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516F68-C00E-475A-BC0B-09F5D4762213}">
          <p14:sldIdLst>
            <p14:sldId id="256"/>
            <p14:sldId id="257"/>
            <p14:sldId id="258"/>
            <p14:sldId id="259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phen Burdon" initials="S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00" autoAdjust="0"/>
  </p:normalViewPr>
  <p:slideViewPr>
    <p:cSldViewPr>
      <p:cViewPr>
        <p:scale>
          <a:sx n="110" d="100"/>
          <a:sy n="110" d="100"/>
        </p:scale>
        <p:origin x="-1560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Disruptive Technology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Least successful</c:v>
                </c:pt>
                <c:pt idx="4">
                  <c:v>Most successful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55</c:v>
                </c:pt>
                <c:pt idx="1">
                  <c:v>61</c:v>
                </c:pt>
                <c:pt idx="2">
                  <c:v>65</c:v>
                </c:pt>
                <c:pt idx="3">
                  <c:v>68</c:v>
                </c:pt>
                <c:pt idx="4">
                  <c:v>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113280"/>
        <c:axId val="124114816"/>
      </c:lineChart>
      <c:catAx>
        <c:axId val="124113280"/>
        <c:scaling>
          <c:orientation val="minMax"/>
        </c:scaling>
        <c:delete val="0"/>
        <c:axPos val="b"/>
        <c:majorTickMark val="out"/>
        <c:minorTickMark val="none"/>
        <c:tickLblPos val="nextTo"/>
        <c:crossAx val="124114816"/>
        <c:crosses val="autoZero"/>
        <c:auto val="1"/>
        <c:lblAlgn val="ctr"/>
        <c:lblOffset val="100"/>
        <c:noMultiLvlLbl val="0"/>
      </c:catAx>
      <c:valAx>
        <c:axId val="124114816"/>
        <c:scaling>
          <c:orientation val="minMax"/>
          <c:max val="75"/>
          <c:min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41132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Least successful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Software</c:v>
                </c:pt>
                <c:pt idx="1">
                  <c:v>Mobile</c:v>
                </c:pt>
                <c:pt idx="2">
                  <c:v>Cloud</c:v>
                </c:pt>
                <c:pt idx="3">
                  <c:v>IoT</c:v>
                </c:pt>
                <c:pt idx="4">
                  <c:v>AI</c:v>
                </c:pt>
                <c:pt idx="5">
                  <c:v>Data Analytics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75</c:v>
                </c:pt>
                <c:pt idx="1">
                  <c:v>76</c:v>
                </c:pt>
                <c:pt idx="2">
                  <c:v>71</c:v>
                </c:pt>
                <c:pt idx="3">
                  <c:v>62</c:v>
                </c:pt>
                <c:pt idx="4">
                  <c:v>48</c:v>
                </c:pt>
                <c:pt idx="5">
                  <c:v>52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Most successful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Software</c:v>
                </c:pt>
                <c:pt idx="1">
                  <c:v>Mobile</c:v>
                </c:pt>
                <c:pt idx="2">
                  <c:v>Cloud</c:v>
                </c:pt>
                <c:pt idx="3">
                  <c:v>IoT</c:v>
                </c:pt>
                <c:pt idx="4">
                  <c:v>AI</c:v>
                </c:pt>
                <c:pt idx="5">
                  <c:v>Data Analytics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79</c:v>
                </c:pt>
                <c:pt idx="1">
                  <c:v>79</c:v>
                </c:pt>
                <c:pt idx="2">
                  <c:v>75</c:v>
                </c:pt>
                <c:pt idx="3">
                  <c:v>74</c:v>
                </c:pt>
                <c:pt idx="4">
                  <c:v>60</c:v>
                </c:pt>
                <c:pt idx="5">
                  <c:v>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910208"/>
        <c:axId val="16911744"/>
      </c:barChart>
      <c:catAx>
        <c:axId val="16910208"/>
        <c:scaling>
          <c:orientation val="minMax"/>
        </c:scaling>
        <c:delete val="0"/>
        <c:axPos val="b"/>
        <c:majorTickMark val="out"/>
        <c:minorTickMark val="none"/>
        <c:tickLblPos val="nextTo"/>
        <c:crossAx val="16911744"/>
        <c:crosses val="autoZero"/>
        <c:auto val="1"/>
        <c:lblAlgn val="ctr"/>
        <c:lblOffset val="100"/>
        <c:noMultiLvlLbl val="0"/>
      </c:catAx>
      <c:valAx>
        <c:axId val="16911744"/>
        <c:scaling>
          <c:orientation val="minMax"/>
          <c:max val="80"/>
          <c:min val="4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9102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0445253147120961"/>
          <c:y val="0.14095432848731093"/>
          <c:w val="0.46445133015934092"/>
          <c:h val="0.724558845313483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Least Successful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Has open structure for collaboration</c:v>
                </c:pt>
                <c:pt idx="1">
                  <c:v>Targets big data internally and externally</c:v>
                </c:pt>
                <c:pt idx="2">
                  <c:v>Often rethinks business model</c:v>
                </c:pt>
                <c:pt idx="3">
                  <c:v>Frequently test products</c:v>
                </c:pt>
                <c:pt idx="4">
                  <c:v>Secures network to create mutual value</c:v>
                </c:pt>
                <c:pt idx="5">
                  <c:v>Thinks about digital innovation end-to-end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54</c:v>
                </c:pt>
                <c:pt idx="1">
                  <c:v>40</c:v>
                </c:pt>
                <c:pt idx="2">
                  <c:v>34</c:v>
                </c:pt>
                <c:pt idx="3">
                  <c:v>41</c:v>
                </c:pt>
                <c:pt idx="4">
                  <c:v>49</c:v>
                </c:pt>
                <c:pt idx="5">
                  <c:v>41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Most Sucessful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Has open structure for collaboration</c:v>
                </c:pt>
                <c:pt idx="1">
                  <c:v>Targets big data internally and externally</c:v>
                </c:pt>
                <c:pt idx="2">
                  <c:v>Often rethinks business model</c:v>
                </c:pt>
                <c:pt idx="3">
                  <c:v>Frequently test products</c:v>
                </c:pt>
                <c:pt idx="4">
                  <c:v>Secures network to create mutual value</c:v>
                </c:pt>
                <c:pt idx="5">
                  <c:v>Thinks about digital innovation end-to-end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70</c:v>
                </c:pt>
                <c:pt idx="1">
                  <c:v>60</c:v>
                </c:pt>
                <c:pt idx="2">
                  <c:v>58</c:v>
                </c:pt>
                <c:pt idx="3">
                  <c:v>66</c:v>
                </c:pt>
                <c:pt idx="4">
                  <c:v>74</c:v>
                </c:pt>
                <c:pt idx="5">
                  <c:v>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944128"/>
        <c:axId val="16950016"/>
      </c:barChart>
      <c:catAx>
        <c:axId val="16944128"/>
        <c:scaling>
          <c:orientation val="minMax"/>
        </c:scaling>
        <c:delete val="0"/>
        <c:axPos val="l"/>
        <c:majorTickMark val="out"/>
        <c:minorTickMark val="none"/>
        <c:tickLblPos val="nextTo"/>
        <c:crossAx val="16950016"/>
        <c:crosses val="autoZero"/>
        <c:auto val="1"/>
        <c:lblAlgn val="ctr"/>
        <c:lblOffset val="100"/>
        <c:noMultiLvlLbl val="0"/>
      </c:catAx>
      <c:valAx>
        <c:axId val="16950016"/>
        <c:scaling>
          <c:orientation val="minMax"/>
          <c:max val="80"/>
          <c:min val="3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694412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600" b="1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Least successful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Creating new business</c:v>
                </c:pt>
                <c:pt idx="1">
                  <c:v>Building competitive advantage</c:v>
                </c:pt>
                <c:pt idx="2">
                  <c:v>Keeping pace with competitors</c:v>
                </c:pt>
                <c:pt idx="3">
                  <c:v>Cutting costs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7.5</c:v>
                </c:pt>
                <c:pt idx="1">
                  <c:v>8.5</c:v>
                </c:pt>
                <c:pt idx="2">
                  <c:v>8.4</c:v>
                </c:pt>
                <c:pt idx="3">
                  <c:v>7.5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Most successful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Creating new business</c:v>
                </c:pt>
                <c:pt idx="1">
                  <c:v>Building competitive advantage</c:v>
                </c:pt>
                <c:pt idx="2">
                  <c:v>Keeping pace with competitors</c:v>
                </c:pt>
                <c:pt idx="3">
                  <c:v>Cutting costs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12</c:v>
                </c:pt>
                <c:pt idx="1">
                  <c:v>12.6</c:v>
                </c:pt>
                <c:pt idx="2">
                  <c:v>12.1</c:v>
                </c:pt>
                <c:pt idx="3">
                  <c:v>8.6999999999999993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455040"/>
        <c:axId val="42456576"/>
      </c:barChart>
      <c:catAx>
        <c:axId val="42455040"/>
        <c:scaling>
          <c:orientation val="minMax"/>
        </c:scaling>
        <c:delete val="0"/>
        <c:axPos val="b"/>
        <c:majorTickMark val="out"/>
        <c:minorTickMark val="none"/>
        <c:tickLblPos val="nextTo"/>
        <c:crossAx val="42456576"/>
        <c:crosses val="autoZero"/>
        <c:auto val="1"/>
        <c:lblAlgn val="ctr"/>
        <c:lblOffset val="100"/>
        <c:noMultiLvlLbl val="0"/>
      </c:catAx>
      <c:valAx>
        <c:axId val="42456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45504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400" b="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9F946-8245-4279-89F7-CA14584ED700}" type="datetimeFigureOut">
              <a:rPr lang="en-AU" smtClean="0"/>
              <a:t>8/06/2017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2066A-E678-4042-822C-07B113A6746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80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2066A-E678-4042-822C-07B113A67461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3401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2066A-E678-4042-822C-07B113A67461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1533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Scores below 50 very poor</a:t>
            </a:r>
          </a:p>
          <a:p>
            <a:r>
              <a:rPr lang="en-US" dirty="0" smtClean="0"/>
              <a:t>Scores 50-59 poor</a:t>
            </a:r>
          </a:p>
          <a:p>
            <a:r>
              <a:rPr lang="en-US" dirty="0" smtClean="0"/>
              <a:t>Scores 60-65 average</a:t>
            </a:r>
          </a:p>
          <a:p>
            <a:r>
              <a:rPr lang="en-US" dirty="0" smtClean="0"/>
              <a:t>Scores</a:t>
            </a:r>
            <a:r>
              <a:rPr lang="en-US" baseline="0" dirty="0" smtClean="0"/>
              <a:t> 66-74 good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2066A-E678-4042-822C-07B113A67461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0113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62BE-5D7E-4974-B1FB-B23A5BEEE304}" type="datetimeFigureOut">
              <a:rPr lang="en-AU" smtClean="0"/>
              <a:t>8/06/2017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E7803-2EEF-4190-8458-AC2F8248B7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028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62BE-5D7E-4974-B1FB-B23A5BEEE304}" type="datetimeFigureOut">
              <a:rPr lang="en-AU" smtClean="0"/>
              <a:t>8/06/2017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E7803-2EEF-4190-8458-AC2F8248B7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12189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62BE-5D7E-4974-B1FB-B23A5BEEE304}" type="datetimeFigureOut">
              <a:rPr lang="en-AU" smtClean="0"/>
              <a:t>8/06/2017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E7803-2EEF-4190-8458-AC2F8248B7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9393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62BE-5D7E-4974-B1FB-B23A5BEEE304}" type="datetimeFigureOut">
              <a:rPr lang="en-AU" smtClean="0"/>
              <a:t>8/06/2017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E7803-2EEF-4190-8458-AC2F8248B7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7272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62BE-5D7E-4974-B1FB-B23A5BEEE304}" type="datetimeFigureOut">
              <a:rPr lang="en-AU" smtClean="0"/>
              <a:t>8/06/2017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E7803-2EEF-4190-8458-AC2F8248B7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104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62BE-5D7E-4974-B1FB-B23A5BEEE304}" type="datetimeFigureOut">
              <a:rPr lang="en-AU" smtClean="0"/>
              <a:t>8/06/2017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E7803-2EEF-4190-8458-AC2F8248B7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3045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62BE-5D7E-4974-B1FB-B23A5BEEE304}" type="datetimeFigureOut">
              <a:rPr lang="en-AU" smtClean="0"/>
              <a:t>8/06/2017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E7803-2EEF-4190-8458-AC2F8248B7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635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62BE-5D7E-4974-B1FB-B23A5BEEE304}" type="datetimeFigureOut">
              <a:rPr lang="en-AU" smtClean="0"/>
              <a:t>8/06/2017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E7803-2EEF-4190-8458-AC2F8248B7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6670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62BE-5D7E-4974-B1FB-B23A5BEEE304}" type="datetimeFigureOut">
              <a:rPr lang="en-AU" smtClean="0"/>
              <a:t>8/06/2017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E7803-2EEF-4190-8458-AC2F8248B7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8909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62BE-5D7E-4974-B1FB-B23A5BEEE304}" type="datetimeFigureOut">
              <a:rPr lang="en-AU" smtClean="0"/>
              <a:t>8/06/2017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E7803-2EEF-4190-8458-AC2F8248B7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9032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62BE-5D7E-4974-B1FB-B23A5BEEE304}" type="datetimeFigureOut">
              <a:rPr lang="en-AU" smtClean="0"/>
              <a:t>8/06/2017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E7803-2EEF-4190-8458-AC2F8248B7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765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A62BE-5D7E-4974-B1FB-B23A5BEEE304}" type="datetimeFigureOut">
              <a:rPr lang="en-AU" smtClean="0"/>
              <a:t>8/06/2017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E7803-2EEF-4190-8458-AC2F8248B74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661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iteriapublishing.ne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teriapublishing.ne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teriapublishing.net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riteriapublishing.net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riteriapublishing.net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iteriapublishing.net/" TargetMode="Externa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iteriapublishing.net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iteriapublishing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348880"/>
            <a:ext cx="7772400" cy="1470025"/>
          </a:xfrm>
        </p:spPr>
        <p:txBody>
          <a:bodyPr/>
          <a:lstStyle/>
          <a:p>
            <a:r>
              <a:rPr lang="en-US" b="1" i="1" dirty="0" smtClean="0"/>
              <a:t>Moving Digital Transformation Forward</a:t>
            </a:r>
            <a:endParaRPr lang="en-AU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725144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Leeds Business School Conference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Strategic Response to Disruptive Technology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Royal Society of Arts - London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11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July 2017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29"/>
          <a:stretch/>
        </p:blipFill>
        <p:spPr bwMode="auto">
          <a:xfrm>
            <a:off x="0" y="-171400"/>
            <a:ext cx="2234987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" r="15907"/>
          <a:stretch/>
        </p:blipFill>
        <p:spPr bwMode="auto">
          <a:xfrm>
            <a:off x="2234987" y="-171400"/>
            <a:ext cx="2246747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182" y="-171401"/>
            <a:ext cx="2466975" cy="195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84"/>
          <a:stretch/>
        </p:blipFill>
        <p:spPr bwMode="auto">
          <a:xfrm>
            <a:off x="4476884" y="-166640"/>
            <a:ext cx="2249297" cy="1943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3188" y="4077072"/>
            <a:ext cx="6984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Professor Steve Burdon</a:t>
            </a:r>
          </a:p>
          <a:p>
            <a:pPr algn="ctr"/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31365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5.0 Establishing a Digital Innovation Culture</a:t>
            </a:r>
            <a:endParaRPr lang="en-AU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dirty="0" smtClean="0"/>
              <a:t>Implementing five of the ten issues studied was a major differentiator between the organisations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600" i="1" dirty="0" smtClean="0"/>
              <a:t>Being adaptable and easily embracing change (37%)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2600" i="1" dirty="0"/>
              <a:t>Organisations are part of an interlinked </a:t>
            </a:r>
            <a:r>
              <a:rPr lang="en-AU" sz="2600" i="1" dirty="0" smtClean="0"/>
              <a:t>community. </a:t>
            </a:r>
            <a:r>
              <a:rPr lang="en-AU" sz="2600" i="1" dirty="0"/>
              <a:t>(36</a:t>
            </a:r>
            <a:r>
              <a:rPr lang="en-AU" sz="2600" i="1" dirty="0" smtClean="0"/>
              <a:t>%)</a:t>
            </a:r>
            <a:endParaRPr lang="en-AU" sz="2600" dirty="0" smtClean="0"/>
          </a:p>
          <a:p>
            <a:pPr marL="685800" lvl="1">
              <a:spcBef>
                <a:spcPts val="600"/>
              </a:spcBef>
            </a:pPr>
            <a:r>
              <a:rPr lang="en-AU" sz="2600" i="1" dirty="0" smtClean="0"/>
              <a:t>Values doing, taking risks and experimenting over detailed and methodical planning. (34</a:t>
            </a:r>
            <a:r>
              <a:rPr lang="en-AU" sz="2600" i="1" dirty="0"/>
              <a:t>%) </a:t>
            </a:r>
            <a:endParaRPr lang="en-AU" sz="2600" i="1" dirty="0" smtClean="0"/>
          </a:p>
          <a:p>
            <a:pPr marL="685800" lvl="1">
              <a:spcBef>
                <a:spcPts val="600"/>
              </a:spcBef>
            </a:pPr>
            <a:r>
              <a:rPr lang="en-AU" sz="2600" i="1" dirty="0" smtClean="0"/>
              <a:t>Build </a:t>
            </a:r>
            <a:r>
              <a:rPr lang="en-AU" sz="2600" i="1" dirty="0"/>
              <a:t>a network of innovation resources internally and externally. (29</a:t>
            </a:r>
            <a:r>
              <a:rPr lang="en-AU" sz="2600" i="1" dirty="0" smtClean="0"/>
              <a:t>%)</a:t>
            </a:r>
            <a:endParaRPr lang="en-AU" sz="2600" dirty="0" smtClean="0"/>
          </a:p>
          <a:p>
            <a:pPr marL="685800" lvl="1">
              <a:spcBef>
                <a:spcPts val="600"/>
              </a:spcBef>
            </a:pPr>
            <a:r>
              <a:rPr lang="en-AU" sz="2600" i="1" dirty="0" smtClean="0"/>
              <a:t>Actively encouraging and rewarding people who generate and drive ideas. (28%)</a:t>
            </a:r>
            <a:endParaRPr lang="en-AU" sz="2600" dirty="0" smtClean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899592" y="6093296"/>
            <a:ext cx="69127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1. Burdon, S., 2017, </a:t>
            </a:r>
            <a:r>
              <a:rPr lang="en-US" sz="1100" i="1" dirty="0"/>
              <a:t>“How to Harness Disruptive Technology and Foster an Innovation Culture” </a:t>
            </a:r>
            <a:r>
              <a:rPr lang="en-US" sz="1100" dirty="0"/>
              <a:t>Criteria Publishing, </a:t>
            </a:r>
            <a:r>
              <a:rPr lang="en-AU" sz="1100" u="sng" dirty="0">
                <a:hlinkClick r:id="rId2"/>
              </a:rPr>
              <a:t>http://www.criteriapublishing.net/</a:t>
            </a:r>
            <a:r>
              <a:rPr lang="en-AU" sz="1100" dirty="0"/>
              <a:t> ISBN9780646968407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57508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Summary</a:t>
            </a:r>
            <a:endParaRPr lang="en-AU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658047" y="1427659"/>
            <a:ext cx="4248472" cy="44473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“Any responsible company today should view digital technologies as a means to create a more efficient organisation or a different form of customer engagement, irrespective of how physical the product may be.”</a:t>
            </a:r>
          </a:p>
          <a:p>
            <a:endParaRPr lang="en-US" sz="2000" i="1" dirty="0"/>
          </a:p>
          <a:p>
            <a:r>
              <a:rPr lang="en-US" sz="1100" dirty="0" err="1" smtClean="0"/>
              <a:t>Arun</a:t>
            </a:r>
            <a:r>
              <a:rPr lang="en-US" sz="1100" dirty="0" smtClean="0"/>
              <a:t> </a:t>
            </a:r>
            <a:r>
              <a:rPr lang="en-US" sz="1100" dirty="0" err="1" smtClean="0"/>
              <a:t>Sundararajan</a:t>
            </a:r>
            <a:r>
              <a:rPr lang="en-US" sz="1100" dirty="0" smtClean="0"/>
              <a:t>, 2016, </a:t>
            </a:r>
            <a:r>
              <a:rPr lang="en-US" sz="1100" i="1" dirty="0" smtClean="0"/>
              <a:t>The Sharing Economy</a:t>
            </a:r>
            <a:r>
              <a:rPr lang="en-US" sz="1100" dirty="0" smtClean="0"/>
              <a:t>, MIT Press</a:t>
            </a:r>
            <a:endParaRPr lang="en-A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295333" y="1696963"/>
            <a:ext cx="4248472" cy="39087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Effective change management is imperative to making the transformation from “doing” digital to “being” digital.</a:t>
            </a:r>
          </a:p>
          <a:p>
            <a:endParaRPr lang="en-US" sz="2000" dirty="0"/>
          </a:p>
          <a:p>
            <a:r>
              <a:rPr lang="en-US" sz="1100" dirty="0" smtClean="0"/>
              <a:t>Kane</a:t>
            </a:r>
            <a:r>
              <a:rPr lang="en-US" sz="1100" dirty="0"/>
              <a:t>, G., et al, 2016, </a:t>
            </a:r>
            <a:r>
              <a:rPr lang="en-US" sz="1100" i="1" dirty="0"/>
              <a:t>“Aligning the Organisation for Its Digital Future”, </a:t>
            </a:r>
            <a:r>
              <a:rPr lang="en-US" sz="1100" dirty="0"/>
              <a:t>MIT Sloan Management Review, http://sloanreview.mit.edu/projects/aligning-for-digital-future</a:t>
            </a:r>
            <a:r>
              <a:rPr lang="en-US" sz="1400" dirty="0"/>
              <a:t>/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127854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i="1" dirty="0" smtClean="0"/>
              <a:t>1. Why is Digital Transformation important?</a:t>
            </a:r>
            <a:endParaRPr lang="en-AU" sz="40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Business model disruption “Technology is set to cause business model disruption for all industry sectors.”</a:t>
            </a:r>
            <a:r>
              <a:rPr lang="en-US" baseline="30000" dirty="0"/>
              <a:t> </a:t>
            </a:r>
            <a:r>
              <a:rPr lang="en-US" baseline="30000" dirty="0" smtClean="0"/>
              <a:t>1</a:t>
            </a:r>
            <a:endParaRPr lang="en-US" dirty="0"/>
          </a:p>
          <a:p>
            <a:r>
              <a:rPr lang="en-US" dirty="0" smtClean="0"/>
              <a:t>Current global situation </a:t>
            </a:r>
            <a:r>
              <a:rPr lang="en-US" baseline="30000" dirty="0"/>
              <a:t>2</a:t>
            </a:r>
            <a:endParaRPr lang="en-US" baseline="30000" dirty="0" smtClean="0"/>
          </a:p>
          <a:p>
            <a:pPr lvl="1"/>
            <a:r>
              <a:rPr lang="en-US" dirty="0" smtClean="0"/>
              <a:t>“87% of respondents believe digital technologies will disrupt their industry.”</a:t>
            </a:r>
          </a:p>
          <a:p>
            <a:pPr lvl="1"/>
            <a:r>
              <a:rPr lang="en-US" dirty="0" smtClean="0"/>
              <a:t>“44% feel their organisations are adequately preparing for disruptions projected to occur in their industry due to digital trends.”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896219" y="5877272"/>
            <a:ext cx="7276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1. Burdon, S., 2017, </a:t>
            </a:r>
            <a:r>
              <a:rPr lang="en-US" sz="1100" i="1" dirty="0" smtClean="0"/>
              <a:t>“How to Harness Disruptive Technology and Foster an Innovation Culture” </a:t>
            </a:r>
            <a:r>
              <a:rPr lang="en-US" sz="1100" dirty="0" smtClean="0"/>
              <a:t>Criteria Publishing, </a:t>
            </a:r>
            <a:r>
              <a:rPr lang="en-AU" sz="1100" u="sng" dirty="0" smtClean="0">
                <a:hlinkClick r:id="rId3"/>
              </a:rPr>
              <a:t>http://www.criteriapublishing.net/</a:t>
            </a:r>
            <a:r>
              <a:rPr lang="en-AU" sz="1100" dirty="0" smtClean="0"/>
              <a:t> ISBN9780646968407</a:t>
            </a:r>
            <a:endParaRPr lang="en-US" sz="1100" dirty="0" smtClean="0"/>
          </a:p>
          <a:p>
            <a:r>
              <a:rPr lang="en-US" sz="1100" dirty="0" smtClean="0"/>
              <a:t>2. Kane, G., et al, 2016, </a:t>
            </a:r>
            <a:r>
              <a:rPr lang="en-US" sz="1100" i="1" dirty="0" smtClean="0"/>
              <a:t>“Aligning the Organisation for Its Digital </a:t>
            </a:r>
            <a:r>
              <a:rPr lang="en-US" sz="1100" i="1" dirty="0"/>
              <a:t>Future”, </a:t>
            </a:r>
            <a:r>
              <a:rPr lang="en-US" sz="1100" dirty="0"/>
              <a:t>MIT Sloan Management Review, http://sloanreview.mit.edu/projects/aligning-for-digital-future/</a:t>
            </a:r>
            <a:endParaRPr lang="en-AU" sz="1100" dirty="0"/>
          </a:p>
        </p:txBody>
      </p:sp>
    </p:spTree>
    <p:extLst>
      <p:ext uri="{BB962C8B-B14F-4D97-AF65-F5344CB8AC3E}">
        <p14:creationId xmlns:p14="http://schemas.microsoft.com/office/powerpoint/2010/main" val="135923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2. Relationship between Success and Harnessing Disruptive Technology</a:t>
            </a:r>
            <a:endParaRPr lang="en-AU" b="1" i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8961923"/>
              </p:ext>
            </p:extLst>
          </p:nvPr>
        </p:nvGraphicFramePr>
        <p:xfrm>
          <a:off x="971600" y="1700808"/>
          <a:ext cx="6732748" cy="3989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7204" y="6021288"/>
            <a:ext cx="72551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1. Burdon, S., 2017, </a:t>
            </a:r>
            <a:r>
              <a:rPr lang="en-US" sz="1100" i="1" dirty="0"/>
              <a:t>“How to Harness Disruptive Technology and Foster an Innovation Culture” </a:t>
            </a:r>
            <a:r>
              <a:rPr lang="en-US" sz="1100" dirty="0"/>
              <a:t>Criteria Publishing, </a:t>
            </a:r>
            <a:r>
              <a:rPr lang="en-AU" sz="1100" u="sng" dirty="0">
                <a:hlinkClick r:id="rId3"/>
              </a:rPr>
              <a:t>http://www.criteriapublishing.net/</a:t>
            </a:r>
            <a:r>
              <a:rPr lang="en-AU" sz="1100" dirty="0"/>
              <a:t> ISBN9780646968407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12915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3</a:t>
            </a:r>
            <a:r>
              <a:rPr lang="en-US" b="1" i="1" dirty="0"/>
              <a:t>. </a:t>
            </a:r>
            <a:r>
              <a:rPr lang="en-US" b="1" i="1" dirty="0" smtClean="0"/>
              <a:t>Five </a:t>
            </a:r>
            <a:r>
              <a:rPr lang="en-US" b="1" i="1" dirty="0"/>
              <a:t>Essential Management of </a:t>
            </a:r>
            <a:r>
              <a:rPr lang="en-US" b="1" i="1" dirty="0" smtClean="0"/>
              <a:t>Technology Issues</a:t>
            </a:r>
            <a:endParaRPr lang="en-AU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2" t="16422" r="2551" b="19973"/>
          <a:stretch/>
        </p:blipFill>
        <p:spPr bwMode="auto">
          <a:xfrm>
            <a:off x="975767" y="2023393"/>
            <a:ext cx="7196633" cy="3607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75767" y="5732205"/>
            <a:ext cx="7196633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Zoom Out and </a:t>
            </a:r>
            <a:r>
              <a:rPr lang="en-US" sz="2000" b="1" dirty="0"/>
              <a:t>Z</a:t>
            </a:r>
            <a:r>
              <a:rPr lang="en-US" sz="2000" b="1" dirty="0" smtClean="0"/>
              <a:t>oom </a:t>
            </a:r>
            <a:r>
              <a:rPr lang="en-US" sz="2000" b="1" dirty="0"/>
              <a:t>I</a:t>
            </a:r>
            <a:r>
              <a:rPr lang="en-US" sz="2000" b="1" dirty="0" smtClean="0"/>
              <a:t>n – Consider 10+ years, address 12 months</a:t>
            </a:r>
            <a:endParaRPr lang="en-AU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75767" y="6140277"/>
            <a:ext cx="71966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1. Kane</a:t>
            </a:r>
            <a:r>
              <a:rPr lang="en-US" sz="1100" dirty="0"/>
              <a:t>, G., et al, 2016, </a:t>
            </a:r>
            <a:r>
              <a:rPr lang="en-US" sz="1100" i="1" dirty="0"/>
              <a:t>“Aligning the Organisation for Its Digital Future”, </a:t>
            </a:r>
            <a:r>
              <a:rPr lang="en-US" sz="1100" dirty="0"/>
              <a:t>MIT Sloan Management Review, http://sloanreview.mit.edu/projects/aligning-for-digital-future/</a:t>
            </a:r>
            <a:endParaRPr lang="en-AU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860350" y="1484784"/>
            <a:ext cx="75280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3.1 Digital </a:t>
            </a:r>
            <a:r>
              <a:rPr lang="en-US" sz="3200" dirty="0"/>
              <a:t>Strategies are </a:t>
            </a:r>
            <a:r>
              <a:rPr lang="en-US" sz="3200" dirty="0" smtClean="0"/>
              <a:t>Evolving</a:t>
            </a:r>
            <a:r>
              <a:rPr lang="en-US" sz="3200" dirty="0"/>
              <a:t> </a:t>
            </a:r>
            <a:r>
              <a:rPr lang="en-US" sz="3200" baseline="30000" dirty="0"/>
              <a:t>1</a:t>
            </a:r>
          </a:p>
          <a:p>
            <a:r>
              <a:rPr lang="en-US" sz="3200" dirty="0" smtClean="0"/>
              <a:t>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92727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3.2 Technical Knowledge</a:t>
            </a:r>
            <a:endParaRPr lang="en-AU" b="1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9279550"/>
              </p:ext>
            </p:extLst>
          </p:nvPr>
        </p:nvGraphicFramePr>
        <p:xfrm>
          <a:off x="971600" y="1346001"/>
          <a:ext cx="7725544" cy="3955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1599" y="5301208"/>
            <a:ext cx="7200801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Most successful companies much more focused on radical evolving technologies</a:t>
            </a:r>
            <a:endParaRPr lang="en-AU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971600" y="6149735"/>
            <a:ext cx="7200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1. Burdon, S., 2017, </a:t>
            </a:r>
            <a:r>
              <a:rPr lang="en-US" sz="1100" i="1" dirty="0"/>
              <a:t>“How to Harness Disruptive Technology and Foster an Innovation Culture” </a:t>
            </a:r>
            <a:r>
              <a:rPr lang="en-US" sz="1100" dirty="0"/>
              <a:t>Criteria Publishing, </a:t>
            </a:r>
            <a:r>
              <a:rPr lang="en-AU" sz="1100" u="sng" dirty="0">
                <a:hlinkClick r:id="rId4"/>
              </a:rPr>
              <a:t>http://www.criteriapublishing.net/</a:t>
            </a:r>
            <a:r>
              <a:rPr lang="en-AU" sz="1100" dirty="0"/>
              <a:t> ISBN9780646968407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19026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3.3 Digital Imperatives</a:t>
            </a:r>
            <a:endParaRPr lang="en-AU" b="1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6533537"/>
              </p:ext>
            </p:extLst>
          </p:nvPr>
        </p:nvGraphicFramePr>
        <p:xfrm>
          <a:off x="107504" y="1484784"/>
          <a:ext cx="885698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971600" y="6093296"/>
            <a:ext cx="69127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1. Burdon, S., 2017, </a:t>
            </a:r>
            <a:r>
              <a:rPr lang="en-US" sz="1100" i="1" dirty="0"/>
              <a:t>“How to Harness Disruptive Technology and Foster an Innovation Culture” </a:t>
            </a:r>
            <a:r>
              <a:rPr lang="en-US" sz="1100" dirty="0"/>
              <a:t>Criteria Publishing, </a:t>
            </a:r>
            <a:r>
              <a:rPr lang="en-AU" sz="1100" u="sng" dirty="0">
                <a:hlinkClick r:id="rId4"/>
              </a:rPr>
              <a:t>http://www.criteriapublishing.net/</a:t>
            </a:r>
            <a:r>
              <a:rPr lang="en-AU" sz="1100" dirty="0"/>
              <a:t> ISBN9780646968407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20750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3.4 Expected Share of Organisational Growth from Digital Initiatives</a:t>
            </a:r>
            <a:endParaRPr lang="en-AU" b="1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0690542"/>
              </p:ext>
            </p:extLst>
          </p:nvPr>
        </p:nvGraphicFramePr>
        <p:xfrm>
          <a:off x="2058399" y="1495800"/>
          <a:ext cx="6645336" cy="3661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1599" y="5301208"/>
            <a:ext cx="7200801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Most successful companies have 42% higher growth from digital initiatives</a:t>
            </a:r>
            <a:endParaRPr lang="en-A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73416" y="3012976"/>
            <a:ext cx="17899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AU" sz="1400" dirty="0" smtClean="0"/>
              <a:t>Percentage of overall growth from digital efforts</a:t>
            </a:r>
            <a:endParaRPr lang="en-AU" sz="1400" dirty="0"/>
          </a:p>
        </p:txBody>
      </p:sp>
      <p:sp>
        <p:nvSpPr>
          <p:cNvPr id="7" name="Rectangle 6"/>
          <p:cNvSpPr/>
          <p:nvPr/>
        </p:nvSpPr>
        <p:spPr>
          <a:xfrm>
            <a:off x="971598" y="6165304"/>
            <a:ext cx="72008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1. Burdon, S., 2017, </a:t>
            </a:r>
            <a:r>
              <a:rPr lang="en-US" sz="1100" i="1" dirty="0"/>
              <a:t>“How to Harness Disruptive Technology and Foster an Innovation Culture” </a:t>
            </a:r>
            <a:r>
              <a:rPr lang="en-US" sz="1100" dirty="0"/>
              <a:t>Criteria Publishing, </a:t>
            </a:r>
            <a:r>
              <a:rPr lang="en-AU" sz="1100" u="sng" dirty="0">
                <a:hlinkClick r:id="rId3"/>
              </a:rPr>
              <a:t>http://www.criteriapublishing.net/</a:t>
            </a:r>
            <a:r>
              <a:rPr lang="en-AU" sz="1100" dirty="0"/>
              <a:t> ISBN9780646968407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41610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3.5 Board Support and Engagement in Digital </a:t>
            </a:r>
            <a:r>
              <a:rPr lang="en-US" b="1" i="1" dirty="0"/>
              <a:t>S</a:t>
            </a:r>
            <a:r>
              <a:rPr lang="en-US" b="1" i="1" dirty="0" smtClean="0"/>
              <a:t>trategy</a:t>
            </a:r>
            <a:endParaRPr lang="en-AU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None of the least successful were highly supportive and directly engaged, cf. 21% for most successful.</a:t>
            </a:r>
          </a:p>
          <a:p>
            <a:r>
              <a:rPr lang="en-US" dirty="0" smtClean="0"/>
              <a:t>The most successful had 300% higher scores for either highly or supportive and directly engaged.</a:t>
            </a:r>
          </a:p>
          <a:p>
            <a:r>
              <a:rPr lang="en-US" dirty="0" smtClean="0"/>
              <a:t>The least successful boards’ scores were 74% less than their CIOs and CEOs cf. 20% for successful. 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6100117"/>
            <a:ext cx="69127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1. Burdon, S., 2017, </a:t>
            </a:r>
            <a:r>
              <a:rPr lang="en-US" sz="1100" i="1" dirty="0"/>
              <a:t>“How to Harness Disruptive Technology and Foster an Innovation Culture” </a:t>
            </a:r>
            <a:r>
              <a:rPr lang="en-US" sz="1100" dirty="0"/>
              <a:t>Criteria Publishing, </a:t>
            </a:r>
            <a:r>
              <a:rPr lang="en-AU" sz="1100" u="sng" dirty="0">
                <a:hlinkClick r:id="rId2"/>
              </a:rPr>
              <a:t>http://www.criteriapublishing.net/</a:t>
            </a:r>
            <a:r>
              <a:rPr lang="en-AU" sz="1100" dirty="0"/>
              <a:t> ISBN9780646968407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78843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4.0 Prerequisites for a Digital </a:t>
            </a:r>
            <a:r>
              <a:rPr lang="en-US" b="1" i="1" dirty="0"/>
              <a:t>I</a:t>
            </a:r>
            <a:r>
              <a:rPr lang="en-US" b="1" i="1" dirty="0" smtClean="0"/>
              <a:t>nnovation </a:t>
            </a:r>
            <a:r>
              <a:rPr lang="en-US" b="1" i="1" dirty="0"/>
              <a:t>C</a:t>
            </a:r>
            <a:r>
              <a:rPr lang="en-US" b="1" i="1" dirty="0" smtClean="0"/>
              <a:t>ulture</a:t>
            </a:r>
            <a:endParaRPr lang="en-AU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4.1 Leadership</a:t>
            </a:r>
          </a:p>
          <a:p>
            <a:pPr lvl="1"/>
            <a:r>
              <a:rPr lang="en-US" dirty="0" smtClean="0"/>
              <a:t>Next Gen CEOs require to be humble, have transformative vision, technology understanding, ability to establish an innovation culture</a:t>
            </a:r>
          </a:p>
          <a:p>
            <a:r>
              <a:rPr lang="en-US" dirty="0" smtClean="0"/>
              <a:t>4.2 Organisational design</a:t>
            </a:r>
          </a:p>
          <a:p>
            <a:pPr lvl="1"/>
            <a:r>
              <a:rPr lang="en-US" dirty="0" smtClean="0"/>
              <a:t>Build a hyperarchy structure to provide agility, encourage multiple collaborations, quick decision making and flexibility</a:t>
            </a:r>
          </a:p>
          <a:p>
            <a:r>
              <a:rPr lang="en-US" dirty="0" smtClean="0"/>
              <a:t>4.3 Corporate Values</a:t>
            </a:r>
          </a:p>
          <a:p>
            <a:pPr lvl="1"/>
            <a:r>
              <a:rPr lang="en-US" dirty="0" smtClean="0"/>
              <a:t>Refocus MBV to </a:t>
            </a:r>
            <a:r>
              <a:rPr lang="en-US" dirty="0" err="1" smtClean="0"/>
              <a:t>humanising</a:t>
            </a:r>
            <a:r>
              <a:rPr lang="en-US" dirty="0" smtClean="0"/>
              <a:t> the attitudes and actions required to establish an innovation culture rather than the emphasis on ethical and social values</a:t>
            </a:r>
            <a:endParaRPr lang="en-AU" dirty="0"/>
          </a:p>
          <a:p>
            <a:pPr lvl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99592" y="6093296"/>
            <a:ext cx="69127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1. Burdon, S., 2017, </a:t>
            </a:r>
            <a:r>
              <a:rPr lang="en-US" sz="1100" i="1" dirty="0"/>
              <a:t>“How to Harness Disruptive Technology and Foster an Innovation Culture” </a:t>
            </a:r>
            <a:r>
              <a:rPr lang="en-US" sz="1100" dirty="0"/>
              <a:t>Criteria Publishing, </a:t>
            </a:r>
            <a:r>
              <a:rPr lang="en-AU" sz="1100" u="sng" dirty="0">
                <a:hlinkClick r:id="rId2"/>
              </a:rPr>
              <a:t>http://www.criteriapublishing.net/</a:t>
            </a:r>
            <a:r>
              <a:rPr lang="en-AU" sz="1100" dirty="0"/>
              <a:t> ISBN9780646968407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94468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790</Words>
  <Application>Microsoft Office PowerPoint</Application>
  <PresentationFormat>On-screen Show (4:3)</PresentationFormat>
  <Paragraphs>64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Moving Digital Transformation Forward</vt:lpstr>
      <vt:lpstr>1. Why is Digital Transformation important?</vt:lpstr>
      <vt:lpstr>2. Relationship between Success and Harnessing Disruptive Technology</vt:lpstr>
      <vt:lpstr>3. Five Essential Management of Technology Issues</vt:lpstr>
      <vt:lpstr>3.2 Technical Knowledge</vt:lpstr>
      <vt:lpstr>3.3 Digital Imperatives</vt:lpstr>
      <vt:lpstr>3.4 Expected Share of Organisational Growth from Digital Initiatives</vt:lpstr>
      <vt:lpstr>3.5 Board Support and Engagement in Digital Strategy</vt:lpstr>
      <vt:lpstr>4.0 Prerequisites for a Digital Innovation Culture</vt:lpstr>
      <vt:lpstr>5.0 Establishing a Digital Innovation Culture</vt:lpstr>
      <vt:lpstr>Summary</vt:lpstr>
    </vt:vector>
  </TitlesOfParts>
  <Company>Faculty of Engineering &amp; 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Moving Digital Transformation Forward</dc:title>
  <dc:creator>Stephen Burdon</dc:creator>
  <cp:lastModifiedBy>Stephen Burdon</cp:lastModifiedBy>
  <cp:revision>24</cp:revision>
  <cp:lastPrinted>2017-06-07T23:43:54Z</cp:lastPrinted>
  <dcterms:created xsi:type="dcterms:W3CDTF">2017-06-04T23:40:29Z</dcterms:created>
  <dcterms:modified xsi:type="dcterms:W3CDTF">2017-06-08T03:23:27Z</dcterms:modified>
</cp:coreProperties>
</file>