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742113" cy="9875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68E0838-F61F-4AE2-B590-911F99ED4937}">
          <p14:sldIdLst>
            <p14:sldId id="256"/>
            <p14:sldId id="257"/>
          </p14:sldIdLst>
        </p14:section>
        <p14:section name="Untitled Section" id="{43F61DB2-5836-4BE8-9E41-FA799F785F62}">
          <p14:sldIdLst>
            <p14:sldId id="258"/>
            <p14:sldId id="259"/>
            <p14:sldId id="260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12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Least successful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Software</c:v>
                </c:pt>
                <c:pt idx="1">
                  <c:v>Mobile</c:v>
                </c:pt>
                <c:pt idx="2">
                  <c:v>Cloud</c:v>
                </c:pt>
                <c:pt idx="3">
                  <c:v>IoT</c:v>
                </c:pt>
                <c:pt idx="4">
                  <c:v>AI</c:v>
                </c:pt>
                <c:pt idx="5">
                  <c:v>Data Analytics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75</c:v>
                </c:pt>
                <c:pt idx="1">
                  <c:v>76</c:v>
                </c:pt>
                <c:pt idx="2">
                  <c:v>71</c:v>
                </c:pt>
                <c:pt idx="3">
                  <c:v>62</c:v>
                </c:pt>
                <c:pt idx="4">
                  <c:v>48</c:v>
                </c:pt>
                <c:pt idx="5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C7-41AA-BF3A-7E049EDB8C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Most successful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Software</c:v>
                </c:pt>
                <c:pt idx="1">
                  <c:v>Mobile</c:v>
                </c:pt>
                <c:pt idx="2">
                  <c:v>Cloud</c:v>
                </c:pt>
                <c:pt idx="3">
                  <c:v>IoT</c:v>
                </c:pt>
                <c:pt idx="4">
                  <c:v>AI</c:v>
                </c:pt>
                <c:pt idx="5">
                  <c:v>Data Analytics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79</c:v>
                </c:pt>
                <c:pt idx="1">
                  <c:v>79</c:v>
                </c:pt>
                <c:pt idx="2">
                  <c:v>75</c:v>
                </c:pt>
                <c:pt idx="3">
                  <c:v>74</c:v>
                </c:pt>
                <c:pt idx="4">
                  <c:v>60</c:v>
                </c:pt>
                <c:pt idx="5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C7-41AA-BF3A-7E049EDB8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910208"/>
        <c:axId val="16911744"/>
      </c:barChart>
      <c:catAx>
        <c:axId val="16910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911744"/>
        <c:crosses val="autoZero"/>
        <c:auto val="1"/>
        <c:lblAlgn val="ctr"/>
        <c:lblOffset val="100"/>
        <c:noMultiLvlLbl val="0"/>
      </c:catAx>
      <c:valAx>
        <c:axId val="16911744"/>
        <c:scaling>
          <c:orientation val="minMax"/>
          <c:max val="80"/>
          <c:min val="4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9102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0445253147120961"/>
          <c:y val="0.14095432848731093"/>
          <c:w val="0.46445133015934092"/>
          <c:h val="0.724558845313483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Least Successful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Has open structure for collaboration</c:v>
                </c:pt>
                <c:pt idx="1">
                  <c:v>Targets big data internally and externally</c:v>
                </c:pt>
                <c:pt idx="2">
                  <c:v>Often rethinks business model</c:v>
                </c:pt>
                <c:pt idx="3">
                  <c:v>Frequently test products</c:v>
                </c:pt>
                <c:pt idx="4">
                  <c:v>Secures network to create mutual value</c:v>
                </c:pt>
                <c:pt idx="5">
                  <c:v>Thinks about digital innovation end-to-end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54</c:v>
                </c:pt>
                <c:pt idx="1">
                  <c:v>40</c:v>
                </c:pt>
                <c:pt idx="2">
                  <c:v>34</c:v>
                </c:pt>
                <c:pt idx="3">
                  <c:v>41</c:v>
                </c:pt>
                <c:pt idx="4">
                  <c:v>49</c:v>
                </c:pt>
                <c:pt idx="5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6-4CAD-9BE6-80CD11E03C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Most Sucessful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Has open structure for collaboration</c:v>
                </c:pt>
                <c:pt idx="1">
                  <c:v>Targets big data internally and externally</c:v>
                </c:pt>
                <c:pt idx="2">
                  <c:v>Often rethinks business model</c:v>
                </c:pt>
                <c:pt idx="3">
                  <c:v>Frequently test products</c:v>
                </c:pt>
                <c:pt idx="4">
                  <c:v>Secures network to create mutual value</c:v>
                </c:pt>
                <c:pt idx="5">
                  <c:v>Thinks about digital innovation end-to-end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70</c:v>
                </c:pt>
                <c:pt idx="1">
                  <c:v>60</c:v>
                </c:pt>
                <c:pt idx="2">
                  <c:v>58</c:v>
                </c:pt>
                <c:pt idx="3">
                  <c:v>66</c:v>
                </c:pt>
                <c:pt idx="4">
                  <c:v>74</c:v>
                </c:pt>
                <c:pt idx="5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26-4CAD-9BE6-80CD11E03C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944128"/>
        <c:axId val="16950016"/>
      </c:barChart>
      <c:catAx>
        <c:axId val="169441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6950016"/>
        <c:crosses val="autoZero"/>
        <c:auto val="1"/>
        <c:lblAlgn val="ctr"/>
        <c:lblOffset val="100"/>
        <c:noMultiLvlLbl val="0"/>
      </c:catAx>
      <c:valAx>
        <c:axId val="16950016"/>
        <c:scaling>
          <c:orientation val="minMax"/>
          <c:max val="80"/>
          <c:min val="3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694412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600"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Least successful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Creating new business</c:v>
                </c:pt>
                <c:pt idx="1">
                  <c:v>Building competitive advantage</c:v>
                </c:pt>
                <c:pt idx="2">
                  <c:v>Keeping pace with competitors</c:v>
                </c:pt>
                <c:pt idx="3">
                  <c:v>Cutting costs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7.5</c:v>
                </c:pt>
                <c:pt idx="1">
                  <c:v>8.5</c:v>
                </c:pt>
                <c:pt idx="2">
                  <c:v>8.4</c:v>
                </c:pt>
                <c:pt idx="3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33-4A9B-B430-62B0E65AFE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Most successful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Creating new business</c:v>
                </c:pt>
                <c:pt idx="1">
                  <c:v>Building competitive advantage</c:v>
                </c:pt>
                <c:pt idx="2">
                  <c:v>Keeping pace with competitors</c:v>
                </c:pt>
                <c:pt idx="3">
                  <c:v>Cutting costs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12</c:v>
                </c:pt>
                <c:pt idx="1">
                  <c:v>12.6</c:v>
                </c:pt>
                <c:pt idx="2">
                  <c:v>12.1</c:v>
                </c:pt>
                <c:pt idx="3">
                  <c:v>8.6999999999999993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33-4A9B-B430-62B0E65AFE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455040"/>
        <c:axId val="42456576"/>
      </c:barChart>
      <c:catAx>
        <c:axId val="42455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2456576"/>
        <c:crosses val="autoZero"/>
        <c:auto val="1"/>
        <c:lblAlgn val="ctr"/>
        <c:lblOffset val="100"/>
        <c:noMultiLvlLbl val="0"/>
      </c:catAx>
      <c:valAx>
        <c:axId val="42456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455040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400" b="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2301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750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418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329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9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863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660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8528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763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007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87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DD011-D1A4-4B83-BD14-62864533DFA3}" type="datetimeFigureOut">
              <a:rPr lang="en-AU" smtClean="0"/>
              <a:t>29/01/2019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695DA-5762-4EFC-9FAE-A1B19F2FD4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900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iteriapublishing.ne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iteriapublishing.net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iteriapublishing.net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iteriapublishing.net/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iteriapublishing.ne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7503" y="2202179"/>
            <a:ext cx="6858000" cy="17907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Disruptive Innovation – The Industry Challenge</a:t>
            </a:r>
            <a:endParaRPr lang="en-AU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18616"/>
            <a:ext cx="6858000" cy="1241822"/>
          </a:xfrm>
        </p:spPr>
        <p:txBody>
          <a:bodyPr>
            <a:normAutofit fontScale="70000" lnSpcReduction="20000"/>
          </a:bodyPr>
          <a:lstStyle/>
          <a:p>
            <a:r>
              <a:rPr lang="en-US" sz="3600" b="1" dirty="0" smtClean="0"/>
              <a:t>Professor Steve Burdon</a:t>
            </a:r>
          </a:p>
          <a:p>
            <a:r>
              <a:rPr lang="en-AU" dirty="0" smtClean="0"/>
              <a:t>18 </a:t>
            </a:r>
            <a:r>
              <a:rPr lang="en-AU" dirty="0"/>
              <a:t>October </a:t>
            </a:r>
            <a:r>
              <a:rPr lang="en-AU" dirty="0" smtClean="0"/>
              <a:t>2017</a:t>
            </a:r>
          </a:p>
          <a:p>
            <a:r>
              <a:rPr lang="en-AU" dirty="0"/>
              <a:t>Union, University and Schools Club</a:t>
            </a:r>
            <a:br>
              <a:rPr lang="en-AU" dirty="0"/>
            </a:br>
            <a:r>
              <a:rPr lang="en-AU" dirty="0" smtClean="0"/>
              <a:t>Sydney, NSW</a:t>
            </a:r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9"/>
          <a:stretch/>
        </p:blipFill>
        <p:spPr bwMode="auto">
          <a:xfrm>
            <a:off x="0" y="-87086"/>
            <a:ext cx="2284348" cy="198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" r="15907"/>
          <a:stretch/>
        </p:blipFill>
        <p:spPr bwMode="auto">
          <a:xfrm>
            <a:off x="2195154" y="-87087"/>
            <a:ext cx="2296369" cy="198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4"/>
          <a:stretch/>
        </p:blipFill>
        <p:spPr bwMode="auto">
          <a:xfrm>
            <a:off x="6664053" y="-89894"/>
            <a:ext cx="2551223" cy="197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4" b="2310"/>
          <a:stretch/>
        </p:blipFill>
        <p:spPr bwMode="auto">
          <a:xfrm>
            <a:off x="4429712" y="-87088"/>
            <a:ext cx="2341922" cy="197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500" y="6052457"/>
            <a:ext cx="2068722" cy="52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84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1. Why is Digital Innovation important?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Business model disruption “Technology is set to cause business model disruption for all industry sectors.”</a:t>
            </a:r>
            <a:r>
              <a:rPr lang="en-US" baseline="30000" dirty="0"/>
              <a:t> 1</a:t>
            </a:r>
            <a:endParaRPr lang="en-US" dirty="0"/>
          </a:p>
          <a:p>
            <a:r>
              <a:rPr lang="en-US" dirty="0"/>
              <a:t>Current global situation </a:t>
            </a:r>
            <a:r>
              <a:rPr lang="en-US" baseline="30000" dirty="0"/>
              <a:t>2</a:t>
            </a:r>
          </a:p>
          <a:p>
            <a:pPr lvl="1"/>
            <a:r>
              <a:rPr lang="en-US" dirty="0"/>
              <a:t>“87% of respondents believe digital technologies will disrupt their industry.”</a:t>
            </a:r>
          </a:p>
          <a:p>
            <a:pPr lvl="1"/>
            <a:r>
              <a:rPr lang="en-US" dirty="0"/>
              <a:t>“44% feel their organisations are adequately preparing for disruptions projected to occur in their industry due to digital trends.”</a:t>
            </a:r>
            <a:endParaRPr lang="en-AU" dirty="0"/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628650" y="6138774"/>
            <a:ext cx="764013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/>
              <a:t>1. Burdon, S., 2017, </a:t>
            </a:r>
            <a:r>
              <a:rPr lang="en-US" sz="825" i="1" dirty="0"/>
              <a:t>“How to Harness Disruptive Technology and Foster an Innovation Culture” </a:t>
            </a:r>
            <a:r>
              <a:rPr lang="en-US" sz="825" dirty="0"/>
              <a:t>Criteria Publishing, </a:t>
            </a:r>
            <a:r>
              <a:rPr lang="en-AU" sz="825" u="sng" dirty="0">
                <a:hlinkClick r:id="rId2"/>
              </a:rPr>
              <a:t>http://www.criteriapublishing.net/</a:t>
            </a:r>
            <a:r>
              <a:rPr lang="en-AU" sz="825" dirty="0"/>
              <a:t> ISBN9780646968407</a:t>
            </a:r>
            <a:endParaRPr lang="en-US" sz="825" dirty="0"/>
          </a:p>
          <a:p>
            <a:r>
              <a:rPr lang="en-US" sz="825" dirty="0"/>
              <a:t>2. Kane, G., et al, 2016, </a:t>
            </a:r>
            <a:r>
              <a:rPr lang="en-US" sz="825" i="1" dirty="0"/>
              <a:t>“Aligning the Organisation for Its Digital Future”, </a:t>
            </a:r>
            <a:r>
              <a:rPr lang="en-US" sz="825" dirty="0"/>
              <a:t>MIT Sloan Management Review, http://sloanreview.mit.edu/projects/aligning-for-digital-future/</a:t>
            </a:r>
            <a:endParaRPr lang="en-AU" sz="825" dirty="0"/>
          </a:p>
        </p:txBody>
      </p:sp>
    </p:spTree>
    <p:extLst>
      <p:ext uri="{BB962C8B-B14F-4D97-AF65-F5344CB8AC3E}">
        <p14:creationId xmlns:p14="http://schemas.microsoft.com/office/powerpoint/2010/main" val="333311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2. Five Essential Management of Technology Issues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743" y="1755411"/>
            <a:ext cx="7886700" cy="326350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2.1 Digital Strategies are Evolving</a:t>
            </a:r>
            <a:r>
              <a:rPr lang="en-US" sz="2400" baseline="30000" dirty="0"/>
              <a:t>1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" t="16422" r="2551" b="19973"/>
          <a:stretch/>
        </p:blipFill>
        <p:spPr bwMode="auto">
          <a:xfrm>
            <a:off x="1379225" y="2200110"/>
            <a:ext cx="6397481" cy="3206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0921" y="5652612"/>
            <a:ext cx="5397475" cy="323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500" b="1" dirty="0"/>
              <a:t>Zoom Out and Zoom In – Consider 10+ years, address 12 months</a:t>
            </a:r>
            <a:endParaRPr lang="en-AU" sz="15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0743" y="6221588"/>
            <a:ext cx="7581207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/>
              <a:t>1. Kane, G., et al, 2016, </a:t>
            </a:r>
            <a:r>
              <a:rPr lang="en-US" sz="825" i="1" dirty="0"/>
              <a:t>“Aligning the Organisation for Its Digital Future”, </a:t>
            </a:r>
            <a:r>
              <a:rPr lang="en-US" sz="825" dirty="0"/>
              <a:t>MIT Sloan Management Review, http://sloanreview.mit.edu/projects/aligning-for-digital-future/</a:t>
            </a:r>
            <a:endParaRPr lang="en-AU" sz="825" dirty="0"/>
          </a:p>
        </p:txBody>
      </p:sp>
    </p:spTree>
    <p:extLst>
      <p:ext uri="{BB962C8B-B14F-4D97-AF65-F5344CB8AC3E}">
        <p14:creationId xmlns:p14="http://schemas.microsoft.com/office/powerpoint/2010/main" val="7324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2.2 Technical Knowledge</a:t>
            </a:r>
            <a:endParaRPr lang="en-AU" sz="40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976611"/>
              </p:ext>
            </p:extLst>
          </p:nvPr>
        </p:nvGraphicFramePr>
        <p:xfrm>
          <a:off x="728699" y="1690689"/>
          <a:ext cx="7361564" cy="3839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32101" y="5698788"/>
            <a:ext cx="7079797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/>
              <a:t>Most successful companies much more focused on radical evolving technologies.</a:t>
            </a:r>
            <a:endParaRPr lang="en-AU" sz="1600" b="1" dirty="0"/>
          </a:p>
        </p:txBody>
      </p:sp>
      <p:sp>
        <p:nvSpPr>
          <p:cNvPr id="6" name="Rectangle 5"/>
          <p:cNvSpPr/>
          <p:nvPr/>
        </p:nvSpPr>
        <p:spPr>
          <a:xfrm>
            <a:off x="693321" y="6310692"/>
            <a:ext cx="7432320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25" dirty="0"/>
              <a:t>1. Burdon, S., 2017, </a:t>
            </a:r>
            <a:r>
              <a:rPr lang="en-US" sz="825" i="1" dirty="0"/>
              <a:t>“How to Harness Disruptive Technology and Foster an Innovation Culture” </a:t>
            </a:r>
            <a:r>
              <a:rPr lang="en-US" sz="825" dirty="0"/>
              <a:t>Criteria Publishing, </a:t>
            </a:r>
            <a:r>
              <a:rPr lang="en-AU" sz="825" u="sng" dirty="0">
                <a:hlinkClick r:id="rId3"/>
              </a:rPr>
              <a:t>http://www.criteriapublishing.net/</a:t>
            </a:r>
            <a:r>
              <a:rPr lang="en-AU" sz="825" dirty="0"/>
              <a:t> ISBN9780646968407</a:t>
            </a:r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33388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2</a:t>
            </a:r>
            <a:r>
              <a:rPr lang="en-US" sz="4000" dirty="0" smtClean="0"/>
              <a:t>.3 Digital Imperatives</a:t>
            </a:r>
            <a:endParaRPr lang="en-AU" sz="40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265872"/>
              </p:ext>
            </p:extLst>
          </p:nvPr>
        </p:nvGraphicFramePr>
        <p:xfrm>
          <a:off x="1250631" y="1862825"/>
          <a:ext cx="6642738" cy="4067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28650" y="6324206"/>
            <a:ext cx="7438556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25" dirty="0"/>
              <a:t>1. Burdon, S., 2017, </a:t>
            </a:r>
            <a:r>
              <a:rPr lang="en-US" sz="825" i="1" dirty="0"/>
              <a:t>“How to Harness Disruptive Technology and Foster an Innovation Culture” </a:t>
            </a:r>
            <a:r>
              <a:rPr lang="en-US" sz="825" dirty="0"/>
              <a:t>Criteria Publishing, </a:t>
            </a:r>
            <a:r>
              <a:rPr lang="en-AU" sz="825" u="sng" dirty="0">
                <a:hlinkClick r:id="rId3"/>
              </a:rPr>
              <a:t>http://www.criteriapublishing.net/</a:t>
            </a:r>
            <a:r>
              <a:rPr lang="en-AU" sz="825" dirty="0"/>
              <a:t> ISBN9780646968407</a:t>
            </a:r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159521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</a:t>
            </a:r>
            <a:r>
              <a:rPr lang="en-US" dirty="0" smtClean="0"/>
              <a:t>.4 Expected Share of Organisational Growth from Digital Initiatives</a:t>
            </a:r>
            <a:endParaRPr lang="en-AU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574765"/>
              </p:ext>
            </p:extLst>
          </p:nvPr>
        </p:nvGraphicFramePr>
        <p:xfrm>
          <a:off x="2717073" y="1979099"/>
          <a:ext cx="5431477" cy="3318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92230" y="5642135"/>
            <a:ext cx="6559537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/>
              <a:t>Most successful companies have 42% higher growth from digital initiatives.</a:t>
            </a:r>
            <a:endParaRPr lang="en-AU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63780" y="3342530"/>
            <a:ext cx="15484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AU" sz="1400" dirty="0"/>
              <a:t>Percentage of overall growth from digital efforts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673" y="6325616"/>
            <a:ext cx="7786653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25" dirty="0"/>
              <a:t>1. Burdon, S., 2017, </a:t>
            </a:r>
            <a:r>
              <a:rPr lang="en-US" sz="825" i="1" dirty="0"/>
              <a:t>“How to Harness Disruptive Technology and Foster an Innovation Culture” </a:t>
            </a:r>
            <a:r>
              <a:rPr lang="en-US" sz="825" dirty="0"/>
              <a:t>Criteria Publishing, </a:t>
            </a:r>
            <a:r>
              <a:rPr lang="en-AU" sz="825" u="sng" dirty="0">
                <a:hlinkClick r:id="rId3"/>
              </a:rPr>
              <a:t>http://www.criteriapublishing.net/</a:t>
            </a:r>
            <a:r>
              <a:rPr lang="en-AU" sz="825" dirty="0"/>
              <a:t> ISBN9780646968407</a:t>
            </a:r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305196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2</a:t>
            </a:r>
            <a:r>
              <a:rPr lang="en-US" sz="4000" dirty="0" smtClean="0"/>
              <a:t>.5 Board Support and Engagement in Digital Strategy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None of the least successful were highly supportive and directly engaged, cf. 21% for most successful.</a:t>
            </a:r>
          </a:p>
          <a:p>
            <a:r>
              <a:rPr lang="en-US" dirty="0" smtClean="0"/>
              <a:t>The most successful had 300% higher scores for either highly or supportive and directly engaged.</a:t>
            </a:r>
          </a:p>
          <a:p>
            <a:r>
              <a:rPr lang="en-US" dirty="0" smtClean="0"/>
              <a:t>The least successful boards’ scores were 74% less than their CIOs and CEOs cf. 20% for successful.      </a:t>
            </a:r>
          </a:p>
          <a:p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628650" y="6311899"/>
            <a:ext cx="7480091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25" dirty="0"/>
              <a:t>1. Burdon, S., 2017, </a:t>
            </a:r>
            <a:r>
              <a:rPr lang="en-US" sz="825" i="1" dirty="0"/>
              <a:t>“How to Harness Disruptive Technology and Foster an Innovation Culture” </a:t>
            </a:r>
            <a:r>
              <a:rPr lang="en-US" sz="825" dirty="0"/>
              <a:t>Criteria Publishing, </a:t>
            </a:r>
            <a:r>
              <a:rPr lang="en-AU" sz="825" u="sng" dirty="0">
                <a:hlinkClick r:id="rId2"/>
              </a:rPr>
              <a:t>http://www.criteriapublishing.net/</a:t>
            </a:r>
            <a:r>
              <a:rPr lang="en-AU" sz="825" dirty="0"/>
              <a:t> ISBN9780646968407</a:t>
            </a:r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2491644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Summary</a:t>
            </a:r>
            <a:endParaRPr lang="en-A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785404" y="1837510"/>
            <a:ext cx="3359876" cy="33239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Effective change management is imperative to making the transformation from “doing” digital to “being” digital.</a:t>
            </a:r>
          </a:p>
          <a:p>
            <a:endParaRPr lang="en-US" sz="1500" dirty="0"/>
          </a:p>
          <a:p>
            <a:r>
              <a:rPr lang="en-US" sz="825" dirty="0"/>
              <a:t>Kane, G., et al, 2016, </a:t>
            </a:r>
            <a:r>
              <a:rPr lang="en-US" sz="825" i="1" dirty="0"/>
              <a:t>“Aligning the Organisation for Its Digital Future”, </a:t>
            </a:r>
            <a:r>
              <a:rPr lang="en-US" sz="825" dirty="0"/>
              <a:t>MIT Sloan Management Review, http://sloanreview.mit.edu/projects/aligning-for-digital-future</a:t>
            </a:r>
            <a:r>
              <a:rPr lang="en-US" sz="1050" dirty="0"/>
              <a:t>/</a:t>
            </a:r>
            <a:endParaRPr lang="en-AU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4258492" y="1427782"/>
            <a:ext cx="4127862" cy="43281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“Any responsible company today should view digital technologies as a means to create a more efficient organisation or a different form of customer engagement, irrespective of how physical the product may be.”</a:t>
            </a:r>
          </a:p>
          <a:p>
            <a:endParaRPr lang="en-US" sz="1500" i="1" dirty="0"/>
          </a:p>
          <a:p>
            <a:r>
              <a:rPr lang="en-US" sz="825" dirty="0" err="1"/>
              <a:t>Arun</a:t>
            </a:r>
            <a:r>
              <a:rPr lang="en-US" sz="825" dirty="0"/>
              <a:t> </a:t>
            </a:r>
            <a:r>
              <a:rPr lang="en-US" sz="825" dirty="0" err="1"/>
              <a:t>Sundararajan</a:t>
            </a:r>
            <a:r>
              <a:rPr lang="en-US" sz="825" dirty="0"/>
              <a:t>, 2016, </a:t>
            </a:r>
            <a:r>
              <a:rPr lang="en-US" sz="825" i="1" dirty="0"/>
              <a:t>The Sharing Economy</a:t>
            </a:r>
            <a:r>
              <a:rPr lang="en-US" sz="825" dirty="0"/>
              <a:t>, MIT Press</a:t>
            </a:r>
            <a:endParaRPr lang="en-AU" sz="825" dirty="0"/>
          </a:p>
        </p:txBody>
      </p:sp>
    </p:spTree>
    <p:extLst>
      <p:ext uri="{BB962C8B-B14F-4D97-AF65-F5344CB8AC3E}">
        <p14:creationId xmlns:p14="http://schemas.microsoft.com/office/powerpoint/2010/main" val="408710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514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Disruptive Innovation – The Industry Challenge</vt:lpstr>
      <vt:lpstr>1. Why is Digital Innovation important?</vt:lpstr>
      <vt:lpstr>2. Five Essential Management of Technology Issues</vt:lpstr>
      <vt:lpstr>2.2 Technical Knowledge</vt:lpstr>
      <vt:lpstr>2.3 Digital Imperatives</vt:lpstr>
      <vt:lpstr>2.4 Expected Share of Organisational Growth from Digital Initiatives</vt:lpstr>
      <vt:lpstr>2.5 Board Support and Engagement in Digital Strategy</vt:lpstr>
      <vt:lpstr>Summary</vt:lpstr>
    </vt:vector>
  </TitlesOfParts>
  <Company>University of Technology, Sydney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Disruptive Innovation – The Industry Challenge</dc:title>
  <dc:creator>Stephen Burdon</dc:creator>
  <cp:lastModifiedBy>Stephen Burdon</cp:lastModifiedBy>
  <cp:revision>9</cp:revision>
  <cp:lastPrinted>2017-10-05T01:14:24Z</cp:lastPrinted>
  <dcterms:created xsi:type="dcterms:W3CDTF">2017-10-05T01:04:12Z</dcterms:created>
  <dcterms:modified xsi:type="dcterms:W3CDTF">2019-01-29T03:43:51Z</dcterms:modified>
</cp:coreProperties>
</file>