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78" r:id="rId6"/>
    <p:sldId id="280" r:id="rId7"/>
    <p:sldId id="257" r:id="rId8"/>
    <p:sldId id="283" r:id="rId9"/>
    <p:sldId id="260" r:id="rId10"/>
    <p:sldId id="273" r:id="rId11"/>
    <p:sldId id="274" r:id="rId12"/>
    <p:sldId id="277" r:id="rId13"/>
    <p:sldId id="258" r:id="rId14"/>
    <p:sldId id="264" r:id="rId15"/>
    <p:sldId id="266" r:id="rId16"/>
    <p:sldId id="282" r:id="rId17"/>
    <p:sldId id="281" r:id="rId18"/>
    <p:sldId id="269" r:id="rId19"/>
    <p:sldId id="265" r:id="rId20"/>
    <p:sldId id="279" r:id="rId21"/>
    <p:sldId id="275" r:id="rId22"/>
    <p:sldId id="271" r:id="rId23"/>
    <p:sldId id="2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2DC"/>
    <a:srgbClr val="9DCEE7"/>
    <a:srgbClr val="1C4C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undtable Human Rights in Tourism" userId="5de1bddf3dfc3fe8" providerId="LiveId" clId="{F1E38510-D645-49DD-AE76-DF58AEDCB6E0}"/>
    <pc:docChg chg="undo redo custSel addSld delSld modSld modMainMaster">
      <pc:chgData name="Roundtable Human Rights in Tourism" userId="5de1bddf3dfc3fe8" providerId="LiveId" clId="{F1E38510-D645-49DD-AE76-DF58AEDCB6E0}" dt="2020-09-24T21:16:44.790" v="4415" actId="1076"/>
      <pc:docMkLst>
        <pc:docMk/>
      </pc:docMkLst>
      <pc:sldChg chg="addSp modSp mod setBg">
        <pc:chgData name="Roundtable Human Rights in Tourism" userId="5de1bddf3dfc3fe8" providerId="LiveId" clId="{F1E38510-D645-49DD-AE76-DF58AEDCB6E0}" dt="2020-09-24T21:09:05.668" v="4384" actId="1076"/>
        <pc:sldMkLst>
          <pc:docMk/>
          <pc:sldMk cId="2612699516" sldId="256"/>
        </pc:sldMkLst>
        <pc:spChg chg="mod">
          <ac:chgData name="Roundtable Human Rights in Tourism" userId="5de1bddf3dfc3fe8" providerId="LiveId" clId="{F1E38510-D645-49DD-AE76-DF58AEDCB6E0}" dt="2020-09-24T19:08:52.767" v="1443" actId="1076"/>
          <ac:spMkLst>
            <pc:docMk/>
            <pc:sldMk cId="2612699516" sldId="256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19:08:57.875" v="1444" actId="1076"/>
          <ac:spMkLst>
            <pc:docMk/>
            <pc:sldMk cId="2612699516" sldId="256"/>
            <ac:spMk id="3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21:08:58.344" v="4382" actId="1076"/>
          <ac:picMkLst>
            <pc:docMk/>
            <pc:sldMk cId="2612699516" sldId="256"/>
            <ac:picMk id="9" creationId="{7B606183-21C0-411F-90AF-C845FC1681A2}"/>
          </ac:picMkLst>
        </pc:picChg>
        <pc:picChg chg="add mod">
          <ac:chgData name="Roundtable Human Rights in Tourism" userId="5de1bddf3dfc3fe8" providerId="LiveId" clId="{F1E38510-D645-49DD-AE76-DF58AEDCB6E0}" dt="2020-09-24T21:09:05.668" v="4384" actId="1076"/>
          <ac:picMkLst>
            <pc:docMk/>
            <pc:sldMk cId="2612699516" sldId="256"/>
            <ac:picMk id="11" creationId="{70CA0D7C-26F8-44CC-A74E-1CD4BBF47B4B}"/>
          </ac:picMkLst>
        </pc:picChg>
      </pc:sldChg>
      <pc:sldChg chg="modSp mod setBg">
        <pc:chgData name="Roundtable Human Rights in Tourism" userId="5de1bddf3dfc3fe8" providerId="LiveId" clId="{F1E38510-D645-49DD-AE76-DF58AEDCB6E0}" dt="2020-09-24T19:29:15.335" v="2570" actId="14100"/>
        <pc:sldMkLst>
          <pc:docMk/>
          <pc:sldMk cId="3329241217" sldId="257"/>
        </pc:sldMkLst>
        <pc:spChg chg="mod">
          <ac:chgData name="Roundtable Human Rights in Tourism" userId="5de1bddf3dfc3fe8" providerId="LiveId" clId="{F1E38510-D645-49DD-AE76-DF58AEDCB6E0}" dt="2020-09-24T19:29:15.335" v="2570" actId="14100"/>
          <ac:spMkLst>
            <pc:docMk/>
            <pc:sldMk cId="3329241217" sldId="257"/>
            <ac:spMk id="2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19:11:24.460" v="1579" actId="14861"/>
          <ac:picMkLst>
            <pc:docMk/>
            <pc:sldMk cId="3329241217" sldId="257"/>
            <ac:picMk id="4" creationId="{00000000-0000-0000-0000-000000000000}"/>
          </ac:picMkLst>
        </pc:picChg>
      </pc:sldChg>
      <pc:sldChg chg="modSp mod">
        <pc:chgData name="Roundtable Human Rights in Tourism" userId="5de1bddf3dfc3fe8" providerId="LiveId" clId="{F1E38510-D645-49DD-AE76-DF58AEDCB6E0}" dt="2020-09-24T21:16:06.686" v="4414" actId="1076"/>
        <pc:sldMkLst>
          <pc:docMk/>
          <pc:sldMk cId="633123433" sldId="258"/>
        </pc:sldMkLst>
        <pc:spChg chg="mod">
          <ac:chgData name="Roundtable Human Rights in Tourism" userId="5de1bddf3dfc3fe8" providerId="LiveId" clId="{F1E38510-D645-49DD-AE76-DF58AEDCB6E0}" dt="2020-09-24T19:54:14.455" v="2699" actId="14100"/>
          <ac:spMkLst>
            <pc:docMk/>
            <pc:sldMk cId="633123433" sldId="258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16:06.686" v="4414" actId="1076"/>
          <ac:spMkLst>
            <pc:docMk/>
            <pc:sldMk cId="633123433" sldId="258"/>
            <ac:spMk id="3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21:15:53.522" v="4413" actId="1076"/>
          <ac:picMkLst>
            <pc:docMk/>
            <pc:sldMk cId="633123433" sldId="258"/>
            <ac:picMk id="4" creationId="{00000000-0000-0000-0000-000000000000}"/>
          </ac:picMkLst>
        </pc:picChg>
      </pc:sldChg>
      <pc:sldChg chg="modSp mod">
        <pc:chgData name="Roundtable Human Rights in Tourism" userId="5de1bddf3dfc3fe8" providerId="LiveId" clId="{F1E38510-D645-49DD-AE76-DF58AEDCB6E0}" dt="2020-09-24T21:13:17.056" v="4404" actId="1076"/>
        <pc:sldMkLst>
          <pc:docMk/>
          <pc:sldMk cId="1827027403" sldId="260"/>
        </pc:sldMkLst>
        <pc:spChg chg="mod">
          <ac:chgData name="Roundtable Human Rights in Tourism" userId="5de1bddf3dfc3fe8" providerId="LiveId" clId="{F1E38510-D645-49DD-AE76-DF58AEDCB6E0}" dt="2020-09-24T19:30:14.390" v="2571" actId="1076"/>
          <ac:spMkLst>
            <pc:docMk/>
            <pc:sldMk cId="1827027403" sldId="260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13:17.056" v="4404" actId="1076"/>
          <ac:spMkLst>
            <pc:docMk/>
            <pc:sldMk cId="1827027403" sldId="260"/>
            <ac:spMk id="3" creationId="{00000000-0000-0000-0000-000000000000}"/>
          </ac:spMkLst>
        </pc:spChg>
      </pc:sldChg>
      <pc:sldChg chg="modSp mod setBg">
        <pc:chgData name="Roundtable Human Rights in Tourism" userId="5de1bddf3dfc3fe8" providerId="LiveId" clId="{F1E38510-D645-49DD-AE76-DF58AEDCB6E0}" dt="2020-09-24T20:00:49.814" v="2847" actId="1076"/>
        <pc:sldMkLst>
          <pc:docMk/>
          <pc:sldMk cId="1731943591" sldId="264"/>
        </pc:sldMkLst>
        <pc:spChg chg="mod">
          <ac:chgData name="Roundtable Human Rights in Tourism" userId="5de1bddf3dfc3fe8" providerId="LiveId" clId="{F1E38510-D645-49DD-AE76-DF58AEDCB6E0}" dt="2020-09-24T20:00:34.054" v="2844" actId="1076"/>
          <ac:spMkLst>
            <pc:docMk/>
            <pc:sldMk cId="1731943591" sldId="264"/>
            <ac:spMk id="2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20:00:49.814" v="2847" actId="1076"/>
          <ac:picMkLst>
            <pc:docMk/>
            <pc:sldMk cId="1731943591" sldId="264"/>
            <ac:picMk id="4" creationId="{00000000-0000-0000-0000-000000000000}"/>
          </ac:picMkLst>
        </pc:picChg>
      </pc:sldChg>
      <pc:sldChg chg="modSp mod setBg">
        <pc:chgData name="Roundtable Human Rights in Tourism" userId="5de1bddf3dfc3fe8" providerId="LiveId" clId="{F1E38510-D645-49DD-AE76-DF58AEDCB6E0}" dt="2020-09-24T20:48:50.142" v="4165" actId="1076"/>
        <pc:sldMkLst>
          <pc:docMk/>
          <pc:sldMk cId="2405706544" sldId="265"/>
        </pc:sldMkLst>
        <pc:spChg chg="mod">
          <ac:chgData name="Roundtable Human Rights in Tourism" userId="5de1bddf3dfc3fe8" providerId="LiveId" clId="{F1E38510-D645-49DD-AE76-DF58AEDCB6E0}" dt="2020-09-24T20:48:39.837" v="4164" actId="313"/>
          <ac:spMkLst>
            <pc:docMk/>
            <pc:sldMk cId="2405706544" sldId="265"/>
            <ac:spMk id="2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20:48:50.142" v="4165" actId="1076"/>
          <ac:picMkLst>
            <pc:docMk/>
            <pc:sldMk cId="2405706544" sldId="265"/>
            <ac:picMk id="4" creationId="{00000000-0000-0000-0000-000000000000}"/>
          </ac:picMkLst>
        </pc:picChg>
      </pc:sldChg>
      <pc:sldChg chg="modSp mod setBg">
        <pc:chgData name="Roundtable Human Rights in Tourism" userId="5de1bddf3dfc3fe8" providerId="LiveId" clId="{F1E38510-D645-49DD-AE76-DF58AEDCB6E0}" dt="2020-09-24T20:27:12.366" v="3066" actId="1076"/>
        <pc:sldMkLst>
          <pc:docMk/>
          <pc:sldMk cId="132668476" sldId="266"/>
        </pc:sldMkLst>
        <pc:spChg chg="mod">
          <ac:chgData name="Roundtable Human Rights in Tourism" userId="5de1bddf3dfc3fe8" providerId="LiveId" clId="{F1E38510-D645-49DD-AE76-DF58AEDCB6E0}" dt="2020-09-24T20:02:13.403" v="2855" actId="1076"/>
          <ac:spMkLst>
            <pc:docMk/>
            <pc:sldMk cId="132668476" sldId="266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0:27:12.366" v="3066" actId="1076"/>
          <ac:spMkLst>
            <pc:docMk/>
            <pc:sldMk cId="132668476" sldId="266"/>
            <ac:spMk id="3" creationId="{00000000-0000-0000-0000-000000000000}"/>
          </ac:spMkLst>
        </pc:spChg>
      </pc:sldChg>
      <pc:sldChg chg="modSp mod setBg">
        <pc:chgData name="Roundtable Human Rights in Tourism" userId="5de1bddf3dfc3fe8" providerId="LiveId" clId="{F1E38510-D645-49DD-AE76-DF58AEDCB6E0}" dt="2020-09-24T21:16:44.790" v="4415" actId="1076"/>
        <pc:sldMkLst>
          <pc:docMk/>
          <pc:sldMk cId="4264534349" sldId="269"/>
        </pc:sldMkLst>
        <pc:spChg chg="mod">
          <ac:chgData name="Roundtable Human Rights in Tourism" userId="5de1bddf3dfc3fe8" providerId="LiveId" clId="{F1E38510-D645-49DD-AE76-DF58AEDCB6E0}" dt="2020-09-24T20:38:28.185" v="3537" actId="1076"/>
          <ac:spMkLst>
            <pc:docMk/>
            <pc:sldMk cId="4264534349" sldId="269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0:45:05.926" v="3759" actId="20577"/>
          <ac:spMkLst>
            <pc:docMk/>
            <pc:sldMk cId="4264534349" sldId="269"/>
            <ac:spMk id="3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21:16:44.790" v="4415" actId="1076"/>
          <ac:picMkLst>
            <pc:docMk/>
            <pc:sldMk cId="4264534349" sldId="269"/>
            <ac:picMk id="4" creationId="{00000000-0000-0000-0000-000000000000}"/>
          </ac:picMkLst>
        </pc:picChg>
      </pc:sldChg>
      <pc:sldChg chg="modSp mod setBg">
        <pc:chgData name="Roundtable Human Rights in Tourism" userId="5de1bddf3dfc3fe8" providerId="LiveId" clId="{F1E38510-D645-49DD-AE76-DF58AEDCB6E0}" dt="2020-09-24T21:10:09.787" v="4385" actId="1076"/>
        <pc:sldMkLst>
          <pc:docMk/>
          <pc:sldMk cId="933931949" sldId="271"/>
        </pc:sldMkLst>
        <pc:spChg chg="mod">
          <ac:chgData name="Roundtable Human Rights in Tourism" userId="5de1bddf3dfc3fe8" providerId="LiveId" clId="{F1E38510-D645-49DD-AE76-DF58AEDCB6E0}" dt="2020-09-24T21:10:09.787" v="4385" actId="1076"/>
          <ac:spMkLst>
            <pc:docMk/>
            <pc:sldMk cId="933931949" sldId="271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04:34.473" v="4302" actId="113"/>
          <ac:spMkLst>
            <pc:docMk/>
            <pc:sldMk cId="933931949" sldId="271"/>
            <ac:spMk id="3" creationId="{00000000-0000-0000-0000-000000000000}"/>
          </ac:spMkLst>
        </pc:spChg>
      </pc:sldChg>
      <pc:sldChg chg="modSp del mod setBg">
        <pc:chgData name="Roundtable Human Rights in Tourism" userId="5de1bddf3dfc3fe8" providerId="LiveId" clId="{F1E38510-D645-49DD-AE76-DF58AEDCB6E0}" dt="2020-09-24T21:08:49.873" v="4381" actId="47"/>
        <pc:sldMkLst>
          <pc:docMk/>
          <pc:sldMk cId="1506525035" sldId="272"/>
        </pc:sldMkLst>
        <pc:spChg chg="mod">
          <ac:chgData name="Roundtable Human Rights in Tourism" userId="5de1bddf3dfc3fe8" providerId="LiveId" clId="{F1E38510-D645-49DD-AE76-DF58AEDCB6E0}" dt="2020-09-24T21:04:52.863" v="4303"/>
          <ac:spMkLst>
            <pc:docMk/>
            <pc:sldMk cId="1506525035" sldId="272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08:23.612" v="4377" actId="14100"/>
          <ac:spMkLst>
            <pc:docMk/>
            <pc:sldMk cId="1506525035" sldId="272"/>
            <ac:spMk id="3" creationId="{00000000-0000-0000-0000-000000000000}"/>
          </ac:spMkLst>
        </pc:spChg>
      </pc:sldChg>
      <pc:sldChg chg="modSp mod setBg">
        <pc:chgData name="Roundtable Human Rights in Tourism" userId="5de1bddf3dfc3fe8" providerId="LiveId" clId="{F1E38510-D645-49DD-AE76-DF58AEDCB6E0}" dt="2020-09-24T21:13:30.562" v="4406" actId="1076"/>
        <pc:sldMkLst>
          <pc:docMk/>
          <pc:sldMk cId="1073892062" sldId="273"/>
        </pc:sldMkLst>
        <pc:spChg chg="mod">
          <ac:chgData name="Roundtable Human Rights in Tourism" userId="5de1bddf3dfc3fe8" providerId="LiveId" clId="{F1E38510-D645-49DD-AE76-DF58AEDCB6E0}" dt="2020-09-24T21:13:25.951" v="4405" actId="1076"/>
          <ac:spMkLst>
            <pc:docMk/>
            <pc:sldMk cId="1073892062" sldId="273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13:30.562" v="4406" actId="1076"/>
          <ac:spMkLst>
            <pc:docMk/>
            <pc:sldMk cId="1073892062" sldId="273"/>
            <ac:spMk id="3" creationId="{00000000-0000-0000-0000-000000000000}"/>
          </ac:spMkLst>
        </pc:spChg>
      </pc:sldChg>
      <pc:sldChg chg="modSp mod setBg">
        <pc:chgData name="Roundtable Human Rights in Tourism" userId="5de1bddf3dfc3fe8" providerId="LiveId" clId="{F1E38510-D645-49DD-AE76-DF58AEDCB6E0}" dt="2020-09-24T19:44:37.549" v="2650" actId="14100"/>
        <pc:sldMkLst>
          <pc:docMk/>
          <pc:sldMk cId="1505249010" sldId="274"/>
        </pc:sldMkLst>
        <pc:spChg chg="mod">
          <ac:chgData name="Roundtable Human Rights in Tourism" userId="5de1bddf3dfc3fe8" providerId="LiveId" clId="{F1E38510-D645-49DD-AE76-DF58AEDCB6E0}" dt="2020-09-24T19:43:02.077" v="2629" actId="1076"/>
          <ac:spMkLst>
            <pc:docMk/>
            <pc:sldMk cId="1505249010" sldId="274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19:44:37.549" v="2650" actId="14100"/>
          <ac:spMkLst>
            <pc:docMk/>
            <pc:sldMk cId="1505249010" sldId="274"/>
            <ac:spMk id="3" creationId="{00000000-0000-0000-0000-000000000000}"/>
          </ac:spMkLst>
        </pc:spChg>
      </pc:sldChg>
      <pc:sldChg chg="addSp delSp modSp mod setBg">
        <pc:chgData name="Roundtable Human Rights in Tourism" userId="5de1bddf3dfc3fe8" providerId="LiveId" clId="{F1E38510-D645-49DD-AE76-DF58AEDCB6E0}" dt="2020-09-24T21:01:16.061" v="4271" actId="1076"/>
        <pc:sldMkLst>
          <pc:docMk/>
          <pc:sldMk cId="3270452753" sldId="275"/>
        </pc:sldMkLst>
        <pc:spChg chg="mod">
          <ac:chgData name="Roundtable Human Rights in Tourism" userId="5de1bddf3dfc3fe8" providerId="LiveId" clId="{F1E38510-D645-49DD-AE76-DF58AEDCB6E0}" dt="2020-09-24T20:58:39.472" v="4258" actId="1076"/>
          <ac:spMkLst>
            <pc:docMk/>
            <pc:sldMk cId="3270452753" sldId="275"/>
            <ac:spMk id="2" creationId="{00000000-0000-0000-0000-000000000000}"/>
          </ac:spMkLst>
        </pc:spChg>
        <pc:spChg chg="add del mod">
          <ac:chgData name="Roundtable Human Rights in Tourism" userId="5de1bddf3dfc3fe8" providerId="LiveId" clId="{F1E38510-D645-49DD-AE76-DF58AEDCB6E0}" dt="2020-09-24T20:58:23.353" v="4256" actId="478"/>
          <ac:spMkLst>
            <pc:docMk/>
            <pc:sldMk cId="3270452753" sldId="275"/>
            <ac:spMk id="4" creationId="{C6C149B4-D95F-41B1-AE58-3696B5C39FDD}"/>
          </ac:spMkLst>
        </pc:spChg>
        <pc:graphicFrameChg chg="del mod modGraphic">
          <ac:chgData name="Roundtable Human Rights in Tourism" userId="5de1bddf3dfc3fe8" providerId="LiveId" clId="{F1E38510-D645-49DD-AE76-DF58AEDCB6E0}" dt="2020-09-24T20:58:05.908" v="4251" actId="478"/>
          <ac:graphicFrameMkLst>
            <pc:docMk/>
            <pc:sldMk cId="3270452753" sldId="275"/>
            <ac:graphicFrameMk id="9" creationId="{00000000-0000-0000-0000-000000000000}"/>
          </ac:graphicFrameMkLst>
        </pc:graphicFrameChg>
        <pc:picChg chg="add del mod">
          <ac:chgData name="Roundtable Human Rights in Tourism" userId="5de1bddf3dfc3fe8" providerId="LiveId" clId="{F1E38510-D645-49DD-AE76-DF58AEDCB6E0}" dt="2020-09-24T21:00:19.063" v="4262" actId="478"/>
          <ac:picMkLst>
            <pc:docMk/>
            <pc:sldMk cId="3270452753" sldId="275"/>
            <ac:picMk id="6" creationId="{E30968C6-0A82-4A4C-8A20-CA21E3ACDB88}"/>
          </ac:picMkLst>
        </pc:picChg>
        <pc:picChg chg="add mod">
          <ac:chgData name="Roundtable Human Rights in Tourism" userId="5de1bddf3dfc3fe8" providerId="LiveId" clId="{F1E38510-D645-49DD-AE76-DF58AEDCB6E0}" dt="2020-09-24T21:01:16.061" v="4271" actId="1076"/>
          <ac:picMkLst>
            <pc:docMk/>
            <pc:sldMk cId="3270452753" sldId="275"/>
            <ac:picMk id="8" creationId="{99C5F072-9DDD-4881-9904-AEEEEC595CEC}"/>
          </ac:picMkLst>
        </pc:picChg>
      </pc:sldChg>
      <pc:sldChg chg="addSp delSp modSp mod setBg">
        <pc:chgData name="Roundtable Human Rights in Tourism" userId="5de1bddf3dfc3fe8" providerId="LiveId" clId="{F1E38510-D645-49DD-AE76-DF58AEDCB6E0}" dt="2020-09-24T19:48:53.427" v="2689" actId="20577"/>
        <pc:sldMkLst>
          <pc:docMk/>
          <pc:sldMk cId="1984593181" sldId="277"/>
        </pc:sldMkLst>
        <pc:spChg chg="del mod">
          <ac:chgData name="Roundtable Human Rights in Tourism" userId="5de1bddf3dfc3fe8" providerId="LiveId" clId="{F1E38510-D645-49DD-AE76-DF58AEDCB6E0}" dt="2020-09-24T19:46:28.514" v="2660" actId="21"/>
          <ac:spMkLst>
            <pc:docMk/>
            <pc:sldMk cId="1984593181" sldId="277"/>
            <ac:spMk id="4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19:48:53.427" v="2689" actId="20577"/>
          <ac:spMkLst>
            <pc:docMk/>
            <pc:sldMk cId="1984593181" sldId="277"/>
            <ac:spMk id="5" creationId="{00000000-0000-0000-0000-000000000000}"/>
          </ac:spMkLst>
        </pc:spChg>
        <pc:spChg chg="add del">
          <ac:chgData name="Roundtable Human Rights in Tourism" userId="5de1bddf3dfc3fe8" providerId="LiveId" clId="{F1E38510-D645-49DD-AE76-DF58AEDCB6E0}" dt="2020-09-24T19:46:10.116" v="2658" actId="22"/>
          <ac:spMkLst>
            <pc:docMk/>
            <pc:sldMk cId="1984593181" sldId="277"/>
            <ac:spMk id="8" creationId="{A89CC51D-EC2B-44C9-B8DD-5FA601C87F25}"/>
          </ac:spMkLst>
        </pc:spChg>
        <pc:spChg chg="add del mod">
          <ac:chgData name="Roundtable Human Rights in Tourism" userId="5de1bddf3dfc3fe8" providerId="LiveId" clId="{F1E38510-D645-49DD-AE76-DF58AEDCB6E0}" dt="2020-09-24T19:46:37.604" v="2664" actId="478"/>
          <ac:spMkLst>
            <pc:docMk/>
            <pc:sldMk cId="1984593181" sldId="277"/>
            <ac:spMk id="9" creationId="{498ADCB5-EDD7-4C5F-9588-A290CCA8B5F8}"/>
          </ac:spMkLst>
        </pc:spChg>
        <pc:spChg chg="add mod">
          <ac:chgData name="Roundtable Human Rights in Tourism" userId="5de1bddf3dfc3fe8" providerId="LiveId" clId="{F1E38510-D645-49DD-AE76-DF58AEDCB6E0}" dt="2020-09-24T19:47:58.055" v="2669" actId="113"/>
          <ac:spMkLst>
            <pc:docMk/>
            <pc:sldMk cId="1984593181" sldId="277"/>
            <ac:spMk id="10" creationId="{FF3DF7E6-FD21-44A0-A07C-5E67995B4979}"/>
          </ac:spMkLst>
        </pc:spChg>
        <pc:picChg chg="mod">
          <ac:chgData name="Roundtable Human Rights in Tourism" userId="5de1bddf3dfc3fe8" providerId="LiveId" clId="{F1E38510-D645-49DD-AE76-DF58AEDCB6E0}" dt="2020-09-24T19:46:43.248" v="2665" actId="1076"/>
          <ac:picMkLst>
            <pc:docMk/>
            <pc:sldMk cId="1984593181" sldId="277"/>
            <ac:picMk id="7" creationId="{00000000-0000-0000-0000-000000000000}"/>
          </ac:picMkLst>
        </pc:picChg>
      </pc:sldChg>
      <pc:sldChg chg="modSp mod setBg">
        <pc:chgData name="Roundtable Human Rights in Tourism" userId="5de1bddf3dfc3fe8" providerId="LiveId" clId="{F1E38510-D645-49DD-AE76-DF58AEDCB6E0}" dt="2020-09-24T19:38:40.245" v="2614" actId="255"/>
        <pc:sldMkLst>
          <pc:docMk/>
          <pc:sldMk cId="0" sldId="278"/>
        </pc:sldMkLst>
        <pc:spChg chg="mod">
          <ac:chgData name="Roundtable Human Rights in Tourism" userId="5de1bddf3dfc3fe8" providerId="LiveId" clId="{F1E38510-D645-49DD-AE76-DF58AEDCB6E0}" dt="2020-09-24T19:38:40.245" v="2614" actId="255"/>
          <ac:spMkLst>
            <pc:docMk/>
            <pc:sldMk cId="0" sldId="278"/>
            <ac:spMk id="4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19:01:30.382" v="1399" actId="1076"/>
          <ac:picMkLst>
            <pc:docMk/>
            <pc:sldMk cId="0" sldId="278"/>
            <ac:picMk id="6" creationId="{00000000-0000-0000-0000-000000000000}"/>
          </ac:picMkLst>
        </pc:picChg>
      </pc:sldChg>
      <pc:sldChg chg="modSp mod setBg">
        <pc:chgData name="Roundtable Human Rights in Tourism" userId="5de1bddf3dfc3fe8" providerId="LiveId" clId="{F1E38510-D645-49DD-AE76-DF58AEDCB6E0}" dt="2020-09-24T21:02:25.353" v="4280" actId="20577"/>
        <pc:sldMkLst>
          <pc:docMk/>
          <pc:sldMk cId="0" sldId="279"/>
        </pc:sldMkLst>
        <pc:spChg chg="mod">
          <ac:chgData name="Roundtable Human Rights in Tourism" userId="5de1bddf3dfc3fe8" providerId="LiveId" clId="{F1E38510-D645-49DD-AE76-DF58AEDCB6E0}" dt="2020-09-24T20:51:47.671" v="4230" actId="207"/>
          <ac:spMkLst>
            <pc:docMk/>
            <pc:sldMk cId="0" sldId="279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02:25.353" v="4280" actId="20577"/>
          <ac:spMkLst>
            <pc:docMk/>
            <pc:sldMk cId="0" sldId="279"/>
            <ac:spMk id="3" creationId="{00000000-0000-0000-0000-000000000000}"/>
          </ac:spMkLst>
        </pc:spChg>
      </pc:sldChg>
      <pc:sldChg chg="modSp mod">
        <pc:chgData name="Roundtable Human Rights in Tourism" userId="5de1bddf3dfc3fe8" providerId="LiveId" clId="{F1E38510-D645-49DD-AE76-DF58AEDCB6E0}" dt="2020-09-24T21:14:26.114" v="4409" actId="1076"/>
        <pc:sldMkLst>
          <pc:docMk/>
          <pc:sldMk cId="0" sldId="280"/>
        </pc:sldMkLst>
        <pc:spChg chg="mod">
          <ac:chgData name="Roundtable Human Rights in Tourism" userId="5de1bddf3dfc3fe8" providerId="LiveId" clId="{F1E38510-D645-49DD-AE76-DF58AEDCB6E0}" dt="2020-09-24T19:38:30.466" v="2613" actId="255"/>
          <ac:spMkLst>
            <pc:docMk/>
            <pc:sldMk cId="0" sldId="280"/>
            <ac:spMk id="4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14:11.310" v="4407" actId="255"/>
          <ac:spMkLst>
            <pc:docMk/>
            <pc:sldMk cId="0" sldId="280"/>
            <ac:spMk id="5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1:14:26.114" v="4409" actId="1076"/>
          <ac:spMkLst>
            <pc:docMk/>
            <pc:sldMk cId="0" sldId="280"/>
            <ac:spMk id="7" creationId="{00000000-0000-0000-0000-000000000000}"/>
          </ac:spMkLst>
        </pc:spChg>
      </pc:sldChg>
      <pc:sldChg chg="modSp mod setBg">
        <pc:chgData name="Roundtable Human Rights in Tourism" userId="5de1bddf3dfc3fe8" providerId="LiveId" clId="{F1E38510-D645-49DD-AE76-DF58AEDCB6E0}" dt="2020-09-24T20:38:05.020" v="3532" actId="14100"/>
        <pc:sldMkLst>
          <pc:docMk/>
          <pc:sldMk cId="193768819" sldId="281"/>
        </pc:sldMkLst>
        <pc:spChg chg="mod">
          <ac:chgData name="Roundtable Human Rights in Tourism" userId="5de1bddf3dfc3fe8" providerId="LiveId" clId="{F1E38510-D645-49DD-AE76-DF58AEDCB6E0}" dt="2020-09-24T20:38:05.020" v="3532" actId="14100"/>
          <ac:spMkLst>
            <pc:docMk/>
            <pc:sldMk cId="193768819" sldId="281"/>
            <ac:spMk id="2" creationId="{00000000-0000-0000-0000-000000000000}"/>
          </ac:spMkLst>
        </pc:spChg>
        <pc:spChg chg="mod">
          <ac:chgData name="Roundtable Human Rights in Tourism" userId="5de1bddf3dfc3fe8" providerId="LiveId" clId="{F1E38510-D645-49DD-AE76-DF58AEDCB6E0}" dt="2020-09-24T20:33:18.793" v="3109" actId="1076"/>
          <ac:spMkLst>
            <pc:docMk/>
            <pc:sldMk cId="193768819" sldId="281"/>
            <ac:spMk id="3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20:37:48.807" v="3531" actId="1076"/>
          <ac:picMkLst>
            <pc:docMk/>
            <pc:sldMk cId="193768819" sldId="281"/>
            <ac:picMk id="4" creationId="{00000000-0000-0000-0000-000000000000}"/>
          </ac:picMkLst>
        </pc:picChg>
      </pc:sldChg>
      <pc:sldChg chg="addSp delSp modSp mod setBg">
        <pc:chgData name="Roundtable Human Rights in Tourism" userId="5de1bddf3dfc3fe8" providerId="LiveId" clId="{F1E38510-D645-49DD-AE76-DF58AEDCB6E0}" dt="2020-09-24T20:31:02.604" v="3084" actId="20577"/>
        <pc:sldMkLst>
          <pc:docMk/>
          <pc:sldMk cId="1515443467" sldId="282"/>
        </pc:sldMkLst>
        <pc:spChg chg="mod">
          <ac:chgData name="Roundtable Human Rights in Tourism" userId="5de1bddf3dfc3fe8" providerId="LiveId" clId="{F1E38510-D645-49DD-AE76-DF58AEDCB6E0}" dt="2020-09-24T20:06:25.311" v="2899" actId="207"/>
          <ac:spMkLst>
            <pc:docMk/>
            <pc:sldMk cId="1515443467" sldId="282"/>
            <ac:spMk id="2" creationId="{00000000-0000-0000-0000-000000000000}"/>
          </ac:spMkLst>
        </pc:spChg>
        <pc:spChg chg="del mod">
          <ac:chgData name="Roundtable Human Rights in Tourism" userId="5de1bddf3dfc3fe8" providerId="LiveId" clId="{F1E38510-D645-49DD-AE76-DF58AEDCB6E0}" dt="2020-09-24T20:20:29.136" v="2935" actId="478"/>
          <ac:spMkLst>
            <pc:docMk/>
            <pc:sldMk cId="1515443467" sldId="282"/>
            <ac:spMk id="3" creationId="{00000000-0000-0000-0000-000000000000}"/>
          </ac:spMkLst>
        </pc:spChg>
        <pc:spChg chg="add del">
          <ac:chgData name="Roundtable Human Rights in Tourism" userId="5de1bddf3dfc3fe8" providerId="LiveId" clId="{F1E38510-D645-49DD-AE76-DF58AEDCB6E0}" dt="2020-09-24T20:17:53.137" v="2917" actId="22"/>
          <ac:spMkLst>
            <pc:docMk/>
            <pc:sldMk cId="1515443467" sldId="282"/>
            <ac:spMk id="6" creationId="{FEFE62DE-BA8E-4A4A-A235-B2213C016AB3}"/>
          </ac:spMkLst>
        </pc:spChg>
        <pc:spChg chg="add mod">
          <ac:chgData name="Roundtable Human Rights in Tourism" userId="5de1bddf3dfc3fe8" providerId="LiveId" clId="{F1E38510-D645-49DD-AE76-DF58AEDCB6E0}" dt="2020-09-24T20:31:02.604" v="3084" actId="20577"/>
          <ac:spMkLst>
            <pc:docMk/>
            <pc:sldMk cId="1515443467" sldId="282"/>
            <ac:spMk id="7" creationId="{1152FCA3-141F-4C12-8174-C01FD66EDBCD}"/>
          </ac:spMkLst>
        </pc:spChg>
        <pc:spChg chg="add del mod">
          <ac:chgData name="Roundtable Human Rights in Tourism" userId="5de1bddf3dfc3fe8" providerId="LiveId" clId="{F1E38510-D645-49DD-AE76-DF58AEDCB6E0}" dt="2020-09-24T20:20:32.862" v="2936" actId="478"/>
          <ac:spMkLst>
            <pc:docMk/>
            <pc:sldMk cId="1515443467" sldId="282"/>
            <ac:spMk id="9" creationId="{71255BE6-B9CA-4344-ACC0-34E4B149E99F}"/>
          </ac:spMkLst>
        </pc:spChg>
        <pc:picChg chg="mod">
          <ac:chgData name="Roundtable Human Rights in Tourism" userId="5de1bddf3dfc3fe8" providerId="LiveId" clId="{F1E38510-D645-49DD-AE76-DF58AEDCB6E0}" dt="2020-09-24T20:29:07.847" v="3070" actId="1076"/>
          <ac:picMkLst>
            <pc:docMk/>
            <pc:sldMk cId="1515443467" sldId="282"/>
            <ac:picMk id="4" creationId="{00000000-0000-0000-0000-000000000000}"/>
          </ac:picMkLst>
        </pc:picChg>
      </pc:sldChg>
      <pc:sldChg chg="modSp mod setBg">
        <pc:chgData name="Roundtable Human Rights in Tourism" userId="5de1bddf3dfc3fe8" providerId="LiveId" clId="{F1E38510-D645-49DD-AE76-DF58AEDCB6E0}" dt="2020-09-24T19:29:00.235" v="2569" actId="14100"/>
        <pc:sldMkLst>
          <pc:docMk/>
          <pc:sldMk cId="147911046" sldId="283"/>
        </pc:sldMkLst>
        <pc:spChg chg="mod">
          <ac:chgData name="Roundtable Human Rights in Tourism" userId="5de1bddf3dfc3fe8" providerId="LiveId" clId="{F1E38510-D645-49DD-AE76-DF58AEDCB6E0}" dt="2020-09-24T19:29:00.235" v="2569" actId="14100"/>
          <ac:spMkLst>
            <pc:docMk/>
            <pc:sldMk cId="147911046" sldId="283"/>
            <ac:spMk id="4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19:25:56.919" v="2555" actId="14100"/>
          <ac:picMkLst>
            <pc:docMk/>
            <pc:sldMk cId="147911046" sldId="283"/>
            <ac:picMk id="6" creationId="{00000000-0000-0000-0000-000000000000}"/>
          </ac:picMkLst>
        </pc:picChg>
      </pc:sldChg>
      <pc:sldChg chg="addSp delSp modSp add mod setBg">
        <pc:chgData name="Roundtable Human Rights in Tourism" userId="5de1bddf3dfc3fe8" providerId="LiveId" clId="{F1E38510-D645-49DD-AE76-DF58AEDCB6E0}" dt="2020-09-24T21:08:44.207" v="4380" actId="1076"/>
        <pc:sldMkLst>
          <pc:docMk/>
          <pc:sldMk cId="1717927241" sldId="284"/>
        </pc:sldMkLst>
        <pc:spChg chg="del">
          <ac:chgData name="Roundtable Human Rights in Tourism" userId="5de1bddf3dfc3fe8" providerId="LiveId" clId="{F1E38510-D645-49DD-AE76-DF58AEDCB6E0}" dt="2020-09-24T21:05:18.670" v="4307" actId="478"/>
          <ac:spMkLst>
            <pc:docMk/>
            <pc:sldMk cId="1717927241" sldId="284"/>
            <ac:spMk id="2" creationId="{00000000-0000-0000-0000-000000000000}"/>
          </ac:spMkLst>
        </pc:spChg>
        <pc:spChg chg="del">
          <ac:chgData name="Roundtable Human Rights in Tourism" userId="5de1bddf3dfc3fe8" providerId="LiveId" clId="{F1E38510-D645-49DD-AE76-DF58AEDCB6E0}" dt="2020-09-24T21:05:14.225" v="4305" actId="478"/>
          <ac:spMkLst>
            <pc:docMk/>
            <pc:sldMk cId="1717927241" sldId="284"/>
            <ac:spMk id="3" creationId="{00000000-0000-0000-0000-000000000000}"/>
          </ac:spMkLst>
        </pc:spChg>
        <pc:spChg chg="add del mod">
          <ac:chgData name="Roundtable Human Rights in Tourism" userId="5de1bddf3dfc3fe8" providerId="LiveId" clId="{F1E38510-D645-49DD-AE76-DF58AEDCB6E0}" dt="2020-09-24T21:05:16.441" v="4306" actId="478"/>
          <ac:spMkLst>
            <pc:docMk/>
            <pc:sldMk cId="1717927241" sldId="284"/>
            <ac:spMk id="5" creationId="{5EC4BF55-FCE6-4570-9526-00F6EF9122C3}"/>
          </ac:spMkLst>
        </pc:spChg>
        <pc:spChg chg="add del mod">
          <ac:chgData name="Roundtable Human Rights in Tourism" userId="5de1bddf3dfc3fe8" providerId="LiveId" clId="{F1E38510-D645-49DD-AE76-DF58AEDCB6E0}" dt="2020-09-24T21:05:21.564" v="4308" actId="478"/>
          <ac:spMkLst>
            <pc:docMk/>
            <pc:sldMk cId="1717927241" sldId="284"/>
            <ac:spMk id="7" creationId="{0DFD314F-DC97-46EF-91B9-2B395EF9AC03}"/>
          </ac:spMkLst>
        </pc:spChg>
        <pc:spChg chg="add del mod">
          <ac:chgData name="Roundtable Human Rights in Tourism" userId="5de1bddf3dfc3fe8" providerId="LiveId" clId="{F1E38510-D645-49DD-AE76-DF58AEDCB6E0}" dt="2020-09-24T21:07:13.705" v="4360" actId="21"/>
          <ac:spMkLst>
            <pc:docMk/>
            <pc:sldMk cId="1717927241" sldId="284"/>
            <ac:spMk id="12" creationId="{FCBD3A6C-81FB-43E8-B67F-58676A3E479F}"/>
          </ac:spMkLst>
        </pc:spChg>
        <pc:spChg chg="add mod">
          <ac:chgData name="Roundtable Human Rights in Tourism" userId="5de1bddf3dfc3fe8" providerId="LiveId" clId="{F1E38510-D645-49DD-AE76-DF58AEDCB6E0}" dt="2020-09-24T21:08:02.276" v="4375" actId="207"/>
          <ac:spMkLst>
            <pc:docMk/>
            <pc:sldMk cId="1717927241" sldId="284"/>
            <ac:spMk id="14" creationId="{B5BB00AB-033B-46B6-8BDE-5BEB8D2D0062}"/>
          </ac:spMkLst>
        </pc:spChg>
        <pc:spChg chg="add mod">
          <ac:chgData name="Roundtable Human Rights in Tourism" userId="5de1bddf3dfc3fe8" providerId="LiveId" clId="{F1E38510-D645-49DD-AE76-DF58AEDCB6E0}" dt="2020-09-24T21:08:44.207" v="4380" actId="1076"/>
          <ac:spMkLst>
            <pc:docMk/>
            <pc:sldMk cId="1717927241" sldId="284"/>
            <ac:spMk id="15" creationId="{42C155DA-4722-4478-A92B-691416CE2AAD}"/>
          </ac:spMkLst>
        </pc:spChg>
        <pc:picChg chg="add mod">
          <ac:chgData name="Roundtable Human Rights in Tourism" userId="5de1bddf3dfc3fe8" providerId="LiveId" clId="{F1E38510-D645-49DD-AE76-DF58AEDCB6E0}" dt="2020-09-24T21:07:48.512" v="4367" actId="1076"/>
          <ac:picMkLst>
            <pc:docMk/>
            <pc:sldMk cId="1717927241" sldId="284"/>
            <ac:picMk id="8" creationId="{1D64F7ED-BD8F-4ADB-A342-AE1AE1125E22}"/>
          </ac:picMkLst>
        </pc:picChg>
        <pc:picChg chg="mod">
          <ac:chgData name="Roundtable Human Rights in Tourism" userId="5de1bddf3dfc3fe8" providerId="LiveId" clId="{F1E38510-D645-49DD-AE76-DF58AEDCB6E0}" dt="2020-09-24T21:08:13.443" v="4376" actId="1076"/>
          <ac:picMkLst>
            <pc:docMk/>
            <pc:sldMk cId="1717927241" sldId="284"/>
            <ac:picMk id="9" creationId="{7B606183-21C0-411F-90AF-C845FC1681A2}"/>
          </ac:picMkLst>
        </pc:picChg>
        <pc:picChg chg="mod">
          <ac:chgData name="Roundtable Human Rights in Tourism" userId="5de1bddf3dfc3fe8" providerId="LiveId" clId="{F1E38510-D645-49DD-AE76-DF58AEDCB6E0}" dt="2020-09-24T21:06:05.632" v="4316" actId="1076"/>
          <ac:picMkLst>
            <pc:docMk/>
            <pc:sldMk cId="1717927241" sldId="284"/>
            <ac:picMk id="11" creationId="{70CA0D7C-26F8-44CC-A74E-1CD4BBF47B4B}"/>
          </ac:picMkLst>
        </pc:picChg>
      </pc:sldChg>
      <pc:sldChg chg="modSp add del mod">
        <pc:chgData name="Roundtable Human Rights in Tourism" userId="5de1bddf3dfc3fe8" providerId="LiveId" clId="{F1E38510-D645-49DD-AE76-DF58AEDCB6E0}" dt="2020-09-24T20:51:06.161" v="4220" actId="2696"/>
        <pc:sldMkLst>
          <pc:docMk/>
          <pc:sldMk cId="3339717595" sldId="284"/>
        </pc:sldMkLst>
        <pc:spChg chg="mod">
          <ac:chgData name="Roundtable Human Rights in Tourism" userId="5de1bddf3dfc3fe8" providerId="LiveId" clId="{F1E38510-D645-49DD-AE76-DF58AEDCB6E0}" dt="2020-09-24T20:50:41.839" v="4219" actId="1076"/>
          <ac:spMkLst>
            <pc:docMk/>
            <pc:sldMk cId="3339717595" sldId="284"/>
            <ac:spMk id="2" creationId="{00000000-0000-0000-0000-000000000000}"/>
          </ac:spMkLst>
        </pc:spChg>
        <pc:picChg chg="mod">
          <ac:chgData name="Roundtable Human Rights in Tourism" userId="5de1bddf3dfc3fe8" providerId="LiveId" clId="{F1E38510-D645-49DD-AE76-DF58AEDCB6E0}" dt="2020-09-24T20:50:21.826" v="4213" actId="1076"/>
          <ac:picMkLst>
            <pc:docMk/>
            <pc:sldMk cId="3339717595" sldId="284"/>
            <ac:picMk id="4" creationId="{00000000-0000-0000-0000-000000000000}"/>
          </ac:picMkLst>
        </pc:picChg>
      </pc:sldChg>
      <pc:sldMasterChg chg="setBg modSldLayout">
        <pc:chgData name="Roundtable Human Rights in Tourism" userId="5de1bddf3dfc3fe8" providerId="LiveId" clId="{F1E38510-D645-49DD-AE76-DF58AEDCB6E0}" dt="2020-09-24T18:52:50.158" v="231"/>
        <pc:sldMasterMkLst>
          <pc:docMk/>
          <pc:sldMasterMk cId="0" sldId="2147483648"/>
        </pc:sldMasterMkLst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49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0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1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2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3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4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5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6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8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59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60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63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64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65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66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67"/>
          </pc:sldLayoutMkLst>
        </pc:sldLayoutChg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0" sldId="2147483648"/>
            <pc:sldLayoutMk cId="0" sldId="2147483668"/>
          </pc:sldLayoutMkLst>
        </pc:sldLayoutChg>
      </pc:sldMasterChg>
      <pc:sldMasterChg chg="setBg modSldLayout">
        <pc:chgData name="Roundtable Human Rights in Tourism" userId="5de1bddf3dfc3fe8" providerId="LiveId" clId="{F1E38510-D645-49DD-AE76-DF58AEDCB6E0}" dt="2020-09-24T18:52:50.158" v="231"/>
        <pc:sldMasterMkLst>
          <pc:docMk/>
          <pc:sldMasterMk cId="3347320285" sldId="2147483669"/>
        </pc:sldMasterMkLst>
        <pc:sldLayoutChg chg="setBg">
          <pc:chgData name="Roundtable Human Rights in Tourism" userId="5de1bddf3dfc3fe8" providerId="LiveId" clId="{F1E38510-D645-49DD-AE76-DF58AEDCB6E0}" dt="2020-09-24T18:52:50.158" v="231"/>
          <pc:sldLayoutMkLst>
            <pc:docMk/>
            <pc:sldMasterMk cId="3347320285" sldId="2147483669"/>
            <pc:sldLayoutMk cId="953728834" sldId="214748367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David.beirman@uts.edu.au" TargetMode="Externa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457199"/>
            <a:ext cx="8001000" cy="2971801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Managing Risk and opportunity in Tourism: </a:t>
            </a:r>
            <a:br>
              <a:rPr lang="en-AU" b="1" dirty="0">
                <a:solidFill>
                  <a:schemeClr val="bg1"/>
                </a:solidFill>
              </a:rPr>
            </a:br>
            <a:r>
              <a:rPr lang="en-AU" b="1" dirty="0">
                <a:solidFill>
                  <a:schemeClr val="bg1"/>
                </a:solidFill>
              </a:rPr>
              <a:t>The impact of COVID-19 on Global Tourism Resilience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503985"/>
            <a:ext cx="6400800" cy="1947333"/>
          </a:xfrm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Dr David Beirman ©: Senior Lecturer Tourism University of Technology Sydney (Australia)</a:t>
            </a:r>
          </a:p>
          <a:p>
            <a:r>
              <a:rPr lang="en-AU" dirty="0">
                <a:solidFill>
                  <a:schemeClr val="bg1"/>
                </a:solidFill>
              </a:rPr>
              <a:t>Presentation to Roundtable Human Rights in Tourism: 28 September 2020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B606183-21C0-411F-90AF-C845FC168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8233" y="4008756"/>
            <a:ext cx="4719108" cy="2311400"/>
          </a:xfrm>
          <a:prstGeom prst="rect">
            <a:avLst/>
          </a:prstGeom>
        </p:spPr>
      </p:pic>
      <p:pic>
        <p:nvPicPr>
          <p:cNvPr id="11" name="Picture 8" descr="N:\BP2_Politik\BP2-2_Wirtschaft_Umwelt\2_Tourism Watch\Tourismus und Menschenrechte\RunderTische T+MR\Selbstdarstellung\Roundtable_MR_im_TOURISMUS_ENG.jpg">
            <a:extLst>
              <a:ext uri="{FF2B5EF4-FFF2-40B4-BE49-F238E27FC236}">
                <a16:creationId xmlns:a16="http://schemas.microsoft.com/office/drawing/2014/main" id="{70CA0D7C-26F8-44CC-A74E-1CD4BBF47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5329637"/>
            <a:ext cx="1847965" cy="1452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699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2" y="482759"/>
            <a:ext cx="10421937" cy="1642211"/>
          </a:xfrm>
        </p:spPr>
        <p:txBody>
          <a:bodyPr>
            <a:noAutofit/>
          </a:bodyPr>
          <a:lstStyle/>
          <a:p>
            <a:r>
              <a:rPr lang="en-AU" sz="2800" dirty="0">
                <a:solidFill>
                  <a:schemeClr val="bg1"/>
                </a:solidFill>
              </a:rPr>
              <a:t>Covid-19 The most severe challenge to the viability of Global Tourism since the Spanish Flu of 1918-19.     Since March 25, 2020 Australian Travellers have been subject to an International </a:t>
            </a:r>
            <a:r>
              <a:rPr lang="en-AU" sz="2800" b="1" dirty="0">
                <a:solidFill>
                  <a:schemeClr val="bg1"/>
                </a:solidFill>
              </a:rPr>
              <a:t>Travel Ban for travel </a:t>
            </a:r>
            <a:r>
              <a:rPr lang="en-AU" sz="2800" dirty="0">
                <a:solidFill>
                  <a:schemeClr val="bg1"/>
                </a:solidFill>
              </a:rPr>
              <a:t>ex Australia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58" y="3260333"/>
            <a:ext cx="4248150" cy="2714625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AU" dirty="0">
                <a:solidFill>
                  <a:schemeClr val="bg1"/>
                </a:solidFill>
              </a:rPr>
              <a:t>Note that since late March, 2020 DFAT has </a:t>
            </a:r>
            <a:r>
              <a:rPr lang="en-AU" b="1" dirty="0">
                <a:solidFill>
                  <a:schemeClr val="bg1"/>
                </a:solidFill>
              </a:rPr>
              <a:t>banned</a:t>
            </a:r>
            <a:r>
              <a:rPr lang="en-AU" dirty="0">
                <a:solidFill>
                  <a:schemeClr val="bg1"/>
                </a:solidFill>
              </a:rPr>
              <a:t> Australian citizens except for certain exemptions from travelling to any international destinations.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0" y="2509358"/>
            <a:ext cx="7829550" cy="421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23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38" y="86388"/>
            <a:ext cx="10784521" cy="947392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The impact of COVID-19 on Airlines Globally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89" y="1033780"/>
            <a:ext cx="9701017" cy="5481292"/>
          </a:xfrm>
          <a:ln>
            <a:solidFill>
              <a:schemeClr val="accent1">
                <a:alpha val="41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31943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470" y="0"/>
            <a:ext cx="10118770" cy="1478570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Tourism Businesses are under Siege</a:t>
            </a:r>
            <a:br>
              <a:rPr lang="en-AU" b="1" dirty="0">
                <a:solidFill>
                  <a:schemeClr val="bg1"/>
                </a:solidFill>
              </a:rPr>
            </a:br>
            <a:r>
              <a:rPr lang="en-AU" b="1" dirty="0">
                <a:solidFill>
                  <a:schemeClr val="bg1"/>
                </a:solidFill>
              </a:rPr>
              <a:t>How Can they survive ? Short and Long Term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470" y="1478570"/>
            <a:ext cx="11256690" cy="5164127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en-AU" sz="2400" dirty="0">
                <a:solidFill>
                  <a:schemeClr val="bg1"/>
                </a:solidFill>
              </a:rPr>
              <a:t>Key themes:</a:t>
            </a: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1. Maintaining and developing cash flow and financial equity</a:t>
            </a:r>
          </a:p>
          <a:p>
            <a:pPr>
              <a:buClrTx/>
            </a:pPr>
            <a:endParaRPr lang="en-AU" sz="7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2. Access government support from all tiers of government</a:t>
            </a:r>
          </a:p>
          <a:p>
            <a:pPr>
              <a:buClrTx/>
            </a:pPr>
            <a:endParaRPr lang="en-AU" sz="7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3. Diversify and innovate the business</a:t>
            </a:r>
          </a:p>
          <a:p>
            <a:pPr>
              <a:buClrTx/>
            </a:pPr>
            <a:endParaRPr lang="en-AU" sz="7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4. Use the downtime for planning, strategic development training and staff development.</a:t>
            </a:r>
          </a:p>
          <a:p>
            <a:pPr>
              <a:buClrTx/>
            </a:pPr>
            <a:endParaRPr lang="en-AU" sz="7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5. Prepare for the business resurgence which will follow the virus</a:t>
            </a:r>
          </a:p>
          <a:p>
            <a:pPr>
              <a:buClrTx/>
            </a:pPr>
            <a:endParaRPr lang="en-AU" sz="7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6. Special challenges for business travel and the inroads made by IT during the Pandemic</a:t>
            </a:r>
          </a:p>
        </p:txBody>
      </p:sp>
    </p:spTree>
    <p:extLst>
      <p:ext uri="{BB962C8B-B14F-4D97-AF65-F5344CB8AC3E}">
        <p14:creationId xmlns:p14="http://schemas.microsoft.com/office/powerpoint/2010/main" val="13266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590" y="0"/>
            <a:ext cx="8534400" cy="1507067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Specific Challenges for</a:t>
            </a:r>
            <a:br>
              <a:rPr lang="en-AU" sz="3200" b="1" dirty="0">
                <a:solidFill>
                  <a:schemeClr val="bg1"/>
                </a:solidFill>
              </a:rPr>
            </a:br>
            <a:r>
              <a:rPr lang="en-AU" sz="3200" b="1" dirty="0">
                <a:solidFill>
                  <a:schemeClr val="bg1"/>
                </a:solidFill>
              </a:rPr>
              <a:t> Tour Operators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0089" y="3312160"/>
            <a:ext cx="3778445" cy="3778445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52FCA3-141F-4C12-8174-C01FD66EDBCD}"/>
              </a:ext>
            </a:extLst>
          </p:cNvPr>
          <p:cNvSpPr txBox="1">
            <a:spLocks/>
          </p:cNvSpPr>
          <p:nvPr/>
        </p:nvSpPr>
        <p:spPr>
          <a:xfrm>
            <a:off x="190140" y="2546240"/>
            <a:ext cx="9905999" cy="30038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n-GB" sz="2200" dirty="0">
                <a:solidFill>
                  <a:schemeClr val="bg1"/>
                </a:solidFill>
              </a:rPr>
              <a:t>Focus on a product you CAN market</a:t>
            </a:r>
          </a:p>
          <a:p>
            <a:pPr>
              <a:buClrTx/>
            </a:pPr>
            <a:endParaRPr lang="en-GB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GB" sz="2200" dirty="0">
                <a:solidFill>
                  <a:schemeClr val="bg1"/>
                </a:solidFill>
              </a:rPr>
              <a:t>Pivot towards domestic tourism and “alternative product”</a:t>
            </a:r>
          </a:p>
          <a:p>
            <a:pPr>
              <a:buClrTx/>
            </a:pPr>
            <a:endParaRPr lang="en-GB" sz="800" dirty="0">
              <a:solidFill>
                <a:schemeClr val="bg1"/>
              </a:solidFill>
            </a:endParaRPr>
          </a:p>
          <a:p>
            <a:pPr marL="0" indent="0">
              <a:buClrTx/>
              <a:buNone/>
            </a:pPr>
            <a:r>
              <a:rPr lang="en-GB" sz="2200" dirty="0">
                <a:solidFill>
                  <a:schemeClr val="bg1"/>
                </a:solidFill>
              </a:rPr>
              <a:t>during the Pandemic</a:t>
            </a:r>
          </a:p>
          <a:p>
            <a:pPr>
              <a:buClrTx/>
            </a:pPr>
            <a:r>
              <a:rPr lang="en-GB" sz="2200" dirty="0">
                <a:solidFill>
                  <a:schemeClr val="bg1"/>
                </a:solidFill>
              </a:rPr>
              <a:t>Work closely with your principal suppliers to prepare for the opening of borders to your key destinations and explore alternative ‘viable’ destinations</a:t>
            </a:r>
          </a:p>
          <a:p>
            <a:pPr>
              <a:buClrTx/>
            </a:pPr>
            <a:endParaRPr lang="en-GB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GB" sz="2200" dirty="0">
                <a:solidFill>
                  <a:schemeClr val="bg1"/>
                </a:solidFill>
              </a:rPr>
              <a:t>Communicate with your core clientele about programs they 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can buy now and what is available soon</a:t>
            </a:r>
          </a:p>
          <a:p>
            <a:pPr>
              <a:buClrTx/>
            </a:pPr>
            <a:endParaRPr lang="en-GB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GB" sz="2200" dirty="0">
                <a:solidFill>
                  <a:schemeClr val="bg1"/>
                </a:solidFill>
              </a:rPr>
              <a:t>Keep the travel dream alive to your staff, stakeholders </a:t>
            </a: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dirty="0">
                <a:solidFill>
                  <a:schemeClr val="bg1"/>
                </a:solidFill>
              </a:rPr>
              <a:t>and clients</a:t>
            </a:r>
            <a:endParaRPr lang="en-AU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43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5344160"/>
            <a:ext cx="8523287" cy="1259597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TOURISM’s silver linings around</a:t>
            </a:r>
            <a:br>
              <a:rPr lang="en-AU" sz="3200" b="1" dirty="0">
                <a:solidFill>
                  <a:schemeClr val="bg1"/>
                </a:solidFill>
              </a:rPr>
            </a:br>
            <a:r>
              <a:rPr lang="en-AU" sz="3200" b="1" dirty="0">
                <a:solidFill>
                  <a:schemeClr val="bg1"/>
                </a:solidFill>
              </a:rPr>
              <a:t> the Dark Cloud of COVID-19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62" y="7988"/>
            <a:ext cx="10002838" cy="4885744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Over tourism under control (temporarily)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Environmental recovery (fewer emissions)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Travellers forced to appreciate the attractions in their own region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Increased focus on carrying capacity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Outdoors and eco-tourism boom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Innovative and virtual tour product which operates within COVID-19 restrictions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An opportunity to re-plan and re-think tourism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382" y="4893732"/>
            <a:ext cx="5433378" cy="2037829"/>
          </a:xfrm>
          <a:prstGeom prst="rect">
            <a:avLst/>
          </a:prstGeom>
          <a:effectLst>
            <a:glow>
              <a:schemeClr val="tx1"/>
            </a:glow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193768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893" y="0"/>
            <a:ext cx="9905998" cy="979714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Travel bubbles/corridors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893" y="979714"/>
            <a:ext cx="10126028" cy="4511040"/>
          </a:xfrm>
        </p:spPr>
        <p:txBody>
          <a:bodyPr/>
          <a:lstStyle/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sz="2200" dirty="0">
                <a:solidFill>
                  <a:schemeClr val="bg1"/>
                </a:solidFill>
              </a:rPr>
              <a:t>Travel bubble operate widely in Europe with variable success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However, they come with many limitations and conditions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Are there sustainable bubbles which will minimise </a:t>
            </a:r>
            <a:br>
              <a:rPr lang="en-AU" sz="2200" dirty="0">
                <a:solidFill>
                  <a:schemeClr val="bg1"/>
                </a:solidFill>
              </a:rPr>
            </a:br>
            <a:r>
              <a:rPr lang="en-AU" sz="2200" dirty="0">
                <a:solidFill>
                  <a:schemeClr val="bg1"/>
                </a:solidFill>
              </a:rPr>
              <a:t>the tourism footprint?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In some European countries resuming travel </a:t>
            </a:r>
            <a:br>
              <a:rPr lang="en-AU" sz="2200" dirty="0">
                <a:solidFill>
                  <a:schemeClr val="bg1"/>
                </a:solidFill>
              </a:rPr>
            </a:br>
            <a:r>
              <a:rPr lang="en-AU" sz="2200" dirty="0">
                <a:solidFill>
                  <a:schemeClr val="bg1"/>
                </a:solidFill>
              </a:rPr>
              <a:t>has been accompanied by a pandemic </a:t>
            </a:r>
            <a:br>
              <a:rPr lang="en-AU" sz="2200" dirty="0">
                <a:solidFill>
                  <a:schemeClr val="bg1"/>
                </a:solidFill>
              </a:rPr>
            </a:br>
            <a:r>
              <a:rPr lang="en-AU" sz="2200" dirty="0">
                <a:solidFill>
                  <a:schemeClr val="bg1"/>
                </a:solidFill>
              </a:rPr>
              <a:t>resurgence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579" y="3637548"/>
            <a:ext cx="5928223" cy="3343638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4264534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49000">
              <a:schemeClr val="tx1"/>
            </a:gs>
            <a:gs pos="31000">
              <a:schemeClr val="tx1">
                <a:lumMod val="9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13" y="0"/>
            <a:ext cx="9905998" cy="1463040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The core Concept of Business Resilience</a:t>
            </a:r>
            <a:br>
              <a:rPr lang="en-AU" sz="3200" b="1" dirty="0">
                <a:solidFill>
                  <a:schemeClr val="bg1"/>
                </a:solidFill>
              </a:rPr>
            </a:br>
            <a:r>
              <a:rPr lang="en-AU" sz="3200" b="1" dirty="0">
                <a:solidFill>
                  <a:schemeClr val="bg1"/>
                </a:solidFill>
              </a:rPr>
              <a:t>Source Cochrane (2010)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340" y="1924775"/>
            <a:ext cx="6251560" cy="4821465"/>
          </a:xfr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405706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994" y="0"/>
            <a:ext cx="9905998" cy="1478570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Successful Post Pandemic Tourism recoveries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508" y="1783080"/>
            <a:ext cx="8534400" cy="3615267"/>
          </a:xfrm>
        </p:spPr>
        <p:txBody>
          <a:bodyPr>
            <a:normAutofit lnSpcReduction="10000"/>
          </a:bodyPr>
          <a:lstStyle/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2003 PATA’s Project Phoenix facilitated recovery in Asia from SARS</a:t>
            </a:r>
          </a:p>
          <a:p>
            <a:pPr>
              <a:buClrTx/>
            </a:pPr>
            <a:endParaRPr lang="en-AU" sz="22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2009-10 H1N1 (Swine Flu) vaccination + Effective crisis communication reduced H1N1 from a crisis to a hazard</a:t>
            </a:r>
          </a:p>
          <a:p>
            <a:pPr>
              <a:buClrTx/>
            </a:pPr>
            <a:endParaRPr lang="en-AU" sz="22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2016-2017  </a:t>
            </a:r>
            <a:r>
              <a:rPr lang="en-AU" sz="2200" dirty="0" err="1">
                <a:solidFill>
                  <a:schemeClr val="bg1"/>
                </a:solidFill>
              </a:rPr>
              <a:t>Zika</a:t>
            </a:r>
            <a:r>
              <a:rPr lang="en-AU" sz="2200" dirty="0">
                <a:solidFill>
                  <a:schemeClr val="bg1"/>
                </a:solidFill>
              </a:rPr>
              <a:t> in Brazil and the tropical Pacific. Isolating the problem and contextualising the condition and communicating preventative treatment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53" y="345440"/>
            <a:ext cx="9905998" cy="574766"/>
          </a:xfrm>
        </p:spPr>
        <p:txBody>
          <a:bodyPr>
            <a:no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Sustainable Tourism Resilience Framework </a:t>
            </a:r>
            <a:r>
              <a:rPr lang="en-AU" sz="3200" b="1" dirty="0" err="1">
                <a:solidFill>
                  <a:schemeClr val="bg1"/>
                </a:solidFill>
              </a:rPr>
              <a:t>Calgaro</a:t>
            </a:r>
            <a:r>
              <a:rPr lang="en-AU" sz="3200" b="1" dirty="0">
                <a:solidFill>
                  <a:schemeClr val="bg1"/>
                </a:solidFill>
              </a:rPr>
              <a:t> et al 2014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9C5F072-9DDD-4881-9904-AEEEEC595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733" y="1301120"/>
            <a:ext cx="9560533" cy="54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52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652" y="5198532"/>
            <a:ext cx="8534400" cy="1507067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Core Principles for Global Tourism  recovery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652" y="650241"/>
            <a:ext cx="10989628" cy="3615267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Inter- sector unity of purpose. We are all in this together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Internalising the lessons learned. Can we still continue to be a high volume low margin business? How do we maintain the sociability of travel without compromising health ?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b="1" dirty="0">
                <a:solidFill>
                  <a:schemeClr val="bg1"/>
                </a:solidFill>
              </a:rPr>
              <a:t>The centrality of sustainable tourism in post pandemic tourism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To what extent can we restore the human rights dimension of tourism ?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No sacrificing of sustainability for quick bucks</a:t>
            </a:r>
          </a:p>
          <a:p>
            <a:pPr>
              <a:buClrTx/>
            </a:pPr>
            <a:endParaRPr lang="en-AU" sz="5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Restore the reputation, appeal, trust and sustainability of tourism</a:t>
            </a:r>
          </a:p>
        </p:txBody>
      </p:sp>
    </p:spTree>
    <p:extLst>
      <p:ext uri="{BB962C8B-B14F-4D97-AF65-F5344CB8AC3E}">
        <p14:creationId xmlns:p14="http://schemas.microsoft.com/office/powerpoint/2010/main" val="933931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63000">
              <a:schemeClr val="tx1"/>
            </a:gs>
            <a:gs pos="49000">
              <a:schemeClr val="tx1">
                <a:lumMod val="95000"/>
              </a:schemeClr>
            </a:gs>
            <a:gs pos="41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9252" y="305583"/>
            <a:ext cx="8534400" cy="1507067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Crisis in Mandarin defines the choices we adopt</a:t>
            </a:r>
          </a:p>
        </p:txBody>
      </p:sp>
      <p:pic>
        <p:nvPicPr>
          <p:cNvPr id="6" name="Content Placeholder 5" descr="Crisis English Mandari. 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2992" y="2275839"/>
            <a:ext cx="9266015" cy="4276578"/>
          </a:xfrm>
          <a:effectLst>
            <a:glow>
              <a:schemeClr val="accent1"/>
            </a:glow>
            <a:softEdge rad="4699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1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7B606183-21C0-411F-90AF-C845FC168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676" y="1549400"/>
            <a:ext cx="4719108" cy="2311400"/>
          </a:xfrm>
          <a:prstGeom prst="rect">
            <a:avLst/>
          </a:prstGeom>
        </p:spPr>
      </p:pic>
      <p:pic>
        <p:nvPicPr>
          <p:cNvPr id="11" name="Picture 8" descr="N:\BP2_Politik\BP2-2_Wirtschaft_Umwelt\2_Tourism Watch\Tourismus und Menschenrechte\RunderTische T+MR\Selbstdarstellung\Roundtable_MR_im_TOURISMUS_ENG.jpg">
            <a:extLst>
              <a:ext uri="{FF2B5EF4-FFF2-40B4-BE49-F238E27FC236}">
                <a16:creationId xmlns:a16="http://schemas.microsoft.com/office/drawing/2014/main" id="{70CA0D7C-26F8-44CC-A74E-1CD4BBF47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819" y="5228037"/>
            <a:ext cx="1847965" cy="1452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D64F7ED-BD8F-4ADB-A342-AE1AE1125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" y="2370990"/>
            <a:ext cx="6230983" cy="4309764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5BB00AB-033B-46B6-8BDE-5BEB8D2D0062}"/>
              </a:ext>
            </a:extLst>
          </p:cNvPr>
          <p:cNvSpPr txBox="1">
            <a:spLocks/>
          </p:cNvSpPr>
          <p:nvPr/>
        </p:nvSpPr>
        <p:spPr>
          <a:xfrm>
            <a:off x="176212" y="24045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AU" b="1" dirty="0">
                <a:solidFill>
                  <a:schemeClr val="bg1"/>
                </a:solidFill>
              </a:rPr>
              <a:t>Thank You</a:t>
            </a:r>
            <a:br>
              <a:rPr lang="en-AU" b="1" dirty="0">
                <a:solidFill>
                  <a:schemeClr val="bg1"/>
                </a:solidFill>
              </a:rPr>
            </a:br>
            <a:r>
              <a:rPr lang="en-AU" b="1" dirty="0">
                <a:solidFill>
                  <a:schemeClr val="bg1"/>
                </a:solidFill>
              </a:rPr>
              <a:t>Questions welcome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2C155DA-4722-4478-A92B-691416CE2AAD}"/>
              </a:ext>
            </a:extLst>
          </p:cNvPr>
          <p:cNvSpPr txBox="1">
            <a:spLocks/>
          </p:cNvSpPr>
          <p:nvPr/>
        </p:nvSpPr>
        <p:spPr>
          <a:xfrm>
            <a:off x="6407195" y="4400682"/>
            <a:ext cx="4050348" cy="10312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hlinkClick r:id="rId5"/>
              </a:rPr>
              <a:t>David.beirman@uts.edu.au</a:t>
            </a:r>
            <a:endParaRPr lang="en-AU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1792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6149" y="5020732"/>
            <a:ext cx="8534400" cy="1507067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Core Themes of Risk and Crisis in tourism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06149" y="330201"/>
            <a:ext cx="4937655" cy="4055005"/>
          </a:xfrm>
        </p:spPr>
        <p:txBody>
          <a:bodyPr>
            <a:noAutofit/>
          </a:bodyPr>
          <a:lstStyle/>
          <a:p>
            <a:endParaRPr lang="en-AU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AU" sz="2400" b="1" dirty="0">
                <a:solidFill>
                  <a:schemeClr val="bg1"/>
                </a:solidFill>
              </a:rPr>
              <a:t>HUMAN CRISES</a:t>
            </a:r>
          </a:p>
          <a:p>
            <a:pPr marL="0" indent="0">
              <a:buNone/>
            </a:pPr>
            <a:endParaRPr lang="en-AU" b="1" dirty="0">
              <a:solidFill>
                <a:schemeClr val="bg1"/>
              </a:solidFill>
            </a:endParaRPr>
          </a:p>
          <a:p>
            <a:r>
              <a:rPr lang="en-AU" sz="2200" dirty="0">
                <a:solidFill>
                  <a:schemeClr val="bg1"/>
                </a:solidFill>
              </a:rPr>
              <a:t>Terrorism</a:t>
            </a:r>
          </a:p>
          <a:p>
            <a:r>
              <a:rPr lang="en-AU" sz="2200" dirty="0">
                <a:solidFill>
                  <a:schemeClr val="bg1"/>
                </a:solidFill>
              </a:rPr>
              <a:t>Crime</a:t>
            </a:r>
          </a:p>
          <a:p>
            <a:r>
              <a:rPr lang="en-AU" sz="2200" dirty="0">
                <a:solidFill>
                  <a:schemeClr val="bg1"/>
                </a:solidFill>
              </a:rPr>
              <a:t>Technological Failure</a:t>
            </a:r>
          </a:p>
          <a:p>
            <a:r>
              <a:rPr lang="en-AU" sz="2200" dirty="0">
                <a:solidFill>
                  <a:schemeClr val="bg1"/>
                </a:solidFill>
              </a:rPr>
              <a:t>Own Goals- Management and operational failure</a:t>
            </a:r>
          </a:p>
          <a:p>
            <a:r>
              <a:rPr lang="en-AU" sz="2200" dirty="0">
                <a:solidFill>
                  <a:schemeClr val="bg1"/>
                </a:solidFill>
              </a:rPr>
              <a:t>Political instability</a:t>
            </a:r>
          </a:p>
          <a:p>
            <a:r>
              <a:rPr lang="en-AU" sz="2200" dirty="0">
                <a:solidFill>
                  <a:schemeClr val="bg1"/>
                </a:solidFill>
              </a:rPr>
              <a:t>Economic Crises</a:t>
            </a:r>
          </a:p>
          <a:p>
            <a:endParaRPr lang="en-AU" b="1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748198" y="330201"/>
            <a:ext cx="4934479" cy="36152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AU" sz="2400" b="1" dirty="0">
                <a:solidFill>
                  <a:schemeClr val="bg1"/>
                </a:solidFill>
              </a:rPr>
              <a:t>NATURAL WORLD CRISES</a:t>
            </a:r>
          </a:p>
          <a:p>
            <a:endParaRPr lang="en-AU" b="1" dirty="0">
              <a:solidFill>
                <a:schemeClr val="bg1"/>
              </a:solidFill>
            </a:endParaRPr>
          </a:p>
          <a:p>
            <a:r>
              <a:rPr lang="en-AU" sz="2200" dirty="0">
                <a:solidFill>
                  <a:schemeClr val="bg1"/>
                </a:solidFill>
              </a:rPr>
              <a:t>Natural Disasters</a:t>
            </a:r>
          </a:p>
          <a:p>
            <a:r>
              <a:rPr lang="en-AU" sz="2200" dirty="0">
                <a:solidFill>
                  <a:schemeClr val="bg1"/>
                </a:solidFill>
              </a:rPr>
              <a:t>Environmental Crises</a:t>
            </a:r>
          </a:p>
          <a:p>
            <a:r>
              <a:rPr lang="en-AU" sz="2200" dirty="0">
                <a:solidFill>
                  <a:schemeClr val="bg1"/>
                </a:solidFill>
              </a:rPr>
              <a:t>Medically induced crises/ pandemics</a:t>
            </a:r>
          </a:p>
          <a:p>
            <a:r>
              <a:rPr lang="en-AU" sz="2200" dirty="0">
                <a:solidFill>
                  <a:schemeClr val="bg1"/>
                </a:solidFill>
              </a:rPr>
              <a:t>COVID-19 (a theme in its own right)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74000">
              <a:schemeClr val="tx1"/>
            </a:gs>
            <a:gs pos="35000">
              <a:schemeClr val="tx1">
                <a:lumMod val="95000"/>
              </a:schemeClr>
            </a:gs>
            <a:gs pos="28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33" y="103490"/>
            <a:ext cx="10308908" cy="1617758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The Global Spread of COVID-19 as of 15 SEPTEMBER 2020 Darker colours demote higher levels of cases and deaths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" y="1721248"/>
            <a:ext cx="10452734" cy="4956880"/>
          </a:xfrm>
          <a:effectLst>
            <a:softEdge rad="292100"/>
          </a:effectLst>
        </p:spPr>
      </p:pic>
    </p:spTree>
    <p:extLst>
      <p:ext uri="{BB962C8B-B14F-4D97-AF65-F5344CB8AC3E}">
        <p14:creationId xmlns:p14="http://schemas.microsoft.com/office/powerpoint/2010/main" val="3329241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6000">
              <a:schemeClr val="accent1">
                <a:lumMod val="60000"/>
                <a:lumOff val="40000"/>
              </a:schemeClr>
            </a:gs>
            <a:gs pos="34000">
              <a:schemeClr val="tx1"/>
            </a:gs>
            <a:gs pos="29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6207" y="225847"/>
            <a:ext cx="10257473" cy="1507067"/>
          </a:xfrm>
          <a:effectLst/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UNWTO Map showing Destinations which have eased Travel restrictions as of 01Sep, 2020: Source UNWTO 2020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694" y="2306954"/>
            <a:ext cx="8372626" cy="4541988"/>
          </a:xfr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47911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653" y="261256"/>
            <a:ext cx="9905998" cy="1097280"/>
          </a:xfrm>
        </p:spPr>
        <p:txBody>
          <a:bodyPr>
            <a:normAutofit fontScale="90000"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What Makes COVID-19 Unique among Tourism crises since world War II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653" y="1358536"/>
            <a:ext cx="9905999" cy="5100453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Global Extent of restrictions and limitations on travel and tourism</a:t>
            </a:r>
          </a:p>
          <a:p>
            <a:pPr>
              <a:buClrTx/>
            </a:pPr>
            <a:endParaRPr lang="en-AU" sz="22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All Sectors of the tourism industry are affected</a:t>
            </a:r>
          </a:p>
          <a:p>
            <a:pPr>
              <a:buClrTx/>
            </a:pPr>
            <a:endParaRPr lang="en-AU" sz="22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 Widespread closures/ quarantine restrictions applied to cross both international and intra-national borders</a:t>
            </a:r>
          </a:p>
          <a:p>
            <a:pPr>
              <a:buClrTx/>
            </a:pPr>
            <a:endParaRPr lang="en-AU" sz="22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Social distancing regulations which restrict or prohibit social or business events and gatherings involving groups of people</a:t>
            </a:r>
          </a:p>
        </p:txBody>
      </p:sp>
    </p:spTree>
    <p:extLst>
      <p:ext uri="{BB962C8B-B14F-4D97-AF65-F5344CB8AC3E}">
        <p14:creationId xmlns:p14="http://schemas.microsoft.com/office/powerpoint/2010/main" val="1827027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98" y="76200"/>
            <a:ext cx="9905998" cy="1280160"/>
          </a:xfrm>
        </p:spPr>
        <p:txBody>
          <a:bodyPr/>
          <a:lstStyle/>
          <a:p>
            <a:r>
              <a:rPr lang="en-AU" b="1" dirty="0">
                <a:solidFill>
                  <a:schemeClr val="bg1"/>
                </a:solidFill>
              </a:rPr>
              <a:t> </a:t>
            </a:r>
            <a:r>
              <a:rPr lang="en-AU" sz="3200" b="1" dirty="0">
                <a:solidFill>
                  <a:schemeClr val="bg1"/>
                </a:solidFill>
              </a:rPr>
              <a:t>pre: Covid-19 paradigms of Tourism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302" y="1356360"/>
            <a:ext cx="9905999" cy="4778327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Tourism was set for endless growth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Humanity enjoyed a “right” to travel domestically and internationally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Tourism was increasingly affordable and socially democratic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Tourism was regarded as overwhelmingly desirable by governments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Tourism was a growth industry for jobs and economic opportunities especially for developing countries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sz="2200" dirty="0">
                <a:solidFill>
                  <a:schemeClr val="bg1"/>
                </a:solidFill>
              </a:rPr>
              <a:t>Tourism protected indigenous cultures and the natural environment</a:t>
            </a:r>
          </a:p>
        </p:txBody>
      </p:sp>
    </p:spTree>
    <p:extLst>
      <p:ext uri="{BB962C8B-B14F-4D97-AF65-F5344CB8AC3E}">
        <p14:creationId xmlns:p14="http://schemas.microsoft.com/office/powerpoint/2010/main" val="10738920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3" y="0"/>
            <a:ext cx="9905998" cy="1266092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COVID-19 Tourism Paradigm Myth Busters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312" y="1528823"/>
            <a:ext cx="10583863" cy="4795778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Tourism movements heavily restricted globally affecting tourists and tourism businesses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Massive job losses in tourism 100 million + in 2020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International tourism is only available to the financial and social elite although this may change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Health considerations overrule tourism, hospitality business needs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Economies heavily reliant on tourism are either in recession or depression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The rapid &amp; severe decline in tourism. Recovery will take years.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Tourism’s fundamental vulnerabilities have been exposed.</a:t>
            </a:r>
          </a:p>
          <a:p>
            <a:pPr>
              <a:buClrTx/>
            </a:pPr>
            <a:endParaRPr lang="en-AU" sz="800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en-AU" dirty="0">
                <a:solidFill>
                  <a:schemeClr val="bg1"/>
                </a:solidFill>
              </a:rPr>
              <a:t>Sustainability has been enhanced by the absence of tourism in some destinations</a:t>
            </a:r>
          </a:p>
        </p:txBody>
      </p:sp>
    </p:spTree>
    <p:extLst>
      <p:ext uri="{BB962C8B-B14F-4D97-AF65-F5344CB8AC3E}">
        <p14:creationId xmlns:p14="http://schemas.microsoft.com/office/powerpoint/2010/main" val="1505249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0000">
              <a:schemeClr val="accent1">
                <a:lumMod val="60000"/>
                <a:lumOff val="40000"/>
              </a:schemeClr>
            </a:gs>
            <a:gs pos="86000">
              <a:schemeClr val="tx1"/>
            </a:gs>
            <a:gs pos="66000">
              <a:schemeClr val="tx1">
                <a:lumMod val="95000"/>
              </a:schemeClr>
            </a:gs>
            <a:gs pos="47000">
              <a:schemeClr val="tx1">
                <a:lumMod val="85000"/>
              </a:schemeClr>
            </a:gs>
            <a:gs pos="0">
              <a:srgbClr val="1212D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6250" y="685800"/>
            <a:ext cx="10394496" cy="3615267"/>
          </a:xfrm>
        </p:spPr>
        <p:txBody>
          <a:bodyPr/>
          <a:lstStyle/>
          <a:p>
            <a:pPr marL="0" indent="0">
              <a:buNone/>
            </a:pPr>
            <a:r>
              <a:rPr lang="en-AU" dirty="0">
                <a:solidFill>
                  <a:schemeClr val="bg1"/>
                </a:solidFill>
              </a:rPr>
              <a:t>SWEDISH Model open contact                       VICTORIA (Australia) Lockdown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2" y="2795451"/>
            <a:ext cx="5069340" cy="34596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382" y="2795451"/>
            <a:ext cx="5044364" cy="3459617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FF3DF7E6-FD21-44A0-A07C-5E67995B4979}"/>
              </a:ext>
            </a:extLst>
          </p:cNvPr>
          <p:cNvSpPr txBox="1">
            <a:spLocks/>
          </p:cNvSpPr>
          <p:nvPr/>
        </p:nvSpPr>
        <p:spPr>
          <a:xfrm>
            <a:off x="388936" y="233558"/>
            <a:ext cx="9555163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AU" sz="3200" b="1" dirty="0">
                <a:solidFill>
                  <a:schemeClr val="bg1"/>
                </a:solidFill>
              </a:rPr>
              <a:t>Models of Managing COVID-19 In communities: Open Contact-Lockdown</a:t>
            </a:r>
            <a:br>
              <a:rPr lang="en-AU" sz="3200" b="1" dirty="0">
                <a:solidFill>
                  <a:schemeClr val="bg1"/>
                </a:solidFill>
              </a:rPr>
            </a:br>
            <a:r>
              <a:rPr lang="en-AU" sz="3200" b="1" dirty="0">
                <a:solidFill>
                  <a:schemeClr val="bg1"/>
                </a:solidFill>
              </a:rPr>
              <a:t>Impact of these models on tourism</a:t>
            </a:r>
          </a:p>
        </p:txBody>
      </p:sp>
    </p:spTree>
    <p:extLst>
      <p:ext uri="{BB962C8B-B14F-4D97-AF65-F5344CB8AC3E}">
        <p14:creationId xmlns:p14="http://schemas.microsoft.com/office/powerpoint/2010/main" val="1984593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Override1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0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1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2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13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2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3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4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5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6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7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8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ppt/theme/themeOverride9.xml><?xml version="1.0" encoding="utf-8"?>
<a:themeOverride xmlns:a="http://schemas.openxmlformats.org/drawingml/2006/main">
  <a:clrScheme name="Slice">
    <a:dk1>
      <a:sysClr val="windowText" lastClr="000000"/>
    </a:dk1>
    <a:lt1>
      <a:sysClr val="window" lastClr="FFFFFF"/>
    </a:lt1>
    <a:dk2>
      <a:srgbClr val="146194"/>
    </a:dk2>
    <a:lt2>
      <a:srgbClr val="76DBF4"/>
    </a:lt2>
    <a:accent1>
      <a:srgbClr val="052F61"/>
    </a:accent1>
    <a:accent2>
      <a:srgbClr val="A50E82"/>
    </a:accent2>
    <a:accent3>
      <a:srgbClr val="14967C"/>
    </a:accent3>
    <a:accent4>
      <a:srgbClr val="6A9E1F"/>
    </a:accent4>
    <a:accent5>
      <a:srgbClr val="E87D37"/>
    </a:accent5>
    <a:accent6>
      <a:srgbClr val="C62324"/>
    </a:accent6>
    <a:hlink>
      <a:srgbClr val="0D2E46"/>
    </a:hlink>
    <a:folHlink>
      <a:srgbClr val="356A95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F725C526BA544A90DEE1BBC8B281B1" ma:contentTypeVersion="15" ma:contentTypeDescription="Create a new document." ma:contentTypeScope="" ma:versionID="50d35bf5237528d1e83dfff97fcb6bed">
  <xsd:schema xmlns:xsd="http://www.w3.org/2001/XMLSchema" xmlns:xs="http://www.w3.org/2001/XMLSchema" xmlns:p="http://schemas.microsoft.com/office/2006/metadata/properties" xmlns:ns1="http://schemas.microsoft.com/sharepoint/v3" xmlns:ns3="b4ccc8b1-a181-439c-b784-95faf6650bd0" xmlns:ns4="bb342aa2-12f7-42cf-b278-24139aefc87c" targetNamespace="http://schemas.microsoft.com/office/2006/metadata/properties" ma:root="true" ma:fieldsID="5a45519d4fc1fb9e4a743f40faea7793" ns1:_="" ns3:_="" ns4:_="">
    <xsd:import namespace="http://schemas.microsoft.com/sharepoint/v3"/>
    <xsd:import namespace="b4ccc8b1-a181-439c-b784-95faf6650bd0"/>
    <xsd:import namespace="bb342aa2-12f7-42cf-b278-24139aefc87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cc8b1-a181-439c-b784-95faf6650b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342aa2-12f7-42cf-b278-24139aefc8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284FF68-BFD1-4510-98E0-21013F74C1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4ccc8b1-a181-439c-b784-95faf6650bd0"/>
    <ds:schemaRef ds:uri="bb342aa2-12f7-42cf-b278-24139aefc8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FEC07E-299F-482E-8B2B-5EE008E09D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BC2E11-FC6F-4C42-B254-95A2EE7927A1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bb342aa2-12f7-42cf-b278-24139aefc87c"/>
    <ds:schemaRef ds:uri="http://purl.org/dc/terms/"/>
    <ds:schemaRef ds:uri="http://schemas.microsoft.com/office/2006/documentManagement/types"/>
    <ds:schemaRef ds:uri="b4ccc8b1-a181-439c-b784-95faf6650bd0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880</Words>
  <Application>Microsoft Office PowerPoint</Application>
  <PresentationFormat>Widescreen</PresentationFormat>
  <Paragraphs>131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Century Gothic</vt:lpstr>
      <vt:lpstr>Wingdings 3</vt:lpstr>
      <vt:lpstr>Slice</vt:lpstr>
      <vt:lpstr>Managing Risk and opportunity in Tourism:  The impact of COVID-19 on Global Tourism Resilience </vt:lpstr>
      <vt:lpstr>Crisis in Mandarin defines the choices we adopt</vt:lpstr>
      <vt:lpstr>Core Themes of Risk and Crisis in tourism</vt:lpstr>
      <vt:lpstr>The Global Spread of COVID-19 as of 15 SEPTEMBER 2020 Darker colours demote higher levels of cases and deaths</vt:lpstr>
      <vt:lpstr>UNWTO Map showing Destinations which have eased Travel restrictions as of 01Sep, 2020: Source UNWTO 2020</vt:lpstr>
      <vt:lpstr>What Makes COVID-19 Unique among Tourism crises since world War II ?</vt:lpstr>
      <vt:lpstr> pre: Covid-19 paradigms of Tourism</vt:lpstr>
      <vt:lpstr>COVID-19 Tourism Paradigm Myth Busters</vt:lpstr>
      <vt:lpstr>PowerPoint Presentation</vt:lpstr>
      <vt:lpstr>Covid-19 The most severe challenge to the viability of Global Tourism since the Spanish Flu of 1918-19.     Since March 25, 2020 Australian Travellers have been subject to an International Travel Ban for travel ex Australia </vt:lpstr>
      <vt:lpstr>The impact of COVID-19 on Airlines Globally</vt:lpstr>
      <vt:lpstr>Tourism Businesses are under Siege How Can they survive ? Short and Long Term</vt:lpstr>
      <vt:lpstr>Specific Challenges for  Tour Operators</vt:lpstr>
      <vt:lpstr>TOURISM’s silver linings around  the Dark Cloud of COVID-19</vt:lpstr>
      <vt:lpstr>Travel bubbles/corridors</vt:lpstr>
      <vt:lpstr>The core Concept of Business Resilience Source Cochrane (2010)</vt:lpstr>
      <vt:lpstr>Successful Post Pandemic Tourism recoveries</vt:lpstr>
      <vt:lpstr>Sustainable Tourism Resilience Framework Calgaro et al 2014</vt:lpstr>
      <vt:lpstr>Core Principles for Global Tourism  recovery</vt:lpstr>
      <vt:lpstr>PowerPoint Presentation</vt:lpstr>
    </vt:vector>
  </TitlesOfParts>
  <Company>University of Technology Sydney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Rights and Tourism: The impact of COVID-19 on Global Tourism Resilience and the Right to travel</dc:title>
  <dc:creator>David Beirman</dc:creator>
  <cp:lastModifiedBy>David Beirman</cp:lastModifiedBy>
  <cp:revision>47</cp:revision>
  <dcterms:created xsi:type="dcterms:W3CDTF">2020-09-06T01:48:55Z</dcterms:created>
  <dcterms:modified xsi:type="dcterms:W3CDTF">2020-09-24T22:23:27Z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0x0101009CF725C526BA544A90DEE1BBC8B281B1</vt:lpwstr>
  </property>
</Properties>
</file>