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256" r:id="rId2"/>
    <p:sldId id="275" r:id="rId3"/>
    <p:sldId id="257" r:id="rId4"/>
    <p:sldId id="262" r:id="rId5"/>
    <p:sldId id="263" r:id="rId6"/>
    <p:sldId id="269" r:id="rId7"/>
    <p:sldId id="276" r:id="rId8"/>
    <p:sldId id="270" r:id="rId9"/>
    <p:sldId id="277" r:id="rId10"/>
    <p:sldId id="264" r:id="rId11"/>
    <p:sldId id="265" r:id="rId12"/>
    <p:sldId id="271" r:id="rId13"/>
    <p:sldId id="278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61"/>
    <p:restoredTop sz="98462" autoAdjust="0"/>
  </p:normalViewPr>
  <p:slideViewPr>
    <p:cSldViewPr snapToGrid="0" snapToObjects="1">
      <p:cViewPr>
        <p:scale>
          <a:sx n="100" d="100"/>
          <a:sy n="100" d="100"/>
        </p:scale>
        <p:origin x="-2298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A4D4F6-39BA-EC48-B225-AA383709E220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2FFED8-CF45-4E43-A514-E1EF1C8D2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62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8C508-9378-416B-A78D-286D5528740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784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AF6AD364-93C6-6440-BE28-64A7B73DC957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AD364-93C6-6440-BE28-64A7B73DC957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70CCC-9622-DA4A-B699-9AC37A07308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AD364-93C6-6440-BE28-64A7B73DC957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70CCC-9622-DA4A-B699-9AC37A07308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AF6AD364-93C6-6440-BE28-64A7B73DC957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AF6AD364-93C6-6440-BE28-64A7B73DC957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0A270CCC-9622-DA4A-B699-9AC37A07308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AD364-93C6-6440-BE28-64A7B73DC957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70CCC-9622-DA4A-B699-9AC37A0730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AD364-93C6-6440-BE28-64A7B73DC957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70CCC-9622-DA4A-B699-9AC37A07308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AD364-93C6-6440-BE28-64A7B73DC957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0A270CCC-9622-DA4A-B699-9AC37A0730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AD364-93C6-6440-BE28-64A7B73DC957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70CCC-9622-DA4A-B699-9AC37A07308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AD364-93C6-6440-BE28-64A7B73DC957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70CCC-9622-DA4A-B699-9AC37A07308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AD364-93C6-6440-BE28-64A7B73DC957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70CCC-9622-DA4A-B699-9AC37A0730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AD364-93C6-6440-BE28-64A7B73DC957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70CCC-9622-DA4A-B699-9AC37A0730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AF6AD364-93C6-6440-BE28-64A7B73DC957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AF6AD364-93C6-6440-BE28-64A7B73DC957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70CCC-9622-DA4A-B699-9AC37A07308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AD364-93C6-6440-BE28-64A7B73DC957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70CCC-9622-DA4A-B699-9AC37A07308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F6AD364-93C6-6440-BE28-64A7B73DC957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70CCC-9622-DA4A-B699-9AC37A07308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F6AD364-93C6-6440-BE28-64A7B73DC957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70CCC-9622-DA4A-B699-9AC37A07308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AF6AD364-93C6-6440-BE28-64A7B73DC957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70CCC-9622-DA4A-B699-9AC37A07308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AD364-93C6-6440-BE28-64A7B73DC957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70CCC-9622-DA4A-B699-9AC37A0730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AD364-93C6-6440-BE28-64A7B73DC957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70CCC-9622-DA4A-B699-9AC37A07308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 userDrawn="1"/>
        </p:nvGrpSpPr>
        <p:grpSpPr>
          <a:xfrm>
            <a:off x="0" y="1"/>
            <a:ext cx="9143998" cy="6858001"/>
            <a:chOff x="0" y="0"/>
            <a:chExt cx="9143998" cy="5143501"/>
          </a:xfrm>
        </p:grpSpPr>
        <p:sp>
          <p:nvSpPr>
            <p:cNvPr id="25" name="Freeform 24"/>
            <p:cNvSpPr/>
            <p:nvPr userDrawn="1"/>
          </p:nvSpPr>
          <p:spPr>
            <a:xfrm>
              <a:off x="203847" y="0"/>
              <a:ext cx="7053111" cy="5090354"/>
            </a:xfrm>
            <a:custGeom>
              <a:avLst/>
              <a:gdLst>
                <a:gd name="connsiteX0" fmla="*/ 3878920 w 7053111"/>
                <a:gd name="connsiteY0" fmla="*/ 0 h 5090354"/>
                <a:gd name="connsiteX1" fmla="*/ 7053111 w 7053111"/>
                <a:gd name="connsiteY1" fmla="*/ 3162543 h 5090354"/>
                <a:gd name="connsiteX2" fmla="*/ 5113651 w 7053111"/>
                <a:gd name="connsiteY2" fmla="*/ 5090354 h 5090354"/>
                <a:gd name="connsiteX3" fmla="*/ 0 w 7053111"/>
                <a:gd name="connsiteY3" fmla="*/ 5090354 h 5090354"/>
                <a:gd name="connsiteX4" fmla="*/ 3878920 w 7053111"/>
                <a:gd name="connsiteY4" fmla="*/ 0 h 5090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3111" h="5090354">
                  <a:moveTo>
                    <a:pt x="3878920" y="0"/>
                  </a:moveTo>
                  <a:lnTo>
                    <a:pt x="7053111" y="3162543"/>
                  </a:lnTo>
                  <a:lnTo>
                    <a:pt x="5113651" y="5090354"/>
                  </a:lnTo>
                  <a:lnTo>
                    <a:pt x="0" y="5090354"/>
                  </a:lnTo>
                  <a:lnTo>
                    <a:pt x="387892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800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0" y="0"/>
              <a:ext cx="4083050" cy="51435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800"/>
            </a:p>
          </p:txBody>
        </p:sp>
        <p:sp>
          <p:nvSpPr>
            <p:cNvPr id="15" name="Rectangle 14"/>
            <p:cNvSpPr/>
            <p:nvPr userDrawn="1"/>
          </p:nvSpPr>
          <p:spPr>
            <a:xfrm flipH="1">
              <a:off x="0" y="4787901"/>
              <a:ext cx="9143998" cy="3556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80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666750" y="2317597"/>
            <a:ext cx="5276850" cy="1231107"/>
          </a:xfrm>
        </p:spPr>
        <p:txBody>
          <a:bodyPr/>
          <a:lstStyle>
            <a:lvl1pPr>
              <a:lnSpc>
                <a:spcPts val="36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AU" noProof="0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AU" noProof="0" smtClean="0"/>
              <a:t>health.uts.edu.au</a:t>
            </a:r>
            <a:endParaRPr lang="en-AU" noProof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5931952" y="6072367"/>
            <a:ext cx="2933700" cy="25648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>
              <a:lnSpc>
                <a:spcPts val="2000"/>
              </a:lnSpc>
            </a:pPr>
            <a:r>
              <a:rPr lang="en-AU" sz="1800" b="1" i="0" cap="all" baseline="0" noProof="0" dirty="0" err="1" smtClean="0">
                <a:solidFill>
                  <a:schemeClr val="tx1"/>
                </a:solidFill>
              </a:rPr>
              <a:t>UTS:Health</a:t>
            </a:r>
            <a:endParaRPr lang="en-AU" sz="1800" b="1" i="0" cap="all" baseline="0" noProof="0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666750" y="6477306"/>
            <a:ext cx="3759200" cy="2180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680"/>
              </a:lnSpc>
            </a:pPr>
            <a:r>
              <a:rPr lang="en-AU" sz="1400" cap="all" baseline="0" noProof="0" dirty="0" smtClean="0">
                <a:solidFill>
                  <a:schemeClr val="bg1"/>
                </a:solidFill>
              </a:rPr>
              <a:t>uts </a:t>
            </a:r>
            <a:r>
              <a:rPr lang="en-AU" sz="1400" cap="all" baseline="0" noProof="0" dirty="0" err="1" smtClean="0">
                <a:solidFill>
                  <a:schemeClr val="bg1"/>
                </a:solidFill>
              </a:rPr>
              <a:t>cricos</a:t>
            </a:r>
            <a:r>
              <a:rPr lang="en-AU" sz="1400" cap="all" baseline="0" noProof="0" dirty="0" smtClean="0">
                <a:solidFill>
                  <a:schemeClr val="bg1"/>
                </a:solidFill>
              </a:rPr>
              <a:t> provider code: 00099f</a:t>
            </a:r>
            <a:endParaRPr lang="en-AU" sz="1400" cap="all" baseline="0" noProof="0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899" y="0"/>
            <a:ext cx="2118101" cy="1812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184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F6AD364-93C6-6440-BE28-64A7B73DC957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0A270CCC-9622-DA4A-B699-9AC37A07308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body" sz="half" idx="2"/>
          </p:nvPr>
        </p:nvSpPr>
        <p:spPr>
          <a:xfrm>
            <a:off x="298543" y="5553075"/>
            <a:ext cx="6191157" cy="885825"/>
          </a:xfrm>
        </p:spPr>
        <p:txBody>
          <a:bodyPr>
            <a:normAutofit fontScale="77500" lnSpcReduction="20000"/>
          </a:bodyPr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Fiona Orr </a:t>
            </a:r>
            <a:r>
              <a:rPr lang="mr-IN" sz="2000" dirty="0" smtClean="0">
                <a:solidFill>
                  <a:schemeClr val="tx1"/>
                </a:solidFill>
              </a:rPr>
              <a:t>–</a:t>
            </a:r>
            <a:r>
              <a:rPr lang="en-US" sz="2000" dirty="0" smtClean="0">
                <a:solidFill>
                  <a:schemeClr val="tx1"/>
                </a:solidFill>
              </a:rPr>
              <a:t> Faculty of Health, University of Technology Sydney </a:t>
            </a:r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b="1" dirty="0" smtClean="0">
                <a:solidFill>
                  <a:schemeClr val="tx1"/>
                </a:solidFill>
              </a:rPr>
              <a:t>Sara Wilkinson </a:t>
            </a:r>
            <a:r>
              <a:rPr lang="mr-IN" sz="2000" dirty="0" smtClean="0">
                <a:solidFill>
                  <a:schemeClr val="tx1"/>
                </a:solidFill>
              </a:rPr>
              <a:t>–</a:t>
            </a:r>
            <a:r>
              <a:rPr lang="en-US" sz="2000" dirty="0" smtClean="0">
                <a:solidFill>
                  <a:schemeClr val="tx1"/>
                </a:solidFill>
              </a:rPr>
              <a:t> School of Built Environment,  University of Technology Sydney </a:t>
            </a:r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797" y="247655"/>
            <a:ext cx="4674348" cy="3335243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98543" y="3695700"/>
            <a:ext cx="6330857" cy="1625600"/>
          </a:xfrm>
        </p:spPr>
        <p:txBody>
          <a:bodyPr>
            <a:normAutofit fontScale="90000"/>
          </a:bodyPr>
          <a:lstStyle/>
          <a:p>
            <a:r>
              <a:rPr lang="en-US" sz="2800" b="1" cap="all" dirty="0" smtClean="0"/>
              <a:t/>
            </a:r>
            <a:br>
              <a:rPr lang="en-US" sz="2800" b="1" cap="all" dirty="0" smtClean="0"/>
            </a:br>
            <a:r>
              <a:rPr lang="en-US" sz="2800" b="1" cap="all" dirty="0" smtClean="0"/>
              <a:t>‘</a:t>
            </a:r>
            <a:r>
              <a:rPr lang="en-US" sz="2800" b="1" dirty="0"/>
              <a:t>A Little Sanctuary’: An Evaluation of the Impact for participants of a </a:t>
            </a:r>
            <a:r>
              <a:rPr lang="en-US" sz="2800" b="1" dirty="0" smtClean="0"/>
              <a:t>Horticultural Therapy Program in Inner Sydney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78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6209" y="2285999"/>
            <a:ext cx="4894291" cy="2298701"/>
          </a:xfrm>
        </p:spPr>
        <p:txBody>
          <a:bodyPr/>
          <a:lstStyle/>
          <a:p>
            <a:r>
              <a:rPr lang="en-US" sz="2000" dirty="0"/>
              <a:t>The GROW Horticultural Therapy program was supported by a 2016 Health Futures Development Grant, Faculty of Health, University of Technology Sydney.</a:t>
            </a:r>
            <a:br>
              <a:rPr lang="en-US" sz="2000" dirty="0"/>
            </a:br>
            <a:endParaRPr lang="en-AU" sz="2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 smtClean="0"/>
              <a:t>health.uts.edu.au</a:t>
            </a:r>
            <a:endParaRPr lang="en-AU" dirty="0"/>
          </a:p>
        </p:txBody>
      </p:sp>
      <p:sp>
        <p:nvSpPr>
          <p:cNvPr id="4" name="TextBox 3"/>
          <p:cNvSpPr txBox="1"/>
          <p:nvPr/>
        </p:nvSpPr>
        <p:spPr>
          <a:xfrm>
            <a:off x="584899" y="4129591"/>
            <a:ext cx="5052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  <a:p>
            <a:r>
              <a:rPr lang="en-US" sz="1600" dirty="0"/>
              <a:t>	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407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3" y="254000"/>
            <a:ext cx="5851527" cy="685801"/>
          </a:xfrm>
        </p:spPr>
        <p:txBody>
          <a:bodyPr/>
          <a:lstStyle/>
          <a:p>
            <a:r>
              <a:rPr lang="en-US" b="1" dirty="0" smtClean="0"/>
              <a:t>Background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04900"/>
            <a:ext cx="7670800" cy="5461000"/>
          </a:xfrm>
        </p:spPr>
        <p:txBody>
          <a:bodyPr>
            <a:normAutofit fontScale="92500" lnSpcReduction="10000"/>
          </a:bodyPr>
          <a:lstStyle/>
          <a:p>
            <a:pPr marL="304800" indent="-88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tabLst>
                <a:tab pos="482600" algn="l"/>
              </a:tabLst>
            </a:pPr>
            <a:r>
              <a:rPr lang="en-US" sz="2400" b="1" dirty="0" smtClean="0"/>
              <a:t> Considerations for Recovery: </a:t>
            </a:r>
          </a:p>
          <a:p>
            <a:pPr marL="24480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 smtClean="0"/>
              <a:t>housing</a:t>
            </a:r>
            <a:r>
              <a:rPr lang="en-US" sz="2400" dirty="0"/>
              <a:t>, </a:t>
            </a:r>
            <a:r>
              <a:rPr lang="en-US" sz="2400" dirty="0" smtClean="0"/>
              <a:t>opportunities for social interaction</a:t>
            </a:r>
            <a:r>
              <a:rPr lang="en-US" sz="2400" dirty="0"/>
              <a:t> </a:t>
            </a:r>
            <a:r>
              <a:rPr lang="en-US" sz="2400" dirty="0" smtClean="0"/>
              <a:t>and connections, health and wellbeing</a:t>
            </a:r>
          </a:p>
          <a:p>
            <a:pPr marL="24480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2400" dirty="0" smtClean="0"/>
          </a:p>
          <a:p>
            <a:pPr marL="532800" indent="-3132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b="1" dirty="0" smtClean="0"/>
              <a:t>Benefits </a:t>
            </a:r>
            <a:r>
              <a:rPr lang="en-US" sz="2400" b="1" dirty="0"/>
              <a:t>of green space: </a:t>
            </a:r>
            <a:endParaRPr lang="en-US" sz="2400" b="1" dirty="0" smtClean="0"/>
          </a:p>
          <a:p>
            <a:pPr marL="24480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 smtClean="0"/>
              <a:t>social </a:t>
            </a:r>
            <a:r>
              <a:rPr lang="en-US" sz="2400" dirty="0"/>
              <a:t>interaction, </a:t>
            </a:r>
            <a:r>
              <a:rPr lang="en-US" sz="2400" dirty="0" smtClean="0"/>
              <a:t>leisure </a:t>
            </a:r>
            <a:r>
              <a:rPr lang="en-US" sz="2400" dirty="0"/>
              <a:t>pursuits, physical exercise</a:t>
            </a:r>
            <a:r>
              <a:rPr lang="en-US" sz="2400" dirty="0" smtClean="0"/>
              <a:t>, stress reduction, and enjoyment</a:t>
            </a:r>
          </a:p>
          <a:p>
            <a:pPr marL="24480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2400" dirty="0"/>
          </a:p>
          <a:p>
            <a:pPr marL="355600" indent="-1397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b="1" dirty="0" smtClean="0"/>
              <a:t> Rooftop Space:</a:t>
            </a:r>
          </a:p>
          <a:p>
            <a:pPr marL="24480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dirty="0" smtClean="0"/>
              <a:t>17</a:t>
            </a:r>
            <a:r>
              <a:rPr lang="en-US" sz="2400" dirty="0"/>
              <a:t>% of CBD roofs can be </a:t>
            </a:r>
            <a:endParaRPr lang="en-US" sz="2400" dirty="0" smtClean="0"/>
          </a:p>
          <a:p>
            <a:pPr marL="24480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dirty="0" smtClean="0"/>
              <a:t>retrofitted for </a:t>
            </a:r>
            <a:r>
              <a:rPr lang="en-US" sz="2400" dirty="0"/>
              <a:t>green space and </a:t>
            </a:r>
            <a:endParaRPr lang="en-US" sz="2400" dirty="0" smtClean="0"/>
          </a:p>
          <a:p>
            <a:pPr marL="24480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dirty="0" smtClean="0"/>
              <a:t>garden </a:t>
            </a:r>
            <a:r>
              <a:rPr lang="en-US" sz="2400" dirty="0"/>
              <a:t>use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endParaRPr lang="en-US" sz="24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2139" y="4382486"/>
            <a:ext cx="3414661" cy="226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48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318994"/>
            <a:ext cx="7556313" cy="925606"/>
          </a:xfrm>
        </p:spPr>
        <p:txBody>
          <a:bodyPr/>
          <a:lstStyle/>
          <a:p>
            <a:pPr lvl="1" algn="l" rtl="0">
              <a:spcBef>
                <a:spcPct val="0"/>
              </a:spcBef>
            </a:pPr>
            <a:r>
              <a:rPr lang="en-US" sz="3600" b="1" dirty="0" smtClean="0">
                <a:solidFill>
                  <a:schemeClr val="accent1"/>
                </a:solidFill>
                <a:latin typeface="+mj-lt"/>
              </a:rPr>
              <a:t>Horticultural Therapy</a:t>
            </a:r>
            <a:endParaRPr lang="en-US" sz="36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244600"/>
            <a:ext cx="7556313" cy="5084763"/>
          </a:xfrm>
        </p:spPr>
        <p:txBody>
          <a:bodyPr>
            <a:normAutofit/>
          </a:bodyPr>
          <a:lstStyle/>
          <a:p>
            <a:pPr marL="533400" indent="-317500">
              <a:spcBef>
                <a:spcPts val="0"/>
              </a:spcBef>
              <a:tabLst>
                <a:tab pos="571500" algn="l"/>
              </a:tabLst>
            </a:pPr>
            <a:r>
              <a:rPr lang="en-AU" sz="2400" dirty="0" smtClean="0"/>
              <a:t>Horticultural </a:t>
            </a:r>
            <a:r>
              <a:rPr lang="en-AU" sz="2400" dirty="0"/>
              <a:t>Therapy </a:t>
            </a:r>
            <a:r>
              <a:rPr lang="en-AU" sz="2400" dirty="0" smtClean="0"/>
              <a:t>utilises </a:t>
            </a:r>
            <a:r>
              <a:rPr lang="en-AU" sz="2400" dirty="0"/>
              <a:t>green spaces, </a:t>
            </a:r>
            <a:r>
              <a:rPr lang="en-AU" sz="2400" dirty="0" smtClean="0"/>
              <a:t> including </a:t>
            </a:r>
            <a:r>
              <a:rPr lang="en-AU" sz="2400" dirty="0"/>
              <a:t>rooftop gardens, to increase social participation and improve health and wellbeing </a:t>
            </a:r>
            <a:r>
              <a:rPr lang="en-AU" sz="2400" dirty="0" smtClean="0"/>
              <a:t>(</a:t>
            </a:r>
            <a:r>
              <a:rPr lang="en-AU" sz="2400" dirty="0" err="1"/>
              <a:t>Clathworthy</a:t>
            </a:r>
            <a:r>
              <a:rPr lang="en-AU" sz="2400" dirty="0"/>
              <a:t> et al, 2013; Kam and Si, 2010). </a:t>
            </a:r>
            <a:endParaRPr lang="en-US" sz="2400" dirty="0"/>
          </a:p>
          <a:p>
            <a:pPr marL="215900" indent="355600"/>
            <a:r>
              <a:rPr lang="en-US" sz="2400" dirty="0" smtClean="0"/>
              <a:t> Led by a trained horticultural therapist </a:t>
            </a:r>
          </a:p>
          <a:p>
            <a:pPr marL="215900" indent="355600"/>
            <a:r>
              <a:rPr lang="en-US" sz="2400" dirty="0" smtClean="0"/>
              <a:t> Undertaken in small groups </a:t>
            </a:r>
          </a:p>
          <a:p>
            <a:pPr marL="215900" indent="355600">
              <a:tabLst>
                <a:tab pos="660400" algn="l"/>
                <a:tab pos="800100" algn="l"/>
              </a:tabLst>
            </a:pPr>
            <a:r>
              <a:rPr lang="en-US" sz="2400" dirty="0" smtClean="0"/>
              <a:t> Benefits for people with a range of health      	conditions</a:t>
            </a:r>
          </a:p>
        </p:txBody>
      </p:sp>
    </p:spTree>
    <p:extLst>
      <p:ext uri="{BB962C8B-B14F-4D97-AF65-F5344CB8AC3E}">
        <p14:creationId xmlns:p14="http://schemas.microsoft.com/office/powerpoint/2010/main" val="77507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5" y="311150"/>
            <a:ext cx="7197725" cy="831850"/>
          </a:xfrm>
        </p:spPr>
        <p:txBody>
          <a:bodyPr/>
          <a:lstStyle/>
          <a:p>
            <a:pPr lvl="1" algn="l" rtl="0">
              <a:spcBef>
                <a:spcPct val="0"/>
              </a:spcBef>
            </a:pPr>
            <a:r>
              <a:rPr lang="en-US" sz="3600" b="1" dirty="0" smtClean="0">
                <a:solidFill>
                  <a:schemeClr val="accent1"/>
                </a:solidFill>
                <a:latin typeface="+mj-lt"/>
              </a:rPr>
              <a:t>GROW Horticultural Therapy</a:t>
            </a:r>
            <a:endParaRPr lang="en-US" sz="36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674" y="1143000"/>
            <a:ext cx="4670426" cy="5207000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 smtClean="0"/>
              <a:t>Design:</a:t>
            </a:r>
          </a:p>
          <a:p>
            <a:pPr marL="0" indent="26670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 smtClean="0"/>
              <a:t>Qualitative </a:t>
            </a:r>
            <a:r>
              <a:rPr lang="en-US" dirty="0"/>
              <a:t>research design </a:t>
            </a:r>
            <a:endParaRPr lang="en-US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 smtClean="0"/>
              <a:t>Setting</a:t>
            </a:r>
            <a:r>
              <a:rPr lang="en-US" dirty="0" smtClean="0"/>
              <a:t>: </a:t>
            </a:r>
          </a:p>
          <a:p>
            <a:pPr marL="21590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/>
              <a:t>55 m</a:t>
            </a:r>
            <a:r>
              <a:rPr lang="en-US" baseline="30000" dirty="0"/>
              <a:t>2</a:t>
            </a:r>
            <a:r>
              <a:rPr lang="en-US" dirty="0"/>
              <a:t> rooftop of the St </a:t>
            </a:r>
            <a:r>
              <a:rPr lang="en-US" dirty="0" err="1"/>
              <a:t>Canice’s</a:t>
            </a:r>
            <a:r>
              <a:rPr lang="en-US" dirty="0"/>
              <a:t> Church hall </a:t>
            </a:r>
            <a:r>
              <a:rPr lang="en-US" dirty="0" smtClean="0"/>
              <a:t>Kings Cross, Sydney, vegetables</a:t>
            </a:r>
            <a:r>
              <a:rPr lang="en-US" dirty="0"/>
              <a:t>, </a:t>
            </a:r>
            <a:r>
              <a:rPr lang="en-US" dirty="0" smtClean="0"/>
              <a:t>shrubs, flowering </a:t>
            </a:r>
            <a:r>
              <a:rPr lang="en-US" dirty="0"/>
              <a:t>plants, and herbs</a:t>
            </a:r>
            <a:r>
              <a:rPr lang="en-AU" dirty="0"/>
              <a:t> </a:t>
            </a:r>
            <a:endParaRPr lang="en-US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 smtClean="0"/>
              <a:t>Participants</a:t>
            </a:r>
            <a:r>
              <a:rPr lang="en-US" dirty="0" smtClean="0"/>
              <a:t>: </a:t>
            </a:r>
          </a:p>
          <a:p>
            <a:pPr marL="26670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 smtClean="0"/>
              <a:t>People who previously used St Vincent’s Mental </a:t>
            </a:r>
            <a:r>
              <a:rPr lang="en-US" dirty="0"/>
              <a:t>H</a:t>
            </a:r>
            <a:r>
              <a:rPr lang="en-US" dirty="0" smtClean="0"/>
              <a:t>ealth Services, </a:t>
            </a:r>
          </a:p>
          <a:p>
            <a:pPr marL="26670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 smtClean="0"/>
              <a:t>5 consented to participate in the study</a:t>
            </a:r>
          </a:p>
          <a:p>
            <a:pPr marL="26670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/>
              <a:t>T</a:t>
            </a:r>
            <a:r>
              <a:rPr lang="en-US" dirty="0" smtClean="0"/>
              <a:t>wo researchers and two staff from St Vincent’s MHS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8100" y="2184400"/>
            <a:ext cx="3902725" cy="30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56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1" y="457200"/>
            <a:ext cx="6476999" cy="5740400"/>
          </a:xfrm>
        </p:spPr>
        <p:txBody>
          <a:bodyPr/>
          <a:lstStyle/>
          <a:p>
            <a:r>
              <a:rPr lang="en-US" b="1" dirty="0"/>
              <a:t>HT </a:t>
            </a:r>
            <a:r>
              <a:rPr lang="en-US" b="1" dirty="0" smtClean="0"/>
              <a:t>program: </a:t>
            </a:r>
          </a:p>
          <a:p>
            <a:pPr marL="266700" indent="-50800">
              <a:buNone/>
            </a:pPr>
            <a:r>
              <a:rPr lang="en-US" dirty="0" smtClean="0"/>
              <a:t> comprised </a:t>
            </a:r>
            <a:r>
              <a:rPr lang="en-US" dirty="0"/>
              <a:t>weekly, 2-hour sessions for eight weeks, led by a horticultural therapist, supported by a professional </a:t>
            </a:r>
            <a:r>
              <a:rPr lang="en-US" dirty="0" smtClean="0"/>
              <a:t>gardener: </a:t>
            </a:r>
          </a:p>
          <a:p>
            <a:pPr marL="266700" indent="0">
              <a:buNone/>
            </a:pPr>
            <a:r>
              <a:rPr lang="en-US" dirty="0" smtClean="0"/>
              <a:t>gardening activities, art/craft in the garden, cooking with herbs, herbal teas and medicine </a:t>
            </a:r>
          </a:p>
          <a:p>
            <a:pPr marL="266700" indent="-266700"/>
            <a:r>
              <a:rPr lang="en-US" b="1" dirty="0" smtClean="0"/>
              <a:t>Data collection</a:t>
            </a:r>
            <a:r>
              <a:rPr lang="en-US" dirty="0" smtClean="0"/>
              <a:t>: </a:t>
            </a:r>
            <a:r>
              <a:rPr lang="en-US" dirty="0"/>
              <a:t>semi-structured, audio-recorded, </a:t>
            </a:r>
            <a:r>
              <a:rPr lang="en-GB" dirty="0"/>
              <a:t>focus group</a:t>
            </a:r>
            <a:r>
              <a:rPr lang="en-US" dirty="0"/>
              <a:t> interviews </a:t>
            </a:r>
          </a:p>
          <a:p>
            <a:r>
              <a:rPr lang="en-US" b="1" dirty="0" smtClean="0"/>
              <a:t>Data analysis</a:t>
            </a:r>
            <a:r>
              <a:rPr lang="en-US" dirty="0" smtClean="0"/>
              <a:t>:  </a:t>
            </a:r>
            <a:r>
              <a:rPr lang="en-US" dirty="0"/>
              <a:t>t</a:t>
            </a:r>
            <a:r>
              <a:rPr lang="en-US" dirty="0" smtClean="0"/>
              <a:t>hematic </a:t>
            </a:r>
            <a:r>
              <a:rPr lang="en-US" dirty="0"/>
              <a:t>analysis of </a:t>
            </a:r>
            <a:r>
              <a:rPr lang="en-US" dirty="0" smtClean="0"/>
              <a:t>transcribed </a:t>
            </a:r>
            <a:r>
              <a:rPr lang="en-US" dirty="0"/>
              <a:t>interviews</a:t>
            </a:r>
          </a:p>
          <a:p>
            <a:endParaRPr lang="en-US" dirty="0" smtClean="0"/>
          </a:p>
        </p:txBody>
      </p:sp>
      <p:pic>
        <p:nvPicPr>
          <p:cNvPr id="4" name="officeArt object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20819" y="4516041"/>
            <a:ext cx="2923398" cy="2186806"/>
          </a:xfrm>
          <a:prstGeom prst="rect">
            <a:avLst/>
          </a:prstGeom>
          <a:ln w="12700" cap="flat">
            <a:solidFill>
              <a:schemeClr val="accent1"/>
            </a:solidFill>
            <a:miter lim="400000"/>
          </a:ln>
          <a:effectLst/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2341" y="4516041"/>
            <a:ext cx="2229518" cy="22248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2882" y="272233"/>
            <a:ext cx="2229518" cy="335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010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849406"/>
          </a:xfrm>
        </p:spPr>
        <p:txBody>
          <a:bodyPr/>
          <a:lstStyle/>
          <a:p>
            <a:r>
              <a:rPr lang="en-US" b="1" dirty="0" smtClean="0"/>
              <a:t>Findings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89100"/>
            <a:ext cx="7556313" cy="44370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2400" b="1" dirty="0" smtClean="0"/>
              <a:t>Four major areas of impact:</a:t>
            </a:r>
            <a:endParaRPr lang="en-AU" sz="2400" b="1" dirty="0"/>
          </a:p>
          <a:p>
            <a:pPr marL="457200" indent="-457200">
              <a:buFont typeface="+mj-lt"/>
              <a:buAutoNum type="arabicPeriod"/>
            </a:pPr>
            <a:r>
              <a:rPr lang="en-AU" sz="2400" dirty="0"/>
              <a:t>H</a:t>
            </a:r>
            <a:r>
              <a:rPr lang="en-AU" sz="2400" dirty="0" smtClean="0"/>
              <a:t>ealth </a:t>
            </a:r>
            <a:r>
              <a:rPr lang="en-AU" sz="2400" dirty="0"/>
              <a:t>and </a:t>
            </a:r>
            <a:r>
              <a:rPr lang="en-AU" sz="2400" dirty="0" smtClean="0"/>
              <a:t>wellbeing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Social connection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Learning and </a:t>
            </a:r>
            <a:r>
              <a:rPr lang="en-AU" sz="2400" dirty="0"/>
              <a:t>skill </a:t>
            </a:r>
            <a:r>
              <a:rPr lang="en-AU" sz="2400" dirty="0" smtClean="0"/>
              <a:t>development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 smtClean="0"/>
              <a:t>Meaning and Direction</a:t>
            </a:r>
          </a:p>
        </p:txBody>
      </p:sp>
    </p:spTree>
    <p:extLst>
      <p:ext uri="{BB962C8B-B14F-4D97-AF65-F5344CB8AC3E}">
        <p14:creationId xmlns:p14="http://schemas.microsoft.com/office/powerpoint/2010/main" val="71261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3" y="268194"/>
            <a:ext cx="7556313" cy="531906"/>
          </a:xfrm>
        </p:spPr>
        <p:txBody>
          <a:bodyPr/>
          <a:lstStyle/>
          <a:p>
            <a:r>
              <a:rPr lang="en-US" b="1" dirty="0"/>
              <a:t>Snapshot of the </a:t>
            </a:r>
            <a:r>
              <a:rPr lang="en-US" b="1" dirty="0" smtClean="0"/>
              <a:t>Findings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990600"/>
            <a:ext cx="7556313" cy="548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Improved </a:t>
            </a:r>
            <a:r>
              <a:rPr lang="en-US" sz="2400" b="1" dirty="0"/>
              <a:t>Health and Wellbeing</a:t>
            </a:r>
          </a:p>
          <a:p>
            <a:pPr marL="0" indent="0">
              <a:buNone/>
            </a:pPr>
            <a:r>
              <a:rPr lang="en-US" i="1" dirty="0"/>
              <a:t>Its helping me with my voices, its taken my mind off </a:t>
            </a:r>
            <a:r>
              <a:rPr lang="en-US" i="1" dirty="0" smtClean="0"/>
              <a:t>them. </a:t>
            </a:r>
            <a:r>
              <a:rPr lang="en-US" dirty="0"/>
              <a:t>(P3)</a:t>
            </a:r>
          </a:p>
          <a:p>
            <a:pPr marL="0" indent="0">
              <a:buNone/>
            </a:pPr>
            <a:r>
              <a:rPr lang="en-US" i="1" dirty="0" smtClean="0"/>
              <a:t>Walking </a:t>
            </a:r>
            <a:r>
              <a:rPr lang="en-US" i="1" dirty="0"/>
              <a:t>to and from GROW group…which is a bit of a hike…and it’s a bit physical as well on occasions, lifting the hot compost…and re-potting things and watering </a:t>
            </a:r>
            <a:r>
              <a:rPr lang="en-US" i="1" dirty="0" smtClean="0"/>
              <a:t> </a:t>
            </a:r>
            <a:r>
              <a:rPr lang="en-US" dirty="0" smtClean="0"/>
              <a:t>(P2)</a:t>
            </a:r>
          </a:p>
          <a:p>
            <a:pPr marL="0" indent="0">
              <a:buNone/>
            </a:pPr>
            <a:r>
              <a:rPr lang="en-US" i="1" dirty="0" smtClean="0"/>
              <a:t>The </a:t>
            </a:r>
            <a:r>
              <a:rPr lang="en-US" i="1" dirty="0"/>
              <a:t>herbs have healing properties</a:t>
            </a:r>
            <a:r>
              <a:rPr lang="mr-IN" i="1" dirty="0"/>
              <a:t>…</a:t>
            </a:r>
            <a:r>
              <a:rPr lang="en-US" i="1" dirty="0"/>
              <a:t>they work on metabolism</a:t>
            </a:r>
            <a:r>
              <a:rPr lang="mr-IN" i="1" dirty="0"/>
              <a:t>…</a:t>
            </a:r>
            <a:r>
              <a:rPr lang="en-US" i="1" dirty="0"/>
              <a:t>they help with sleeping, your mental health, and </a:t>
            </a:r>
            <a:r>
              <a:rPr lang="en-US" i="1" dirty="0" smtClean="0"/>
              <a:t>digestion. </a:t>
            </a:r>
            <a:r>
              <a:rPr lang="en-US" dirty="0" smtClean="0"/>
              <a:t>(P1)</a:t>
            </a:r>
          </a:p>
          <a:p>
            <a:pPr marL="0" indent="0">
              <a:buNone/>
            </a:pPr>
            <a:r>
              <a:rPr lang="en-US" i="1" dirty="0" smtClean="0"/>
              <a:t>It’s something I don</a:t>
            </a:r>
            <a:r>
              <a:rPr lang="mr-IN" i="1" dirty="0" smtClean="0"/>
              <a:t>’</a:t>
            </a:r>
            <a:r>
              <a:rPr lang="en-US" i="1" dirty="0" smtClean="0"/>
              <a:t>t have access to</a:t>
            </a:r>
            <a:r>
              <a:rPr lang="mr-IN" i="1" dirty="0" smtClean="0"/>
              <a:t>…</a:t>
            </a:r>
            <a:r>
              <a:rPr lang="en-US" i="1" dirty="0" smtClean="0"/>
              <a:t>but it means a lot</a:t>
            </a:r>
            <a:r>
              <a:rPr lang="mr-IN" i="1" dirty="0" smtClean="0"/>
              <a:t>…</a:t>
            </a:r>
            <a:r>
              <a:rPr lang="en-US" i="1" dirty="0" smtClean="0"/>
              <a:t>just to do some physical work in the garden. </a:t>
            </a:r>
            <a:r>
              <a:rPr lang="en-US" dirty="0" smtClean="0"/>
              <a:t>(P4)</a:t>
            </a:r>
            <a:endParaRPr lang="en-US" i="1" dirty="0"/>
          </a:p>
          <a:p>
            <a:pPr marL="0" indent="0">
              <a:buNone/>
            </a:pPr>
            <a:r>
              <a:rPr lang="en-US" i="1" dirty="0"/>
              <a:t>If this is therapy, bring it on, give me more of it. </a:t>
            </a:r>
            <a:r>
              <a:rPr lang="en-US" dirty="0"/>
              <a:t>(P3)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7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773206"/>
          </a:xfrm>
        </p:spPr>
        <p:txBody>
          <a:bodyPr/>
          <a:lstStyle/>
          <a:p>
            <a:r>
              <a:rPr lang="en-US" b="1"/>
              <a:t>Snapshot of the Findings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51000"/>
            <a:ext cx="7556313" cy="4475163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Improved Health and </a:t>
            </a:r>
            <a:r>
              <a:rPr lang="en-US" sz="2400" b="1" dirty="0" smtClean="0"/>
              <a:t>Wellbeing (continued)</a:t>
            </a:r>
            <a:endParaRPr lang="en-US" sz="2400" b="1" dirty="0"/>
          </a:p>
          <a:p>
            <a:pPr marL="0" indent="0">
              <a:buNone/>
            </a:pPr>
            <a:r>
              <a:rPr lang="en-US" i="1" dirty="0"/>
              <a:t>It’s like a little </a:t>
            </a:r>
            <a:r>
              <a:rPr lang="en-US" i="1" dirty="0" smtClean="0"/>
              <a:t>haven </a:t>
            </a:r>
            <a:r>
              <a:rPr lang="en-US" i="1" dirty="0"/>
              <a:t>or a little sanctuary to come to every </a:t>
            </a:r>
            <a:r>
              <a:rPr lang="en-US" i="1" dirty="0" smtClean="0"/>
              <a:t>week</a:t>
            </a:r>
            <a:r>
              <a:rPr lang="mr-IN" dirty="0" smtClean="0"/>
              <a:t>…</a:t>
            </a:r>
            <a:r>
              <a:rPr lang="en-US" i="1" dirty="0" smtClean="0"/>
              <a:t>and </a:t>
            </a:r>
            <a:r>
              <a:rPr lang="en-US" i="1" dirty="0"/>
              <a:t>there’s lots of different plants and they produce oxygen for us. It’s just a beautiful </a:t>
            </a:r>
            <a:r>
              <a:rPr lang="en-US" i="1" dirty="0" smtClean="0"/>
              <a:t>place. </a:t>
            </a:r>
            <a:r>
              <a:rPr lang="en-US" dirty="0" smtClean="0"/>
              <a:t>(P5</a:t>
            </a:r>
            <a:r>
              <a:rPr lang="en-US" dirty="0"/>
              <a:t>) </a:t>
            </a:r>
            <a:endParaRPr lang="en-US" dirty="0" smtClean="0"/>
          </a:p>
          <a:p>
            <a:pPr marL="0" indent="0">
              <a:buNone/>
            </a:pPr>
            <a:r>
              <a:rPr lang="en-US" i="1" dirty="0"/>
              <a:t>The church as a backdrop...sort of gives it a serene sort of quality...and the space itself is well designed </a:t>
            </a:r>
            <a:r>
              <a:rPr lang="en-US" dirty="0" smtClean="0"/>
              <a:t>(P2)</a:t>
            </a:r>
          </a:p>
          <a:p>
            <a:pPr marL="0" indent="0">
              <a:buNone/>
            </a:pPr>
            <a:r>
              <a:rPr lang="en-US" i="1" dirty="0" smtClean="0"/>
              <a:t>I’m coming here to enjoy myself and take away the benefits of the group</a:t>
            </a:r>
            <a:r>
              <a:rPr lang="mr-IN" i="1" dirty="0" smtClean="0"/>
              <a:t>…</a:t>
            </a:r>
            <a:r>
              <a:rPr lang="en-US" i="1" dirty="0" smtClean="0"/>
              <a:t>and I walk out with a smile every time I walk out of this place. </a:t>
            </a:r>
            <a:r>
              <a:rPr lang="en-US" dirty="0" smtClean="0"/>
              <a:t>(P3)</a:t>
            </a:r>
            <a:endParaRPr lang="en-US" i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578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268194"/>
            <a:ext cx="7556313" cy="684306"/>
          </a:xfrm>
        </p:spPr>
        <p:txBody>
          <a:bodyPr/>
          <a:lstStyle/>
          <a:p>
            <a:pPr lvl="1" algn="l" rtl="0">
              <a:spcBef>
                <a:spcPct val="0"/>
              </a:spcBef>
            </a:pPr>
            <a:r>
              <a:rPr lang="en-US" sz="3600" b="1" dirty="0" smtClean="0">
                <a:solidFill>
                  <a:schemeClr val="accent1"/>
                </a:solidFill>
                <a:latin typeface="+mj-lt"/>
              </a:rPr>
              <a:t>Snapshot of the Findings</a:t>
            </a:r>
            <a:br>
              <a:rPr lang="en-US" sz="3600" b="1" dirty="0" smtClean="0">
                <a:solidFill>
                  <a:schemeClr val="accent1"/>
                </a:solidFill>
                <a:latin typeface="+mj-lt"/>
              </a:rPr>
            </a:br>
            <a:r>
              <a:rPr lang="en-US" sz="2800" b="1" dirty="0" smtClean="0">
                <a:solidFill>
                  <a:schemeClr val="accent1"/>
                </a:solidFill>
              </a:rPr>
              <a:t> </a:t>
            </a:r>
            <a:r>
              <a:rPr lang="en-US" sz="2800" dirty="0" smtClean="0">
                <a:solidFill>
                  <a:schemeClr val="accent1"/>
                </a:solidFill>
                <a:latin typeface="+mj-lt"/>
              </a:rPr>
              <a:t> </a:t>
            </a:r>
            <a:r>
              <a:rPr lang="en-AU" sz="2800" dirty="0" smtClean="0">
                <a:solidFill>
                  <a:schemeClr val="accent1"/>
                </a:solidFill>
              </a:rPr>
              <a:t/>
            </a:r>
            <a:br>
              <a:rPr lang="en-AU" sz="2800" dirty="0" smtClean="0">
                <a:solidFill>
                  <a:schemeClr val="accent1"/>
                </a:solidFill>
              </a:rPr>
            </a:b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041400"/>
            <a:ext cx="7556313" cy="5435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Social Connection</a:t>
            </a:r>
          </a:p>
          <a:p>
            <a:pPr marL="0" indent="0">
              <a:buNone/>
            </a:pPr>
            <a:r>
              <a:rPr lang="en-US" i="1" dirty="0" smtClean="0"/>
              <a:t>Its good to see people on a regular basis that you talk with and get to know</a:t>
            </a:r>
            <a:r>
              <a:rPr lang="mr-IN" i="1" dirty="0" smtClean="0"/>
              <a:t>…</a:t>
            </a:r>
            <a:r>
              <a:rPr lang="en-US" i="1" dirty="0" smtClean="0"/>
              <a:t>you look beyond their  mental condition</a:t>
            </a:r>
            <a:r>
              <a:rPr lang="mr-IN" i="1" dirty="0" smtClean="0"/>
              <a:t>…</a:t>
            </a:r>
            <a:r>
              <a:rPr lang="en-US" i="1" dirty="0" smtClean="0"/>
              <a:t>they are real people</a:t>
            </a:r>
            <a:r>
              <a:rPr lang="mr-IN" i="1" dirty="0" smtClean="0"/>
              <a:t>…</a:t>
            </a:r>
            <a:r>
              <a:rPr lang="en-US" i="1" dirty="0" smtClean="0"/>
              <a:t>and it helps a lot with my mental health problems. </a:t>
            </a:r>
            <a:r>
              <a:rPr lang="en-US" dirty="0" smtClean="0"/>
              <a:t>(P2)</a:t>
            </a:r>
            <a:endParaRPr lang="en-US" dirty="0"/>
          </a:p>
          <a:p>
            <a:pPr marL="0" indent="0">
              <a:buNone/>
            </a:pPr>
            <a:r>
              <a:rPr lang="en-US" i="1" dirty="0" smtClean="0"/>
              <a:t>Every Wednesday, it gives me a bit of companionship. (</a:t>
            </a:r>
            <a:r>
              <a:rPr lang="en-US" dirty="0" smtClean="0"/>
              <a:t>P1)</a:t>
            </a:r>
            <a:endParaRPr lang="en-US" sz="2000" dirty="0"/>
          </a:p>
          <a:p>
            <a:pPr marL="0" indent="0">
              <a:buNone/>
            </a:pPr>
            <a:r>
              <a:rPr lang="en-US" i="1" dirty="0"/>
              <a:t>It makes me be active in </a:t>
            </a:r>
            <a:r>
              <a:rPr lang="en-US" i="1" dirty="0" err="1"/>
              <a:t>socialising</a:t>
            </a:r>
            <a:r>
              <a:rPr lang="en-US" i="1" dirty="0"/>
              <a:t> with people in the group… and as we were working we were working </a:t>
            </a:r>
            <a:r>
              <a:rPr lang="en-US" i="1" dirty="0" smtClean="0"/>
              <a:t>together</a:t>
            </a:r>
            <a:r>
              <a:rPr lang="mr-IN" i="1" dirty="0" smtClean="0"/>
              <a:t>…</a:t>
            </a:r>
            <a:r>
              <a:rPr lang="en-US" i="1" dirty="0" smtClean="0"/>
              <a:t>and I </a:t>
            </a:r>
            <a:r>
              <a:rPr lang="en-US" i="1" dirty="0"/>
              <a:t>much prefer being with a group, doing a </a:t>
            </a:r>
            <a:r>
              <a:rPr lang="en-US" i="1" dirty="0" smtClean="0"/>
              <a:t>group activity.</a:t>
            </a:r>
            <a:r>
              <a:rPr lang="en-AU" dirty="0" smtClean="0"/>
              <a:t>  (P5)</a:t>
            </a:r>
          </a:p>
          <a:p>
            <a:pPr marL="0" indent="0">
              <a:buNone/>
            </a:pPr>
            <a:r>
              <a:rPr lang="en-AU" i="1" dirty="0" smtClean="0"/>
              <a:t>Just to be surrounded by nice people, and listen to other people’s experiences</a:t>
            </a:r>
            <a:r>
              <a:rPr lang="mr-IN" i="1" dirty="0" smtClean="0"/>
              <a:t>…</a:t>
            </a:r>
            <a:r>
              <a:rPr lang="en-US" i="1" dirty="0" smtClean="0"/>
              <a:t>its been great to meet everybody. </a:t>
            </a:r>
            <a:r>
              <a:rPr lang="en-US" dirty="0" smtClean="0"/>
              <a:t>(P3)</a:t>
            </a:r>
            <a:endParaRPr lang="en-US" i="1" dirty="0" smtClean="0"/>
          </a:p>
          <a:p>
            <a:pPr marL="0" indent="0">
              <a:buNone/>
            </a:pPr>
            <a:r>
              <a:rPr lang="en-US" i="1" dirty="0" smtClean="0"/>
              <a:t>I’m a people person and I like people</a:t>
            </a:r>
            <a:r>
              <a:rPr lang="mr-IN" i="1" dirty="0" smtClean="0"/>
              <a:t>…</a:t>
            </a:r>
            <a:r>
              <a:rPr lang="en-US" i="1" dirty="0" smtClean="0"/>
              <a:t>but it’s more than just social. It’s the </a:t>
            </a:r>
            <a:r>
              <a:rPr lang="en-US" i="1" dirty="0" err="1" smtClean="0"/>
              <a:t>realisation</a:t>
            </a:r>
            <a:r>
              <a:rPr lang="en-US" i="1" dirty="0" smtClean="0"/>
              <a:t> that we’re all on a journey.</a:t>
            </a:r>
            <a:r>
              <a:rPr lang="en-US" dirty="0" smtClean="0"/>
              <a:t> (P4)</a:t>
            </a:r>
            <a:endParaRPr lang="en-AU" i="1" dirty="0" smtClean="0"/>
          </a:p>
          <a:p>
            <a:pPr marL="0" indent="0">
              <a:buNone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56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230094"/>
            <a:ext cx="7556313" cy="773206"/>
          </a:xfrm>
        </p:spPr>
        <p:txBody>
          <a:bodyPr/>
          <a:lstStyle/>
          <a:p>
            <a:r>
              <a:rPr lang="en-US" b="1" dirty="0"/>
              <a:t>Snapshot of the </a:t>
            </a:r>
            <a:r>
              <a:rPr lang="en-US" b="1" dirty="0" smtClean="0"/>
              <a:t>Findings </a:t>
            </a: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3" y="1003300"/>
            <a:ext cx="7556313" cy="48641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600" b="1" dirty="0" smtClean="0"/>
              <a:t> </a:t>
            </a:r>
            <a:r>
              <a:rPr lang="en-US" sz="2600" b="1" dirty="0" smtClean="0"/>
              <a:t>Learning and Skill Development</a:t>
            </a:r>
          </a:p>
          <a:p>
            <a:pPr marL="0" indent="0">
              <a:buNone/>
            </a:pPr>
            <a:r>
              <a:rPr lang="en-US" i="1" dirty="0" smtClean="0"/>
              <a:t>Its been a huge learning curve for me. </a:t>
            </a:r>
            <a:r>
              <a:rPr lang="en-US" dirty="0" smtClean="0"/>
              <a:t>(P1)</a:t>
            </a:r>
          </a:p>
          <a:p>
            <a:pPr marL="0" indent="0">
              <a:buNone/>
            </a:pPr>
            <a:r>
              <a:rPr lang="en-US" i="1" dirty="0" smtClean="0"/>
              <a:t>Gardening skills,</a:t>
            </a:r>
            <a:r>
              <a:rPr lang="en-US" dirty="0" smtClean="0"/>
              <a:t> </a:t>
            </a:r>
            <a:r>
              <a:rPr lang="en-US" i="1" dirty="0"/>
              <a:t>s</a:t>
            </a:r>
            <a:r>
              <a:rPr lang="en-US" i="1" dirty="0" smtClean="0"/>
              <a:t>pacing </a:t>
            </a:r>
            <a:r>
              <a:rPr lang="en-US" i="1" dirty="0"/>
              <a:t>of </a:t>
            </a:r>
            <a:r>
              <a:rPr lang="en-US" i="1" dirty="0" smtClean="0"/>
              <a:t>plants</a:t>
            </a:r>
            <a:r>
              <a:rPr lang="is-IS" i="1" dirty="0" smtClean="0"/>
              <a:t>…</a:t>
            </a:r>
            <a:r>
              <a:rPr lang="en-US" i="1" dirty="0" smtClean="0"/>
              <a:t>and re-potting. </a:t>
            </a:r>
            <a:r>
              <a:rPr lang="en-US" dirty="0" smtClean="0"/>
              <a:t>(P5)</a:t>
            </a:r>
          </a:p>
          <a:p>
            <a:pPr marL="0" indent="0">
              <a:buNone/>
            </a:pPr>
            <a:r>
              <a:rPr lang="en-US" i="1" dirty="0" smtClean="0"/>
              <a:t>Learning about drying </a:t>
            </a:r>
            <a:r>
              <a:rPr lang="en-US" i="1" dirty="0" err="1" smtClean="0"/>
              <a:t>herbs,,,and</a:t>
            </a:r>
            <a:r>
              <a:rPr lang="en-US" i="1" dirty="0" smtClean="0"/>
              <a:t> when I get home, I think I will start doing it. </a:t>
            </a:r>
            <a:r>
              <a:rPr lang="en-US" dirty="0" smtClean="0"/>
              <a:t>(P4)</a:t>
            </a:r>
          </a:p>
          <a:p>
            <a:pPr marL="0" indent="0">
              <a:buNone/>
            </a:pPr>
            <a:r>
              <a:rPr lang="en-US" i="1" dirty="0" smtClean="0"/>
              <a:t>Passion for gardening and using herbs</a:t>
            </a:r>
            <a:r>
              <a:rPr lang="mr-IN" i="1" dirty="0" smtClean="0"/>
              <a:t>…</a:t>
            </a:r>
            <a:r>
              <a:rPr lang="en-US" i="1" dirty="0" smtClean="0"/>
              <a:t>Mixing and blending herbal teas. </a:t>
            </a:r>
            <a:r>
              <a:rPr lang="en-US" dirty="0" smtClean="0"/>
              <a:t>(P2)</a:t>
            </a:r>
          </a:p>
          <a:p>
            <a:pPr marL="0" indent="0">
              <a:buNone/>
            </a:pPr>
            <a:r>
              <a:rPr lang="en-US" i="1" dirty="0"/>
              <a:t>We touched on a variety of different activities... the painting and drawing</a:t>
            </a:r>
            <a:r>
              <a:rPr lang="en-US" i="1" dirty="0" smtClean="0"/>
              <a:t>... and </a:t>
            </a:r>
            <a:r>
              <a:rPr lang="en-US" i="1" dirty="0"/>
              <a:t>how they relate to nature and plants in particular...which were all interlinked and woven into an interesting course. We developed quite a lot of different skills...The plant I’m going to take home at the end of the course</a:t>
            </a:r>
            <a:r>
              <a:rPr lang="en-US" i="1" dirty="0" smtClean="0"/>
              <a:t>... I </a:t>
            </a:r>
            <a:r>
              <a:rPr lang="en-US" i="1" dirty="0"/>
              <a:t>keep thinking of things I can use the oregano for, like a Greek </a:t>
            </a:r>
            <a:r>
              <a:rPr lang="en-US" i="1" dirty="0" smtClean="0"/>
              <a:t>salad.  </a:t>
            </a:r>
            <a:r>
              <a:rPr lang="en-US" dirty="0" smtClean="0"/>
              <a:t>(P2)</a:t>
            </a:r>
            <a:endParaRPr lang="en-US" dirty="0"/>
          </a:p>
          <a:p>
            <a:pPr marL="0" indent="0">
              <a:buNone/>
            </a:pPr>
            <a:endParaRPr 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21361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773206"/>
          </a:xfrm>
        </p:spPr>
        <p:txBody>
          <a:bodyPr/>
          <a:lstStyle/>
          <a:p>
            <a:r>
              <a:rPr lang="en-US" b="1" dirty="0"/>
              <a:t>Snapshot of the </a:t>
            </a:r>
            <a:r>
              <a:rPr lang="en-US" b="1" dirty="0" smtClean="0"/>
              <a:t>Findings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448" y="1435100"/>
            <a:ext cx="7556313" cy="4678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Meaning </a:t>
            </a:r>
            <a:r>
              <a:rPr lang="en-US" sz="2400" b="1" dirty="0"/>
              <a:t>and </a:t>
            </a:r>
            <a:r>
              <a:rPr lang="en-US" sz="2400" b="1" dirty="0" smtClean="0"/>
              <a:t>Direction</a:t>
            </a:r>
          </a:p>
          <a:p>
            <a:pPr marL="0" indent="0">
              <a:buNone/>
            </a:pPr>
            <a:r>
              <a:rPr lang="en-US" i="1" dirty="0" smtClean="0"/>
              <a:t>You can sort of structure your week around GROW. </a:t>
            </a:r>
            <a:r>
              <a:rPr lang="en-US" dirty="0"/>
              <a:t>(P2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i="1" dirty="0"/>
              <a:t>Expanding your awareness of where you are, and who you’re with, and what you’re doing, that was really useful. </a:t>
            </a:r>
            <a:r>
              <a:rPr lang="en-US" dirty="0" smtClean="0"/>
              <a:t>(P5)</a:t>
            </a:r>
          </a:p>
          <a:p>
            <a:pPr marL="0" indent="0">
              <a:buNone/>
            </a:pPr>
            <a:r>
              <a:rPr lang="en-US" i="1" dirty="0" smtClean="0"/>
              <a:t>It’s something I look forward to, and  it’s also something that I can reflect back on during the week </a:t>
            </a:r>
            <a:r>
              <a:rPr lang="mr-IN" i="1" dirty="0" smtClean="0"/>
              <a:t>…</a:t>
            </a:r>
            <a:r>
              <a:rPr lang="en-US" i="1" dirty="0" smtClean="0"/>
              <a:t>it is a highlight of my week. </a:t>
            </a:r>
            <a:r>
              <a:rPr lang="en-US" dirty="0" smtClean="0"/>
              <a:t>(P3) </a:t>
            </a:r>
          </a:p>
          <a:p>
            <a:pPr marL="0" indent="0">
              <a:buNone/>
            </a:pPr>
            <a:r>
              <a:rPr lang="en-US" i="1" dirty="0" smtClean="0"/>
              <a:t>It is sort of a constructive way of </a:t>
            </a:r>
            <a:r>
              <a:rPr lang="mr-IN" i="1" dirty="0" smtClean="0"/>
              <a:t>…</a:t>
            </a:r>
            <a:r>
              <a:rPr lang="en-US" i="1" dirty="0" smtClean="0"/>
              <a:t>of putting you in the right frame mentally to think about healing yourself</a:t>
            </a:r>
            <a:r>
              <a:rPr lang="mr-IN" i="1" dirty="0" smtClean="0"/>
              <a:t>…</a:t>
            </a:r>
            <a:r>
              <a:rPr lang="en-US" i="1" dirty="0" smtClean="0"/>
              <a:t>how to grow yourself each week for the rest of the week. </a:t>
            </a:r>
            <a:r>
              <a:rPr lang="en-US" dirty="0" smtClean="0"/>
              <a:t>(P2)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2" y="318994"/>
            <a:ext cx="7556313" cy="912906"/>
          </a:xfrm>
        </p:spPr>
        <p:txBody>
          <a:bodyPr/>
          <a:lstStyle/>
          <a:p>
            <a:r>
              <a:rPr lang="en-US" b="1" dirty="0" smtClean="0"/>
              <a:t>Conclusions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3" y="1320800"/>
            <a:ext cx="7556313" cy="48434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study demonstrates </a:t>
            </a:r>
            <a:r>
              <a:rPr lang="en-US" dirty="0"/>
              <a:t>the rationale </a:t>
            </a:r>
            <a:r>
              <a:rPr lang="en-US" dirty="0" smtClean="0"/>
              <a:t>for a rooftop horticultural therapy (HT) program in a high-density </a:t>
            </a:r>
            <a:r>
              <a:rPr lang="en-US" dirty="0"/>
              <a:t>urban </a:t>
            </a:r>
            <a:r>
              <a:rPr lang="en-US" dirty="0" smtClean="0"/>
              <a:t>environment</a:t>
            </a:r>
          </a:p>
          <a:p>
            <a:r>
              <a:rPr lang="en-US" dirty="0" smtClean="0"/>
              <a:t>Participants’ self-reported impacts of the GROW HT program included: </a:t>
            </a:r>
          </a:p>
          <a:p>
            <a:pPr marL="266700" indent="-50800">
              <a:buNone/>
            </a:pPr>
            <a:r>
              <a:rPr lang="en-US" dirty="0" smtClean="0"/>
              <a:t>improved health </a:t>
            </a:r>
            <a:r>
              <a:rPr lang="en-US" dirty="0"/>
              <a:t>and </a:t>
            </a:r>
            <a:r>
              <a:rPr lang="en-US" dirty="0" smtClean="0"/>
              <a:t>wellbeing</a:t>
            </a:r>
          </a:p>
          <a:p>
            <a:pPr marL="215900" indent="-38100">
              <a:buNone/>
            </a:pPr>
            <a:r>
              <a:rPr lang="en-US" dirty="0" smtClean="0"/>
              <a:t> </a:t>
            </a:r>
            <a:r>
              <a:rPr lang="en-US" dirty="0"/>
              <a:t>social </a:t>
            </a:r>
            <a:r>
              <a:rPr lang="en-US" dirty="0" smtClean="0"/>
              <a:t>interaction and connection </a:t>
            </a:r>
          </a:p>
          <a:p>
            <a:pPr marL="215900" indent="0">
              <a:buNone/>
            </a:pPr>
            <a:r>
              <a:rPr lang="en-US" dirty="0" smtClean="0"/>
              <a:t>a range of skill development</a:t>
            </a:r>
          </a:p>
          <a:p>
            <a:pPr marL="215900" indent="0">
              <a:buNone/>
            </a:pPr>
            <a:r>
              <a:rPr lang="en-US" dirty="0"/>
              <a:t>m</a:t>
            </a:r>
            <a:r>
              <a:rPr lang="en-US" dirty="0" smtClean="0"/>
              <a:t>eaning and purpose</a:t>
            </a:r>
          </a:p>
          <a:p>
            <a:r>
              <a:rPr lang="en-US" dirty="0"/>
              <a:t>R</a:t>
            </a:r>
            <a:r>
              <a:rPr lang="en-US" dirty="0" smtClean="0"/>
              <a:t>ooftop HT is one means of enhancing </a:t>
            </a:r>
            <a:r>
              <a:rPr lang="en-US" dirty="0"/>
              <a:t>mental health and well being </a:t>
            </a:r>
          </a:p>
          <a:p>
            <a:pPr marL="558800" indent="-342900"/>
            <a:endParaRPr lang="en-US" dirty="0"/>
          </a:p>
          <a:p>
            <a:pPr marL="215900" indent="-3810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4823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3" y="293594"/>
            <a:ext cx="7362827" cy="1128806"/>
          </a:xfrm>
        </p:spPr>
        <p:txBody>
          <a:bodyPr/>
          <a:lstStyle/>
          <a:p>
            <a:r>
              <a:rPr lang="en-US" b="1" dirty="0" smtClean="0"/>
              <a:t>Spreading the Word and Future Studies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2" y="1663700"/>
            <a:ext cx="7556313" cy="4856163"/>
          </a:xfrm>
        </p:spPr>
        <p:txBody>
          <a:bodyPr>
            <a:normAutofit/>
          </a:bodyPr>
          <a:lstStyle/>
          <a:p>
            <a:r>
              <a:rPr lang="en-US" dirty="0" smtClean="0"/>
              <a:t>2ser </a:t>
            </a:r>
            <a:r>
              <a:rPr lang="en-US" dirty="0" err="1" smtClean="0"/>
              <a:t>Think:Health</a:t>
            </a:r>
            <a:r>
              <a:rPr lang="en-US" dirty="0" smtClean="0"/>
              <a:t> interview - 2 May 2017</a:t>
            </a:r>
          </a:p>
          <a:p>
            <a:r>
              <a:rPr lang="en-US" dirty="0" smtClean="0"/>
              <a:t>Article in the Conversation ‘</a:t>
            </a:r>
            <a:r>
              <a:rPr lang="en-US" dirty="0" err="1"/>
              <a:t>B</a:t>
            </a:r>
            <a:r>
              <a:rPr lang="en-US" dirty="0" err="1" smtClean="0"/>
              <a:t>iophilic</a:t>
            </a:r>
            <a:r>
              <a:rPr lang="en-US" dirty="0" smtClean="0"/>
              <a:t> urbanism: how rooftop gardening soothes souls’ </a:t>
            </a:r>
            <a:r>
              <a:rPr lang="mr-IN" dirty="0" smtClean="0"/>
              <a:t>–</a:t>
            </a:r>
            <a:r>
              <a:rPr lang="en-US" dirty="0" smtClean="0"/>
              <a:t> 17 May 2017</a:t>
            </a:r>
          </a:p>
          <a:p>
            <a:r>
              <a:rPr lang="en-US" b="1" dirty="0" smtClean="0"/>
              <a:t>Future study</a:t>
            </a:r>
            <a:r>
              <a:rPr lang="en-US" dirty="0" smtClean="0"/>
              <a:t>: </a:t>
            </a:r>
          </a:p>
          <a:p>
            <a:pPr marL="266700" indent="0">
              <a:buNone/>
            </a:pPr>
            <a:r>
              <a:rPr lang="en-US" dirty="0" smtClean="0"/>
              <a:t>St </a:t>
            </a:r>
            <a:r>
              <a:rPr lang="en-US" dirty="0"/>
              <a:t>Vincent’s </a:t>
            </a:r>
            <a:r>
              <a:rPr lang="en-US" dirty="0" smtClean="0"/>
              <a:t>HS Rooftop </a:t>
            </a:r>
            <a:r>
              <a:rPr lang="en-US" dirty="0"/>
              <a:t>Garden </a:t>
            </a:r>
            <a:r>
              <a:rPr lang="en-US" dirty="0" smtClean="0"/>
              <a:t>collaborative project</a:t>
            </a:r>
          </a:p>
          <a:p>
            <a:pPr marL="266700" indent="0">
              <a:buNone/>
            </a:pPr>
            <a:r>
              <a:rPr lang="en-US" dirty="0" smtClean="0"/>
              <a:t>Garden design competition with UTS students </a:t>
            </a:r>
            <a:r>
              <a:rPr lang="mr-IN" dirty="0" smtClean="0"/>
              <a:t>–</a:t>
            </a:r>
            <a:r>
              <a:rPr lang="en-US" dirty="0" smtClean="0"/>
              <a:t> winner announced</a:t>
            </a:r>
          </a:p>
          <a:p>
            <a:pPr marL="266700" indent="0">
              <a:buNone/>
            </a:pPr>
            <a:r>
              <a:rPr lang="en-US" dirty="0" smtClean="0"/>
              <a:t>Stay tuned</a:t>
            </a:r>
            <a:r>
              <a:rPr lang="mr-IN" dirty="0" smtClean="0"/>
              <a:t>…</a:t>
            </a:r>
            <a:r>
              <a:rPr lang="en-US" dirty="0" smtClean="0"/>
              <a:t>.Garden installation and HT programs</a:t>
            </a:r>
          </a:p>
        </p:txBody>
      </p:sp>
    </p:spTree>
    <p:extLst>
      <p:ext uri="{BB962C8B-B14F-4D97-AF65-F5344CB8AC3E}">
        <p14:creationId xmlns:p14="http://schemas.microsoft.com/office/powerpoint/2010/main" val="1161212688"/>
      </p:ext>
    </p:extLst>
  </p:cSld>
  <p:clrMapOvr>
    <a:masterClrMapping/>
  </p:clrMapOvr>
</p:sld>
</file>

<file path=ppt/theme/theme1.xml><?xml version="1.0" encoding="utf-8"?>
<a:theme xmlns:a="http://schemas.openxmlformats.org/drawingml/2006/main" name="Advantag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817</TotalTime>
  <Words>1081</Words>
  <Application>Microsoft Office PowerPoint</Application>
  <PresentationFormat>On-screen Show (4:3)</PresentationFormat>
  <Paragraphs>93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Advantage</vt:lpstr>
      <vt:lpstr> ‘A Little Sanctuary’: An Evaluation of the Impact for participants of a Horticultural Therapy Program in Inner Sydney</vt:lpstr>
      <vt:lpstr>The GROW Horticultural Therapy program was supported by a 2016 Health Futures Development Grant, Faculty of Health, University of Technology Sydney. </vt:lpstr>
      <vt:lpstr>Background</vt:lpstr>
      <vt:lpstr>Horticultural Therapy</vt:lpstr>
      <vt:lpstr>GROW Horticultural Therapy</vt:lpstr>
      <vt:lpstr>PowerPoint Presentation</vt:lpstr>
      <vt:lpstr>Findings</vt:lpstr>
      <vt:lpstr>Snapshot of the Findings</vt:lpstr>
      <vt:lpstr>Snapshot of the Findings</vt:lpstr>
      <vt:lpstr>Snapshot of the Findings    </vt:lpstr>
      <vt:lpstr>Snapshot of the Findings  </vt:lpstr>
      <vt:lpstr>Snapshot of the Findings</vt:lpstr>
      <vt:lpstr>Conclusions</vt:lpstr>
      <vt:lpstr>Spreading the Word and Future Studies</vt:lpstr>
    </vt:vector>
  </TitlesOfParts>
  <Company>UTS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impact of horticulture therapy on mental health care consumerS on a retrofitted roof</dc:title>
  <dc:creator>Sara  Wilkinson</dc:creator>
  <cp:lastModifiedBy>Fiona Orr</cp:lastModifiedBy>
  <cp:revision>74</cp:revision>
  <dcterms:created xsi:type="dcterms:W3CDTF">2017-01-10T23:31:32Z</dcterms:created>
  <dcterms:modified xsi:type="dcterms:W3CDTF">2017-10-10T00:13:35Z</dcterms:modified>
</cp:coreProperties>
</file>