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300" r:id="rId43"/>
    <p:sldId id="297" r:id="rId44"/>
    <p:sldId id="298" r:id="rId45"/>
  </p:sldIdLst>
  <p:sldSz cx="18288000" cy="10287000"/>
  <p:notesSz cx="6858000" cy="9144000"/>
  <p:embeddedFontLst>
    <p:embeddedFont>
      <p:font typeface="Open Sans Light" panose="020B0604020202020204" charset="0"/>
      <p:regular r:id="rId47"/>
    </p:embeddedFont>
    <p:embeddedFont>
      <p:font typeface="Poppins Medium" panose="020B0604020202020204" charset="0"/>
      <p:regular r:id="rId48"/>
    </p:embeddedFont>
    <p:embeddedFont>
      <p:font typeface="Heebo Regular" panose="020B0604020202020204" charset="-79"/>
      <p:regular r:id="rId49"/>
    </p:embeddedFont>
    <p:embeddedFont>
      <p:font typeface="Open Sans" panose="020B0604020202020204" charset="0"/>
      <p:regular r:id="rId50"/>
    </p:embeddedFont>
    <p:embeddedFont>
      <p:font typeface="Heebo Bold" panose="020B0604020202020204" charset="-79"/>
      <p:regular r:id="rId51"/>
    </p:embeddedFont>
    <p:embeddedFont>
      <p:font typeface="Arimo Bold" panose="020B0604020202020204" charset="0"/>
      <p:regular r:id="rId52"/>
    </p:embeddedFont>
    <p:embeddedFont>
      <p:font typeface="Open Sans Light Italics" panose="020B0604020202020204" charset="0"/>
      <p:regular r:id="rId53"/>
    </p:embeddedFont>
    <p:embeddedFont>
      <p:font typeface="Heebo Regular Bold" panose="020B0604020202020204" charset="-79"/>
      <p:regular r:id="rId54"/>
    </p:embeddedFont>
    <p:embeddedFont>
      <p:font typeface="Poppins Medium Bold" panose="020B0604020202020204" charset="0"/>
      <p:regular r:id="rId55"/>
    </p:embeddedFont>
    <p:embeddedFont>
      <p:font typeface="Lora Bold" panose="020B0604020202020204" charset="0"/>
      <p:regular r:id="rId56"/>
    </p:embeddedFont>
    <p:embeddedFont>
      <p:font typeface="Calibri" panose="020F0502020204030204" pitchFamily="34" charset="0"/>
      <p:regular r:id="rId57"/>
      <p:bold r:id="rId58"/>
      <p:italic r:id="rId59"/>
      <p:boldItalic r:id="rId60"/>
    </p:embeddedFont>
    <p:embeddedFont>
      <p:font typeface="Arimo" panose="020B0604020202020204" charset="0"/>
      <p:regular r:id="rId61"/>
    </p:embeddedFont>
    <p:embeddedFont>
      <p:font typeface="Lora" panose="020B0604020202020204" charset="0"/>
      <p:regular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9969" autoAdjust="0"/>
  </p:normalViewPr>
  <p:slideViewPr>
    <p:cSldViewPr>
      <p:cViewPr varScale="1">
        <p:scale>
          <a:sx n="64" d="100"/>
          <a:sy n="64" d="100"/>
        </p:scale>
        <p:origin x="105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61"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C5A4C-99D5-41AA-88CF-D2D435B99274}" type="datetimeFigureOut">
              <a:rPr lang="en-AU" smtClean="0"/>
              <a:t>9/03/2021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5BDCB5-7AEB-4EE9-BFA2-040B22542CA1}" type="slidenum">
              <a:rPr lang="en-AU" smtClean="0"/>
              <a:t>‹#›</a:t>
            </a:fld>
            <a:endParaRPr lang="en-AU"/>
          </a:p>
        </p:txBody>
      </p:sp>
    </p:spTree>
    <p:extLst>
      <p:ext uri="{BB962C8B-B14F-4D97-AF65-F5344CB8AC3E}">
        <p14:creationId xmlns:p14="http://schemas.microsoft.com/office/powerpoint/2010/main" val="1509836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Note to facilitators: </a:t>
            </a:r>
            <a:r>
              <a:rPr lang="en-US" sz="1200" kern="1200" dirty="0">
                <a:solidFill>
                  <a:schemeClr val="tx1"/>
                </a:solidFill>
                <a:effectLst/>
                <a:latin typeface="+mn-lt"/>
                <a:ea typeface="+mn-ea"/>
                <a:cs typeface="+mn-cs"/>
              </a:rPr>
              <a:t>We suggest that you send the </a:t>
            </a:r>
            <a:r>
              <a:rPr lang="en-US" sz="1200" i="1" kern="1200" dirty="0">
                <a:solidFill>
                  <a:schemeClr val="tx1"/>
                </a:solidFill>
                <a:effectLst/>
                <a:latin typeface="+mn-lt"/>
                <a:ea typeface="+mn-ea"/>
                <a:cs typeface="+mn-cs"/>
              </a:rPr>
              <a:t>IASC Basic Psychosocial Skills Guide: A Guide for COVID-19 Responders</a:t>
            </a:r>
            <a:r>
              <a:rPr lang="en-US" sz="1200" kern="1200" dirty="0">
                <a:solidFill>
                  <a:schemeClr val="tx1"/>
                </a:solidFill>
                <a:effectLst/>
                <a:latin typeface="+mn-lt"/>
                <a:ea typeface="+mn-ea"/>
                <a:cs typeface="+mn-cs"/>
              </a:rPr>
              <a:t> to the group prior to the training and encourage them to read it, so they can familiarize themselves with the skills.</a:t>
            </a:r>
            <a:r>
              <a:rPr lang="en-US" sz="1200" b="1"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Length of training:</a:t>
            </a:r>
            <a:r>
              <a:rPr lang="en-US" sz="1200" b="0" kern="1200" dirty="0">
                <a:solidFill>
                  <a:schemeClr val="tx1"/>
                </a:solidFill>
                <a:effectLst/>
                <a:latin typeface="+mn-lt"/>
                <a:ea typeface="+mn-ea"/>
                <a:cs typeface="+mn-cs"/>
              </a:rPr>
              <a:t> The training is designed so that you can adapt it to fit into your schedule. However, the training as it is (including discussions) will take approximately three hours (half a day). To make the training longer (e.g. a full day), you can add in role-plays to allow participants to </a:t>
            </a:r>
            <a:r>
              <a:rPr lang="en-US" sz="1200" b="0" kern="1200" dirty="0" err="1">
                <a:solidFill>
                  <a:schemeClr val="tx1"/>
                </a:solidFill>
                <a:effectLst/>
                <a:latin typeface="+mn-lt"/>
                <a:ea typeface="+mn-ea"/>
                <a:cs typeface="+mn-cs"/>
              </a:rPr>
              <a:t>practise</a:t>
            </a:r>
            <a:r>
              <a:rPr lang="en-US" sz="1200" b="0" kern="1200" dirty="0">
                <a:solidFill>
                  <a:schemeClr val="tx1"/>
                </a:solidFill>
                <a:effectLst/>
                <a:latin typeface="+mn-lt"/>
                <a:ea typeface="+mn-ea"/>
                <a:cs typeface="+mn-cs"/>
              </a:rPr>
              <a:t> the skills themselves and more in-depth discussion of each of the skills. To make the training shorter, you can reduce some of the discussion time (although we would not recommend this). </a:t>
            </a:r>
          </a:p>
          <a:p>
            <a:r>
              <a:rPr lang="en-US" sz="1200" b="1" kern="1200" dirty="0">
                <a:solidFill>
                  <a:schemeClr val="tx1"/>
                </a:solidFill>
                <a:effectLst/>
                <a:latin typeface="+mn-lt"/>
                <a:ea typeface="+mn-ea"/>
                <a:cs typeface="+mn-cs"/>
              </a:rPr>
              <a:t>Breaks: </a:t>
            </a:r>
            <a:r>
              <a:rPr lang="en-US" sz="1200" b="0" kern="1200" dirty="0">
                <a:solidFill>
                  <a:schemeClr val="tx1"/>
                </a:solidFill>
                <a:effectLst/>
                <a:latin typeface="+mn-lt"/>
                <a:ea typeface="+mn-ea"/>
                <a:cs typeface="+mn-cs"/>
              </a:rPr>
              <a:t>We have suggested a break halfway through the training (at slide 24). Please adapt breaks to fit your schedule. </a:t>
            </a:r>
          </a:p>
          <a:p>
            <a:r>
              <a:rPr lang="en-US" sz="1200" b="1" kern="1200" dirty="0">
                <a:solidFill>
                  <a:schemeClr val="tx1"/>
                </a:solidFill>
                <a:effectLst/>
                <a:latin typeface="+mn-lt"/>
                <a:ea typeface="+mn-ea"/>
                <a:cs typeface="+mn-cs"/>
              </a:rPr>
              <a:t>Platform</a:t>
            </a:r>
            <a:r>
              <a:rPr lang="en-US" sz="1200" b="0" kern="1200" dirty="0">
                <a:solidFill>
                  <a:schemeClr val="tx1"/>
                </a:solidFill>
                <a:effectLst/>
                <a:latin typeface="+mn-lt"/>
                <a:ea typeface="+mn-ea"/>
                <a:cs typeface="+mn-cs"/>
              </a:rPr>
              <a:t>: We have written this training for use with online platforms (e.g. Zoom, Skype). It can be easily adapted for use in person through changing the discussions over chat to group or pair based, with verbal feedback. </a:t>
            </a: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Ground rules:</a:t>
            </a:r>
            <a:r>
              <a:rPr lang="en-US" sz="1200" b="0" kern="1200" dirty="0">
                <a:solidFill>
                  <a:schemeClr val="tx1"/>
                </a:solidFill>
                <a:effectLst/>
                <a:latin typeface="+mn-lt"/>
                <a:ea typeface="+mn-ea"/>
                <a:cs typeface="+mn-cs"/>
              </a:rPr>
              <a:t> We suggest that you set some ground rules at the beginning of the training, i.e. a set of rules that the group agrees to adhere to in order to support a safe and smooth learning experience (e.g. muting themselves when not speaking; not interrupting others; respecting break times; maintaining confidentiality within the group).</a:t>
            </a:r>
          </a:p>
          <a:p>
            <a:r>
              <a:rPr lang="en-US" sz="1200" b="1" kern="1200" dirty="0">
                <a:solidFill>
                  <a:schemeClr val="tx1"/>
                </a:solidFill>
                <a:effectLst/>
                <a:latin typeface="+mn-lt"/>
                <a:ea typeface="+mn-ea"/>
                <a:cs typeface="+mn-cs"/>
              </a:rPr>
              <a:t>Audio file: </a:t>
            </a:r>
            <a:r>
              <a:rPr lang="en-US" sz="1200" b="0" kern="1200" dirty="0">
                <a:solidFill>
                  <a:schemeClr val="tx1"/>
                </a:solidFill>
                <a:effectLst/>
                <a:latin typeface="+mn-lt"/>
                <a:ea typeface="+mn-ea"/>
                <a:cs typeface="+mn-cs"/>
              </a:rPr>
              <a:t>An audio version of the case study on slide 20 has been made and can be found at the following link. You are free to use and share this file:    </a:t>
            </a:r>
            <a:r>
              <a:rPr lang="en-GB" sz="1200" b="1" kern="1200" dirty="0">
                <a:solidFill>
                  <a:schemeClr val="tx1"/>
                </a:solidFill>
                <a:effectLst/>
                <a:latin typeface="+mn-lt"/>
                <a:ea typeface="+mn-ea"/>
                <a:cs typeface="+mn-cs"/>
              </a:rPr>
              <a:t>https://drive.google.com/file/d/1r-log0elHEzzSrSmUZSsVaLR4FyY0kSf/view?usp=sharing</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a:t>
            </a:fld>
            <a:endParaRPr lang="en-AU"/>
          </a:p>
        </p:txBody>
      </p:sp>
    </p:spTree>
    <p:extLst>
      <p:ext uri="{BB962C8B-B14F-4D97-AF65-F5344CB8AC3E}">
        <p14:creationId xmlns:p14="http://schemas.microsoft.com/office/powerpoint/2010/main" val="3535858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Welcome participants.</a:t>
            </a:r>
          </a:p>
          <a:p>
            <a:pPr lvl="0"/>
            <a:r>
              <a:rPr lang="en-GB" sz="1200" kern="1200" dirty="0">
                <a:solidFill>
                  <a:schemeClr val="tx1"/>
                </a:solidFill>
                <a:effectLst/>
                <a:latin typeface="+mn-lt"/>
                <a:ea typeface="+mn-ea"/>
                <a:cs typeface="+mn-cs"/>
              </a:rPr>
              <a:t>– Introduce yourself (name/organization).</a:t>
            </a:r>
          </a:p>
          <a:p>
            <a:pPr lvl="0"/>
            <a:r>
              <a:rPr lang="en-GB" sz="1200" kern="1200" dirty="0">
                <a:solidFill>
                  <a:schemeClr val="tx1"/>
                </a:solidFill>
                <a:effectLst/>
                <a:latin typeface="+mn-lt"/>
                <a:ea typeface="+mn-ea"/>
                <a:cs typeface="+mn-cs"/>
              </a:rPr>
              <a:t>– Length of training, any breaks.</a:t>
            </a:r>
          </a:p>
          <a:p>
            <a:pPr lvl="0"/>
            <a:r>
              <a:rPr lang="en-GB" sz="1200" kern="1200" dirty="0">
                <a:solidFill>
                  <a:schemeClr val="tx1"/>
                </a:solidFill>
                <a:effectLst/>
                <a:latin typeface="+mn-lt"/>
                <a:ea typeface="+mn-ea"/>
                <a:cs typeface="+mn-cs"/>
              </a:rPr>
              <a:t>– Share information about how the training will run and how online software will work, e.g. how participants can ask questions (raise hand, wait until the end). Ask all participants to mute themselves, or you mute them. Ask participants to turn on their cameras if the connection allows this, to increase participation.</a:t>
            </a:r>
          </a:p>
          <a:p>
            <a:pPr lvl="0"/>
            <a:r>
              <a:rPr lang="en-GB" sz="1200" kern="1200" dirty="0">
                <a:solidFill>
                  <a:schemeClr val="tx1"/>
                </a:solidFill>
                <a:effectLst/>
                <a:latin typeface="+mn-lt"/>
                <a:ea typeface="+mn-ea"/>
                <a:cs typeface="+mn-cs"/>
              </a:rPr>
              <a:t>– Introduce the background of the training – based on the IASC MHPSS RG Basic Psychosocial Skills Guide for COVID-19 Responders.</a:t>
            </a:r>
          </a:p>
          <a:p>
            <a:r>
              <a:rPr lang="en-GB" sz="1200" kern="1200" dirty="0">
                <a:solidFill>
                  <a:schemeClr val="tx1"/>
                </a:solidFill>
                <a:effectLst/>
                <a:latin typeface="+mn-lt"/>
                <a:ea typeface="+mn-ea"/>
                <a:cs typeface="+mn-cs"/>
              </a:rPr>
              <a:t>– Aims of training.</a:t>
            </a:r>
            <a:endParaRPr lang="en-GB" b="0" dirty="0">
              <a:latin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a:t>
            </a:fld>
            <a:endParaRPr lang="en-AU"/>
          </a:p>
        </p:txBody>
      </p:sp>
    </p:spTree>
    <p:extLst>
      <p:ext uri="{BB962C8B-B14F-4D97-AF65-F5344CB8AC3E}">
        <p14:creationId xmlns:p14="http://schemas.microsoft.com/office/powerpoint/2010/main" val="2814655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Summarise some of the roles mentioned in the chat by the participants and reflect how these roles relate with the ones shown in the slide.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a:t>
            </a:fld>
            <a:endParaRPr lang="en-AU"/>
          </a:p>
        </p:txBody>
      </p:sp>
    </p:spTree>
    <p:extLst>
      <p:ext uri="{BB962C8B-B14F-4D97-AF65-F5344CB8AC3E}">
        <p14:creationId xmlns:p14="http://schemas.microsoft.com/office/powerpoint/2010/main" val="2355648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Reflection exercise: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Read the question to the participants and allow a couple of minutes for them to think about it and write their answers.</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Ask participants to write their answers in the chat, and read out 2–3 answers which relate to basic psychosocial skills (e.g. “I see you wrote that the person made you feel cared for. Showing kindness is a form of psychosocial skill”). </a:t>
            </a:r>
            <a:endParaRPr lang="en-GB"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4</a:t>
            </a:fld>
            <a:endParaRPr lang="en-AU"/>
          </a:p>
        </p:txBody>
      </p:sp>
    </p:spTree>
    <p:extLst>
      <p:ext uri="{BB962C8B-B14F-4D97-AF65-F5344CB8AC3E}">
        <p14:creationId xmlns:p14="http://schemas.microsoft.com/office/powerpoint/2010/main" val="2241648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Everyday interactions:</a:t>
            </a:r>
          </a:p>
          <a:p>
            <a:pPr lvl="1"/>
            <a:r>
              <a:rPr lang="en-US" dirty="0"/>
              <a:t>Helping others feel comfortable with you</a:t>
            </a:r>
          </a:p>
          <a:p>
            <a:pPr lvl="1"/>
            <a:r>
              <a:rPr lang="en-US" dirty="0"/>
              <a:t>Listening and communicating </a:t>
            </a:r>
          </a:p>
          <a:p>
            <a:r>
              <a:rPr lang="en-US" dirty="0"/>
              <a:t>Practical support:</a:t>
            </a:r>
          </a:p>
          <a:p>
            <a:pPr lvl="1"/>
            <a:r>
              <a:rPr lang="en-US" dirty="0"/>
              <a:t>Providing practical support</a:t>
            </a:r>
          </a:p>
          <a:p>
            <a:pPr lvl="1"/>
            <a:r>
              <a:rPr lang="en-US" dirty="0"/>
              <a:t>Linking with other organizations</a:t>
            </a:r>
          </a:p>
          <a:p>
            <a:pPr lvl="1"/>
            <a:r>
              <a:rPr lang="en-US" dirty="0"/>
              <a:t>Helping people to manage their own problems</a:t>
            </a:r>
          </a:p>
          <a:p>
            <a:r>
              <a:rPr lang="en-US" dirty="0"/>
              <a:t>Emotional support:</a:t>
            </a:r>
          </a:p>
          <a:p>
            <a:pPr lvl="1"/>
            <a:r>
              <a:rPr lang="en-US" dirty="0"/>
              <a:t>Using listening and communication </a:t>
            </a:r>
          </a:p>
          <a:p>
            <a:pPr lvl="1"/>
            <a:r>
              <a:rPr lang="en-US" dirty="0"/>
              <a:t>Encouraging people to help themselves</a:t>
            </a:r>
          </a:p>
          <a:p>
            <a:pPr lvl="1"/>
            <a:r>
              <a:rPr lang="en-US" dirty="0"/>
              <a:t>Providing suggestions to help them </a:t>
            </a:r>
          </a:p>
          <a:p>
            <a:pPr lvl="1"/>
            <a:r>
              <a:rPr lang="en-US" dirty="0"/>
              <a:t>Helping those who are seriously distressed</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5</a:t>
            </a:fld>
            <a:endParaRPr lang="en-AU"/>
          </a:p>
        </p:txBody>
      </p:sp>
    </p:spTree>
    <p:extLst>
      <p:ext uri="{BB962C8B-B14F-4D97-AF65-F5344CB8AC3E}">
        <p14:creationId xmlns:p14="http://schemas.microsoft.com/office/powerpoint/2010/main" val="3720177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Put the question to the group and allow them a few minutes to reflect on it and to write their</a:t>
            </a:r>
            <a:r>
              <a:rPr lang="en-GB" sz="1200" kern="1200" baseline="0" dirty="0">
                <a:solidFill>
                  <a:schemeClr val="tx1"/>
                </a:solidFill>
                <a:effectLst/>
                <a:latin typeface="+mn-lt"/>
                <a:ea typeface="+mn-ea"/>
                <a:cs typeface="+mn-cs"/>
              </a:rPr>
              <a:t> answers</a:t>
            </a:r>
            <a:r>
              <a:rPr lang="en-GB" sz="1200" kern="1200" dirty="0">
                <a:solidFill>
                  <a:schemeClr val="tx1"/>
                </a:solidFill>
                <a:effectLst/>
                <a:latin typeface="+mn-lt"/>
                <a:ea typeface="+mn-ea"/>
                <a:cs typeface="+mn-cs"/>
              </a:rPr>
              <a:t> in the chat.</a:t>
            </a:r>
          </a:p>
          <a:p>
            <a:pPr lvl="0"/>
            <a:r>
              <a:rPr lang="en-GB" sz="1200" kern="1200" dirty="0">
                <a:solidFill>
                  <a:schemeClr val="tx1"/>
                </a:solidFill>
                <a:effectLst/>
                <a:latin typeface="+mn-lt"/>
                <a:ea typeface="+mn-ea"/>
                <a:cs typeface="+mn-cs"/>
              </a:rPr>
              <a:t>– Read 2–3 responses from the chat or ask those who wrote them to read them out, and reinforce those that centre around the ideas that others will recover more quickly if they are supported, psychosocial skills can stop people experiencing stress, emotional well-being is very important during the COVID-19 pandemic as everyone’s mental health or well-being is affected, etc.</a:t>
            </a:r>
          </a:p>
          <a:p>
            <a:r>
              <a:rPr lang="en-GB" sz="1200" kern="1200" dirty="0">
                <a:solidFill>
                  <a:schemeClr val="tx1"/>
                </a:solidFill>
                <a:effectLst/>
                <a:latin typeface="+mn-lt"/>
                <a:ea typeface="+mn-ea"/>
                <a:cs typeface="+mn-cs"/>
              </a:rPr>
              <a:t>– If the group do not think that psychosocial skills are important, go on to the next slide and use it to explain how psychosocial skills improve recovery, etc.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6</a:t>
            </a:fld>
            <a:endParaRPr lang="en-AU"/>
          </a:p>
        </p:txBody>
      </p:sp>
    </p:spTree>
    <p:extLst>
      <p:ext uri="{BB962C8B-B14F-4D97-AF65-F5344CB8AC3E}">
        <p14:creationId xmlns:p14="http://schemas.microsoft.com/office/powerpoint/2010/main" val="316670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Relate any answers from slide 8 to answers on this slide (e.g. “[Name of person] said it was helpful to use basic psychosocial skills in their community, as so many people are feeling stressed and need to find ways to calm down”).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7</a:t>
            </a:fld>
            <a:endParaRPr lang="en-AU"/>
          </a:p>
        </p:txBody>
      </p:sp>
    </p:spTree>
    <p:extLst>
      <p:ext uri="{BB962C8B-B14F-4D97-AF65-F5344CB8AC3E}">
        <p14:creationId xmlns:p14="http://schemas.microsoft.com/office/powerpoint/2010/main" val="3378520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Introduce the topic: first we will look at your well-being. Why it is important to look after yourself, and ways to look after yourself.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8</a:t>
            </a:fld>
            <a:endParaRPr lang="en-AU"/>
          </a:p>
        </p:txBody>
      </p:sp>
    </p:spTree>
    <p:extLst>
      <p:ext uri="{BB962C8B-B14F-4D97-AF65-F5344CB8AC3E}">
        <p14:creationId xmlns:p14="http://schemas.microsoft.com/office/powerpoint/2010/main" val="212363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Remind the group that the most important thing when working in the COVID-19 response is to look after yourself physically and mentally. </a:t>
            </a:r>
          </a:p>
          <a:p>
            <a:pPr lvl="0"/>
            <a:r>
              <a:rPr lang="en-GB" sz="1200" kern="1200" dirty="0">
                <a:solidFill>
                  <a:schemeClr val="tx1"/>
                </a:solidFill>
                <a:effectLst/>
                <a:latin typeface="+mn-lt"/>
                <a:ea typeface="+mn-ea"/>
                <a:cs typeface="+mn-cs"/>
              </a:rPr>
              <a:t>– It is natural to feel stressed when working in the COVID-19 response: there are many demands, and you may be working longer hours, have more responsibility and</a:t>
            </a:r>
            <a:r>
              <a:rPr lang="en-GB" sz="1200" kern="1200" baseline="0" dirty="0">
                <a:solidFill>
                  <a:schemeClr val="tx1"/>
                </a:solidFill>
                <a:effectLst/>
                <a:latin typeface="+mn-lt"/>
                <a:ea typeface="+mn-ea"/>
                <a:cs typeface="+mn-cs"/>
              </a:rPr>
              <a:t> be</a:t>
            </a:r>
            <a:r>
              <a:rPr lang="en-GB" sz="1200" kern="1200" dirty="0">
                <a:solidFill>
                  <a:schemeClr val="tx1"/>
                </a:solidFill>
                <a:effectLst/>
                <a:latin typeface="+mn-lt"/>
                <a:ea typeface="+mn-ea"/>
                <a:cs typeface="+mn-cs"/>
              </a:rPr>
              <a:t> worrying about your and your family’s safety. </a:t>
            </a:r>
          </a:p>
          <a:p>
            <a:r>
              <a:rPr lang="en-GB" sz="1200" kern="1200" dirty="0">
                <a:solidFill>
                  <a:schemeClr val="tx1"/>
                </a:solidFill>
                <a:effectLst/>
                <a:latin typeface="+mn-lt"/>
                <a:ea typeface="+mn-ea"/>
                <a:cs typeface="+mn-cs"/>
              </a:rPr>
              <a:t>– Looking after others is hard. In order to be able to look after others, you need to keep yourself healthy.</a:t>
            </a:r>
            <a:r>
              <a:rPr lang="en-GB" dirty="0">
                <a:effectLst/>
              </a:rPr>
              <a:t>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9</a:t>
            </a:fld>
            <a:endParaRPr lang="en-AU"/>
          </a:p>
        </p:txBody>
      </p:sp>
    </p:spTree>
    <p:extLst>
      <p:ext uri="{BB962C8B-B14F-4D97-AF65-F5344CB8AC3E}">
        <p14:creationId xmlns:p14="http://schemas.microsoft.com/office/powerpoint/2010/main" val="231082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Ask participants the question, and allow them a couple of minutes to reflect on it and to write their answers in the chat. Reinforce answers that display positive coping strategies (e.g. dancing, eating well, sleeping well). </a:t>
            </a:r>
          </a:p>
          <a:p>
            <a:r>
              <a:rPr lang="en-GB" sz="1200" kern="1200" dirty="0">
                <a:solidFill>
                  <a:schemeClr val="tx1"/>
                </a:solidFill>
                <a:effectLst/>
                <a:latin typeface="+mn-lt"/>
                <a:ea typeface="+mn-ea"/>
                <a:cs typeface="+mn-cs"/>
              </a:rPr>
              <a:t>– If someone mentions an unhelpful coping strategy (e.g. drinking alcohol), explain that it may appear to help in the short term, but in the long term it will cause more problems such as sleep disturbance, aggression and increased stress. So we recommend that people do not drink alcohol or consume other substances that can cause problems in the long term.</a:t>
            </a:r>
            <a:r>
              <a:rPr lang="en-GB" dirty="0">
                <a:effectLst/>
              </a:rPr>
              <a:t>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10</a:t>
            </a:fld>
            <a:endParaRPr lang="en-AU"/>
          </a:p>
        </p:txBody>
      </p:sp>
    </p:spTree>
    <p:extLst>
      <p:ext uri="{BB962C8B-B14F-4D97-AF65-F5344CB8AC3E}">
        <p14:creationId xmlns:p14="http://schemas.microsoft.com/office/powerpoint/2010/main" val="252256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On page 7 of the guide you can find some recommendations for taking care of yourself, including some of the ones you have mentioned</a:t>
            </a:r>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11</a:t>
            </a:fld>
            <a:endParaRPr lang="en-AU"/>
          </a:p>
        </p:txBody>
      </p:sp>
    </p:spTree>
    <p:extLst>
      <p:ext uri="{BB962C8B-B14F-4D97-AF65-F5344CB8AC3E}">
        <p14:creationId xmlns:p14="http://schemas.microsoft.com/office/powerpoint/2010/main" val="3219914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Read the story aloud to the group.  Patrick is feeling very stressed and is helped by using some simple strategies to manage his time, energy and health.  The story mentions several things that he did that helped.  </a:t>
            </a:r>
          </a:p>
          <a:p>
            <a:r>
              <a:rPr lang="en-GB" sz="1200" kern="1200" dirty="0">
                <a:solidFill>
                  <a:schemeClr val="tx1"/>
                </a:solidFill>
                <a:effectLst/>
                <a:latin typeface="+mn-lt"/>
                <a:ea typeface="+mn-ea"/>
                <a:cs typeface="+mn-cs"/>
              </a:rPr>
              <a:t>-Ask participants to identify the things that Patrick did (made a routine, put time aside for family, exercised daily, made a control circle, reflected on what he can and cannot control, thought about how he could explain things to others in a kind way, identified things he could do to help).  Control circles will be discussed in more detail later in the training but you could raise it here if people ask to have it explained.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12</a:t>
            </a:fld>
            <a:endParaRPr lang="en-AU"/>
          </a:p>
        </p:txBody>
      </p:sp>
    </p:spTree>
    <p:extLst>
      <p:ext uri="{BB962C8B-B14F-4D97-AF65-F5344CB8AC3E}">
        <p14:creationId xmlns:p14="http://schemas.microsoft.com/office/powerpoint/2010/main" val="1772131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Ask participants to think of one thing they will do today to look after themselves. This can be something they already do, one of the ideas from someone else or one of the suggestions above. </a:t>
            </a:r>
          </a:p>
          <a:p>
            <a:pPr lvl="0"/>
            <a:r>
              <a:rPr lang="en-GB" sz="1200" kern="1200" dirty="0">
                <a:solidFill>
                  <a:schemeClr val="tx1"/>
                </a:solidFill>
                <a:effectLst/>
                <a:latin typeface="+mn-lt"/>
                <a:ea typeface="+mn-ea"/>
                <a:cs typeface="+mn-cs"/>
              </a:rPr>
              <a:t>– They do not need to answer in the chat, just tell themselves that they will do this thing, and maybe write it down.</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13</a:t>
            </a:fld>
            <a:endParaRPr lang="en-AU"/>
          </a:p>
        </p:txBody>
      </p:sp>
    </p:spTree>
    <p:extLst>
      <p:ext uri="{BB962C8B-B14F-4D97-AF65-F5344CB8AC3E}">
        <p14:creationId xmlns:p14="http://schemas.microsoft.com/office/powerpoint/2010/main" val="1272314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Introduce the topic: now we have looked at how to look after your well-being, let’s think about how you can support others through your everyday interactions. We will look at how to help others feel comfortable with you, and how to communicate with them in a supportive manner.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14</a:t>
            </a:fld>
            <a:endParaRPr lang="en-AU"/>
          </a:p>
        </p:txBody>
      </p:sp>
    </p:spTree>
    <p:extLst>
      <p:ext uri="{BB962C8B-B14F-4D97-AF65-F5344CB8AC3E}">
        <p14:creationId xmlns:p14="http://schemas.microsoft.com/office/powerpoint/2010/main" val="1642299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In </a:t>
            </a:r>
            <a:r>
              <a:rPr lang="en-GB" sz="1200" kern="1200" dirty="0">
                <a:solidFill>
                  <a:schemeClr val="tx1"/>
                </a:solidFill>
                <a:effectLst/>
                <a:latin typeface="+mn-lt"/>
                <a:ea typeface="+mn-ea"/>
                <a:cs typeface="+mn-cs"/>
              </a:rPr>
              <a:t>the picture, the man in the dark blue suit is Frank, a community leader.</a:t>
            </a:r>
          </a:p>
          <a:p>
            <a:pPr lvl="0"/>
            <a:r>
              <a:rPr lang="en-GB" sz="1200" kern="1200" dirty="0">
                <a:solidFill>
                  <a:schemeClr val="tx1"/>
                </a:solidFill>
                <a:effectLst/>
                <a:latin typeface="+mn-lt"/>
                <a:ea typeface="+mn-ea"/>
                <a:cs typeface="+mn-cs"/>
              </a:rPr>
              <a:t>– Ask participants the following questions to start a discussion: </a:t>
            </a:r>
          </a:p>
          <a:p>
            <a:pPr lvl="0"/>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Who would you rather speak to – Frank in scenario A or scenario B?</a:t>
            </a:r>
          </a:p>
          <a:p>
            <a:pPr lvl="0"/>
            <a:r>
              <a:rPr lang="en-GB" sz="1200" kern="1200" dirty="0">
                <a:solidFill>
                  <a:schemeClr val="tx1"/>
                </a:solidFill>
                <a:effectLst/>
                <a:latin typeface="+mn-lt"/>
                <a:ea typeface="+mn-ea"/>
                <a:cs typeface="+mn-cs"/>
              </a:rPr>
              <a:t>	(ii) Why?</a:t>
            </a:r>
          </a:p>
          <a:p>
            <a:pPr lvl="0"/>
            <a:r>
              <a:rPr lang="en-GB" sz="1200" kern="1200" dirty="0">
                <a:solidFill>
                  <a:schemeClr val="tx1"/>
                </a:solidFill>
                <a:effectLst/>
                <a:latin typeface="+mn-lt"/>
                <a:ea typeface="+mn-ea"/>
                <a:cs typeface="+mn-cs"/>
              </a:rPr>
              <a:t>	(iii) In A, how is the older man reacting? Do you think he will go to Frank again for support?</a:t>
            </a:r>
          </a:p>
          <a:p>
            <a:pPr lvl="0"/>
            <a:r>
              <a:rPr lang="en-GB" sz="1200" kern="1200" dirty="0">
                <a:solidFill>
                  <a:schemeClr val="tx1"/>
                </a:solidFill>
                <a:effectLst/>
                <a:latin typeface="+mn-lt"/>
                <a:ea typeface="+mn-ea"/>
                <a:cs typeface="+mn-cs"/>
              </a:rPr>
              <a:t>	(iv) How about in B?</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In the discussion, elicit the following key points:</a:t>
            </a:r>
          </a:p>
          <a:p>
            <a:pPr lvl="0"/>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That how you approach everyday interactions will affect how people see you, and whether they trust you and will come to you for support again.</a:t>
            </a:r>
          </a:p>
          <a:p>
            <a:pPr lvl="0"/>
            <a:r>
              <a:rPr lang="en-GB" sz="1200" kern="1200" dirty="0">
                <a:solidFill>
                  <a:schemeClr val="tx1"/>
                </a:solidFill>
                <a:effectLst/>
                <a:latin typeface="+mn-lt"/>
                <a:ea typeface="+mn-ea"/>
                <a:cs typeface="+mn-cs"/>
              </a:rPr>
              <a:t>	(ii) In scenario A, Frank is very angry. It is possible to be unsupportive in different ways, for example looking bored or ignoring what someone is saying.</a:t>
            </a:r>
          </a:p>
          <a:p>
            <a:r>
              <a:rPr lang="en-GB" sz="1200" kern="1200" dirty="0">
                <a:solidFill>
                  <a:schemeClr val="tx1"/>
                </a:solidFill>
                <a:effectLst/>
                <a:latin typeface="+mn-lt"/>
                <a:ea typeface="+mn-ea"/>
                <a:cs typeface="+mn-cs"/>
              </a:rPr>
              <a:t>	(iii) In order to be approachable, it is important to have a relaxed body posture, to speak calmly, to appear friendly. Remind participants to check the information in the guide on page 9.</a:t>
            </a:r>
            <a:r>
              <a:rPr lang="en-GB" dirty="0">
                <a:effectLst/>
              </a:rPr>
              <a:t>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15</a:t>
            </a:fld>
            <a:endParaRPr lang="en-AU"/>
          </a:p>
        </p:txBody>
      </p:sp>
    </p:spTree>
    <p:extLst>
      <p:ext uri="{BB962C8B-B14F-4D97-AF65-F5344CB8AC3E}">
        <p14:creationId xmlns:p14="http://schemas.microsoft.com/office/powerpoint/2010/main" val="48648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Show the group  the list of “dos” and “don’ts”. </a:t>
            </a:r>
          </a:p>
          <a:p>
            <a:pPr lvl="0"/>
            <a:r>
              <a:rPr lang="en-GB" sz="1200" kern="1200" dirty="0">
                <a:solidFill>
                  <a:schemeClr val="tx1"/>
                </a:solidFill>
                <a:effectLst/>
                <a:latin typeface="+mn-lt"/>
                <a:ea typeface="+mn-ea"/>
                <a:cs typeface="+mn-cs"/>
              </a:rPr>
              <a:t>– Link any from the group discussion you have had to the ones here. </a:t>
            </a:r>
          </a:p>
          <a:p>
            <a:pPr lvl="0"/>
            <a:r>
              <a:rPr lang="en-GB" sz="1200" kern="1200" dirty="0">
                <a:solidFill>
                  <a:schemeClr val="tx1"/>
                </a:solidFill>
                <a:effectLst/>
                <a:latin typeface="+mn-lt"/>
                <a:ea typeface="+mn-ea"/>
                <a:cs typeface="+mn-cs"/>
              </a:rPr>
              <a:t>– Open up discussion if appropriate around some points, e.g.</a:t>
            </a:r>
          </a:p>
          <a:p>
            <a:pPr lvl="0"/>
            <a:r>
              <a:rPr lang="en-GB" sz="1200" kern="1200" dirty="0">
                <a:solidFill>
                  <a:schemeClr val="tx1"/>
                </a:solidFill>
                <a:effectLst/>
                <a:latin typeface="+mn-lt"/>
                <a:ea typeface="+mn-ea"/>
                <a:cs typeface="+mn-cs"/>
              </a:rPr>
              <a:t> “What would culturally appropriate eye contact look like here?”</a:t>
            </a:r>
          </a:p>
          <a:p>
            <a:pPr lvl="0"/>
            <a:r>
              <a:rPr lang="en-GB" sz="1200" kern="1200" dirty="0">
                <a:solidFill>
                  <a:schemeClr val="tx1"/>
                </a:solidFill>
                <a:effectLst/>
                <a:latin typeface="+mn-lt"/>
                <a:ea typeface="+mn-ea"/>
                <a:cs typeface="+mn-cs"/>
              </a:rPr>
              <a:t> “What do you think of these points – do any need adapting for your context?”</a:t>
            </a:r>
          </a:p>
          <a:p>
            <a:pPr lvl="0"/>
            <a:r>
              <a:rPr lang="en-GB" sz="1200" kern="1200" dirty="0">
                <a:solidFill>
                  <a:schemeClr val="tx1"/>
                </a:solidFill>
                <a:effectLst/>
                <a:latin typeface="+mn-lt"/>
                <a:ea typeface="+mn-ea"/>
                <a:cs typeface="+mn-cs"/>
              </a:rPr>
              <a:t>“What from here can you use in your daily lives?”</a:t>
            </a:r>
          </a:p>
          <a:p>
            <a:pPr lvl="0"/>
            <a:r>
              <a:rPr lang="en-GB" sz="1200" kern="1200" dirty="0">
                <a:solidFill>
                  <a:schemeClr val="tx1"/>
                </a:solidFill>
                <a:effectLst/>
                <a:latin typeface="+mn-lt"/>
                <a:ea typeface="+mn-ea"/>
                <a:cs typeface="+mn-cs"/>
              </a:rPr>
              <a:t>– Link any of these points to the answers from slide 4, e.g. if someone felt supported through the way another person approached them.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16</a:t>
            </a:fld>
            <a:endParaRPr lang="en-AU"/>
          </a:p>
        </p:txBody>
      </p:sp>
    </p:spTree>
    <p:extLst>
      <p:ext uri="{BB962C8B-B14F-4D97-AF65-F5344CB8AC3E}">
        <p14:creationId xmlns:p14="http://schemas.microsoft.com/office/powerpoint/2010/main" val="2697673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Introduce the next section: “Now we have looked at how to help others feel comfortable with us, the next step is to support others through the way we communicate. The first and most important point is to really listen to what the person says. This is a specific technique we can use to show that we are listening. It is called “active listening.”</a:t>
            </a:r>
          </a:p>
          <a:p>
            <a:pPr lvl="0"/>
            <a:r>
              <a:rPr lang="en-GB" sz="1200" kern="1200" dirty="0">
                <a:solidFill>
                  <a:schemeClr val="tx1"/>
                </a:solidFill>
                <a:effectLst/>
                <a:latin typeface="+mn-lt"/>
                <a:ea typeface="+mn-ea"/>
                <a:cs typeface="+mn-cs"/>
              </a:rPr>
              <a:t>– Ask the participants if anyone has heard of this; if they</a:t>
            </a:r>
            <a:r>
              <a:rPr lang="en-GB" sz="1200" kern="1200" baseline="0" dirty="0">
                <a:solidFill>
                  <a:schemeClr val="tx1"/>
                </a:solidFill>
                <a:effectLst/>
                <a:latin typeface="+mn-lt"/>
                <a:ea typeface="+mn-ea"/>
                <a:cs typeface="+mn-cs"/>
              </a:rPr>
              <a:t> have</a:t>
            </a:r>
            <a:r>
              <a:rPr lang="en-GB" sz="1200" kern="1200" dirty="0">
                <a:solidFill>
                  <a:schemeClr val="tx1"/>
                </a:solidFill>
                <a:effectLst/>
                <a:latin typeface="+mn-lt"/>
                <a:ea typeface="+mn-ea"/>
                <a:cs typeface="+mn-cs"/>
              </a:rPr>
              <a:t>, ask them to explain what it means.</a:t>
            </a:r>
          </a:p>
          <a:p>
            <a:r>
              <a:rPr lang="en-GB" sz="1200" kern="1200" dirty="0">
                <a:solidFill>
                  <a:schemeClr val="tx1"/>
                </a:solidFill>
                <a:effectLst/>
                <a:latin typeface="+mn-lt"/>
                <a:ea typeface="+mn-ea"/>
                <a:cs typeface="+mn-cs"/>
              </a:rPr>
              <a:t>– Reinforce correct answers, and correct wrong answers. Emphasize the three steps in active listening.</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17</a:t>
            </a:fld>
            <a:endParaRPr lang="en-AU"/>
          </a:p>
        </p:txBody>
      </p:sp>
    </p:spTree>
    <p:extLst>
      <p:ext uri="{BB962C8B-B14F-4D97-AF65-F5344CB8AC3E}">
        <p14:creationId xmlns:p14="http://schemas.microsoft.com/office/powerpoint/2010/main" val="1109565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Introduce the picture: Here is Nurse Terry. John is speaking to Terry about how he misses his family. </a:t>
            </a:r>
          </a:p>
          <a:p>
            <a:pPr marL="171450" lvl="0" indent="-171450">
              <a:buFontTx/>
              <a:buNone/>
            </a:pPr>
            <a:r>
              <a:rPr lang="en-GB" sz="1200" kern="1200" dirty="0">
                <a:solidFill>
                  <a:schemeClr val="tx1"/>
                </a:solidFill>
                <a:effectLst/>
                <a:latin typeface="+mn-lt"/>
                <a:ea typeface="+mn-ea"/>
                <a:cs typeface="+mn-cs"/>
              </a:rPr>
              <a:t>– Ask the group:</a:t>
            </a:r>
          </a:p>
          <a:p>
            <a:pPr marL="1085850" lvl="2" indent="-171450">
              <a:buFontTx/>
              <a:buNone/>
            </a:pP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How can Nurse Terry show that he cares with his body language? </a:t>
            </a:r>
            <a:r>
              <a:rPr lang="en-GB" sz="1200" u="none" kern="1200" dirty="0">
                <a:solidFill>
                  <a:schemeClr val="tx1"/>
                </a:solidFill>
                <a:effectLst/>
                <a:latin typeface="+mn-lt"/>
                <a:ea typeface="+mn-ea"/>
                <a:cs typeface="+mn-cs"/>
              </a:rPr>
              <a:t>(Answers: </a:t>
            </a:r>
            <a:r>
              <a:rPr lang="en-GB" sz="1200" kern="1200" dirty="0">
                <a:solidFill>
                  <a:schemeClr val="tx1"/>
                </a:solidFill>
                <a:effectLst/>
                <a:latin typeface="+mn-lt"/>
                <a:ea typeface="+mn-ea"/>
                <a:cs typeface="+mn-cs"/>
              </a:rPr>
              <a:t>eye contact, calm voice, listening)</a:t>
            </a:r>
          </a:p>
          <a:p>
            <a:pPr marL="1085850" lvl="2" indent="-171450">
              <a:buFontTx/>
              <a:buNone/>
            </a:pPr>
            <a:r>
              <a:rPr lang="en-GB" sz="1200" kern="1200" dirty="0">
                <a:solidFill>
                  <a:schemeClr val="tx1"/>
                </a:solidFill>
                <a:effectLst/>
                <a:latin typeface="+mn-lt"/>
                <a:ea typeface="+mn-ea"/>
                <a:cs typeface="+mn-cs"/>
              </a:rPr>
              <a:t>(ii) How can Nurse Terry show that he cares by what he says</a:t>
            </a:r>
            <a:r>
              <a:rPr lang="en-GB" sz="1200" u="none" kern="1200" dirty="0">
                <a:solidFill>
                  <a:schemeClr val="tx1"/>
                </a:solidFill>
                <a:effectLst/>
                <a:latin typeface="+mn-lt"/>
                <a:ea typeface="+mn-ea"/>
                <a:cs typeface="+mn-cs"/>
              </a:rPr>
              <a:t>? (Answers: </a:t>
            </a:r>
            <a:r>
              <a:rPr lang="en-GB" sz="1200" kern="1200" dirty="0">
                <a:solidFill>
                  <a:schemeClr val="tx1"/>
                </a:solidFill>
                <a:effectLst/>
                <a:latin typeface="+mn-lt"/>
                <a:ea typeface="+mn-ea"/>
                <a:cs typeface="+mn-cs"/>
              </a:rPr>
              <a:t>show empathy, e.g. “I’m sorry to hear that”, “That sounds difficult”)</a:t>
            </a:r>
          </a:p>
          <a:p>
            <a:pPr lvl="0"/>
            <a:r>
              <a:rPr lang="en-GB" sz="1200" kern="1200" dirty="0">
                <a:solidFill>
                  <a:schemeClr val="tx1"/>
                </a:solidFill>
                <a:effectLst/>
                <a:latin typeface="+mn-lt"/>
                <a:ea typeface="+mn-ea"/>
                <a:cs typeface="+mn-cs"/>
              </a:rPr>
              <a:t>– Reinforce correct answers, and correct wrong answers. </a:t>
            </a:r>
          </a:p>
          <a:p>
            <a:pPr lvl="0"/>
            <a:endParaRPr lang="en-GB" sz="1200" kern="1200" dirty="0">
              <a:solidFill>
                <a:schemeClr val="tx1"/>
              </a:solidFill>
              <a:effectLst/>
              <a:latin typeface="+mn-lt"/>
              <a:ea typeface="+mn-ea"/>
              <a:cs typeface="+mn-cs"/>
            </a:endParaRPr>
          </a:p>
          <a:p>
            <a:pPr algn="just"/>
            <a:r>
              <a:rPr lang="en-GB" sz="1200" kern="1200" dirty="0">
                <a:solidFill>
                  <a:schemeClr val="tx1"/>
                </a:solidFill>
                <a:effectLst/>
                <a:latin typeface="+mn-lt"/>
                <a:ea typeface="+mn-ea"/>
                <a:cs typeface="+mn-cs"/>
              </a:rPr>
              <a:t>-OR- tell the story to show a great example of active and supportive communication (below). </a:t>
            </a:r>
          </a:p>
          <a:p>
            <a:pPr algn="just"/>
            <a:endParaRPr lang="en-GB" sz="1200" kern="1200" dirty="0">
              <a:solidFill>
                <a:schemeClr val="tx1"/>
              </a:solidFill>
              <a:effectLst/>
              <a:latin typeface="+mn-lt"/>
              <a:ea typeface="+mn-ea"/>
              <a:cs typeface="+mn-cs"/>
            </a:endParaRPr>
          </a:p>
          <a:p>
            <a:pPr algn="just"/>
            <a:r>
              <a:rPr lang="en-GB" sz="1200" kern="1200" dirty="0">
                <a:solidFill>
                  <a:schemeClr val="tx1"/>
                </a:solidFill>
                <a:effectLst/>
                <a:latin typeface="+mn-lt"/>
                <a:ea typeface="+mn-ea"/>
                <a:cs typeface="+mn-cs"/>
              </a:rPr>
              <a:t> Terry</a:t>
            </a:r>
            <a:r>
              <a:rPr lang="en-GB" sz="1800" b="0" i="0" u="none" strike="noStrike" baseline="0" dirty="0">
                <a:solidFill>
                  <a:srgbClr val="00558A"/>
                </a:solidFill>
                <a:latin typeface="Open Sans" panose="020B0606030504020204"/>
              </a:rPr>
              <a:t> is a nurse working in a community health centre. One of her patients, John, has COVID-19. John tells Terry that he misses his family, and is scared that he may become more unwell. Terry puts down his notepad to show he is giving John attention, sits down and looks John in the eye as he speaks. Terry nods his head and says “This is such a tough situation”, “I can understand that you miss your family”, “It must be hard not being able to see them”. Later, John tells Terry, “Thank you for listening, I no longer feel alone as you gave me your time and attention.”</a:t>
            </a:r>
          </a:p>
          <a:p>
            <a:r>
              <a:rPr lang="en-AU" b="1" dirty="0"/>
              <a:t>This could be a good time to conduct a roleplay activity.  Participants have heard some information about verbal and non verbal communication, and now they can put into action.  Ask the participants to divide into groups of 3.  One participant is the observer, one the person with the worry, and one the responder.  </a:t>
            </a:r>
          </a:p>
          <a:p>
            <a:r>
              <a:rPr lang="en-AU" b="1" dirty="0"/>
              <a:t>Ask the person with the worry to play the role of a worker who is worried that their job is not secure, and that they may not have work there for much longer.  The responder should use the active listening skills that they have heard about so far, focusing on listening to the story being told, using verbal and non verbal communicating to show that they are hearing what is being said, and reflecting back the story they have heard, rather than leaping in with quick fixes themselves.  Once the participants have gone through this once (around 2-4 minutes) they should hear feedback from the observer (briefly) then swap roles, until all 3 participants have had a turn in each of the roles.  </a:t>
            </a:r>
          </a:p>
        </p:txBody>
      </p:sp>
      <p:sp>
        <p:nvSpPr>
          <p:cNvPr id="4" name="Slide Number Placeholder 3"/>
          <p:cNvSpPr>
            <a:spLocks noGrp="1"/>
          </p:cNvSpPr>
          <p:nvPr>
            <p:ph type="sldNum" sz="quarter" idx="5"/>
          </p:nvPr>
        </p:nvSpPr>
        <p:spPr/>
        <p:txBody>
          <a:bodyPr/>
          <a:lstStyle/>
          <a:p>
            <a:fld id="{E05BDCB5-7AEB-4EE9-BFA2-040B22542CA1}" type="slidenum">
              <a:rPr lang="en-AU" smtClean="0"/>
              <a:t>18</a:t>
            </a:fld>
            <a:endParaRPr lang="en-AU"/>
          </a:p>
        </p:txBody>
      </p:sp>
    </p:spTree>
    <p:extLst>
      <p:ext uri="{BB962C8B-B14F-4D97-AF65-F5344CB8AC3E}">
        <p14:creationId xmlns:p14="http://schemas.microsoft.com/office/powerpoint/2010/main" val="2814224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Relate the information on this slide with the answers given by the group.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19</a:t>
            </a:fld>
            <a:endParaRPr lang="en-AU"/>
          </a:p>
        </p:txBody>
      </p:sp>
    </p:spTree>
    <p:extLst>
      <p:ext uri="{BB962C8B-B14F-4D97-AF65-F5344CB8AC3E}">
        <p14:creationId xmlns:p14="http://schemas.microsoft.com/office/powerpoint/2010/main" val="3463118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Explain that you will now do an exercise where you will ask participants to notice what basic psychosocial skills are being used (e.g. listening, showing care).</a:t>
            </a:r>
          </a:p>
          <a:p>
            <a:pPr lvl="0"/>
            <a:r>
              <a:rPr lang="en-GB" sz="1200" kern="1200" dirty="0">
                <a:solidFill>
                  <a:schemeClr val="tx1"/>
                </a:solidFill>
                <a:effectLst/>
                <a:latin typeface="+mn-lt"/>
                <a:ea typeface="+mn-ea"/>
                <a:cs typeface="+mn-cs"/>
              </a:rPr>
              <a:t>– Introduce the case study: “Here is Lina, she works in a funeral parlour.” </a:t>
            </a:r>
          </a:p>
          <a:p>
            <a:pPr lvl="0"/>
            <a:r>
              <a:rPr lang="en-GB" sz="1200" kern="1200" dirty="0">
                <a:solidFill>
                  <a:schemeClr val="tx1"/>
                </a:solidFill>
                <a:effectLst/>
                <a:latin typeface="+mn-lt"/>
                <a:ea typeface="+mn-ea"/>
                <a:cs typeface="+mn-cs"/>
              </a:rPr>
              <a:t>– Read the script aloud with the group </a:t>
            </a:r>
            <a:r>
              <a:rPr lang="en-GB" sz="1200" b="1" kern="1200" dirty="0">
                <a:solidFill>
                  <a:schemeClr val="tx1"/>
                </a:solidFill>
                <a:effectLst/>
                <a:latin typeface="+mn-lt"/>
                <a:ea typeface="+mn-ea"/>
                <a:cs typeface="+mn-cs"/>
              </a:rPr>
              <a:t>or </a:t>
            </a:r>
            <a:r>
              <a:rPr lang="en-GB" sz="1200" kern="1200" dirty="0">
                <a:solidFill>
                  <a:schemeClr val="tx1"/>
                </a:solidFill>
                <a:effectLst/>
                <a:latin typeface="+mn-lt"/>
                <a:ea typeface="+mn-ea"/>
                <a:cs typeface="+mn-cs"/>
              </a:rPr>
              <a:t>play the audio file (which can be found at https://drive.google.com/file/d/1r-log0elHEzzSrSmUZSsVaLR4FyY0kSf/view?usp=sharing)  </a:t>
            </a:r>
            <a:r>
              <a:rPr lang="en-GB" sz="1200" b="1" kern="1200" dirty="0">
                <a:solidFill>
                  <a:schemeClr val="tx1"/>
                </a:solidFill>
                <a:effectLst/>
                <a:latin typeface="+mn-lt"/>
                <a:ea typeface="+mn-ea"/>
                <a:cs typeface="+mn-cs"/>
              </a:rPr>
              <a:t>or</a:t>
            </a:r>
            <a:r>
              <a:rPr lang="en-GB" sz="1200" b="0" kern="1200" dirty="0">
                <a:solidFill>
                  <a:schemeClr val="tx1"/>
                </a:solidFill>
                <a:effectLst/>
                <a:latin typeface="+mn-lt"/>
                <a:ea typeface="+mn-ea"/>
                <a:cs typeface="+mn-cs"/>
              </a:rPr>
              <a:t> ask two group members to read the script, one pretending to be Grace and one pretending to be Lina.</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Ask the group: </a:t>
            </a:r>
          </a:p>
          <a:p>
            <a:pPr lvl="0"/>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How is Lina showing that she is listening? </a:t>
            </a:r>
          </a:p>
          <a:p>
            <a:r>
              <a:rPr lang="en-GB" sz="1200" u="none" kern="1200" dirty="0">
                <a:solidFill>
                  <a:schemeClr val="tx1"/>
                </a:solidFill>
                <a:effectLst/>
                <a:latin typeface="+mn-lt"/>
                <a:ea typeface="+mn-ea"/>
                <a:cs typeface="+mn-cs"/>
              </a:rPr>
              <a:t>	Answer: leaving silences, repeating phrases – e.g. “it sounds like your brother was very important to you...”; “I am hearing you are also remembering the fun times too.”</a:t>
            </a:r>
          </a:p>
          <a:p>
            <a:pPr lvl="0"/>
            <a:r>
              <a:rPr lang="en-GB" sz="1200" u="none" kern="1200" dirty="0">
                <a:solidFill>
                  <a:schemeClr val="tx1"/>
                </a:solidFill>
                <a:effectLst/>
                <a:latin typeface="+mn-lt"/>
                <a:ea typeface="+mn-ea"/>
                <a:cs typeface="+mn-cs"/>
              </a:rPr>
              <a:t>	(ii) How is Lina showing that she cares? </a:t>
            </a:r>
          </a:p>
          <a:p>
            <a:r>
              <a:rPr lang="en-GB" sz="1200" u="none" kern="1200" dirty="0">
                <a:solidFill>
                  <a:schemeClr val="tx1"/>
                </a:solidFill>
                <a:effectLst/>
                <a:latin typeface="+mn-lt"/>
                <a:ea typeface="+mn-ea"/>
                <a:cs typeface="+mn-cs"/>
              </a:rPr>
              <a:t>	Answer: Allowing time and not being in a rush – “I’m happy to support in these tough times.”</a:t>
            </a:r>
          </a:p>
          <a:p>
            <a:r>
              <a:rPr lang="en-GB" sz="1200" u="none" kern="1200" dirty="0">
                <a:solidFill>
                  <a:schemeClr val="tx1"/>
                </a:solidFill>
                <a:effectLst/>
                <a:latin typeface="+mn-lt"/>
                <a:ea typeface="+mn-ea"/>
                <a:cs typeface="+mn-cs"/>
              </a:rPr>
              <a:t>	(iii) how could Lina have summarized at the end? </a:t>
            </a:r>
          </a:p>
          <a:p>
            <a:r>
              <a:rPr lang="en-GB" sz="1200" u="none" kern="1200" dirty="0">
                <a:solidFill>
                  <a:schemeClr val="tx1"/>
                </a:solidFill>
                <a:effectLst/>
                <a:latin typeface="+mn-lt"/>
                <a:ea typeface="+mn-ea"/>
                <a:cs typeface="+mn-cs"/>
              </a:rPr>
              <a:t>	Answer:</a:t>
            </a:r>
            <a:r>
              <a:rPr lang="en-GB" sz="1200" b="1" u="none" kern="1200" dirty="0">
                <a:solidFill>
                  <a:schemeClr val="tx1"/>
                </a:solidFill>
                <a:effectLst/>
                <a:latin typeface="+mn-lt"/>
                <a:ea typeface="+mn-ea"/>
                <a:cs typeface="+mn-cs"/>
              </a:rPr>
              <a:t> </a:t>
            </a:r>
            <a:r>
              <a:rPr lang="en-GB" sz="1200" u="none" kern="1200" dirty="0">
                <a:solidFill>
                  <a:schemeClr val="tx1"/>
                </a:solidFill>
                <a:effectLst/>
                <a:latin typeface="+mn-lt"/>
                <a:ea typeface="+mn-ea"/>
                <a:cs typeface="+mn-cs"/>
              </a:rPr>
              <a:t>e.g</a:t>
            </a:r>
            <a:r>
              <a:rPr lang="en-GB" sz="1200" kern="1200" dirty="0">
                <a:solidFill>
                  <a:schemeClr val="tx1"/>
                </a:solidFill>
                <a:effectLst/>
                <a:latin typeface="+mn-lt"/>
                <a:ea typeface="+mn-ea"/>
                <a:cs typeface="+mn-cs"/>
              </a:rPr>
              <a:t>. “You have told me that you are having a difficult time because your brother has died, but now you are ready to discuss the funeral arrangements.”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20</a:t>
            </a:fld>
            <a:endParaRPr lang="en-AU"/>
          </a:p>
        </p:txBody>
      </p:sp>
    </p:spTree>
    <p:extLst>
      <p:ext uri="{BB962C8B-B14F-4D97-AF65-F5344CB8AC3E}">
        <p14:creationId xmlns:p14="http://schemas.microsoft.com/office/powerpoint/2010/main" val="709248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Tell the group that these are some suggestions, and link with any that they come up with themselves.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21</a:t>
            </a:fld>
            <a:endParaRPr lang="en-AU"/>
          </a:p>
        </p:txBody>
      </p:sp>
    </p:spTree>
    <p:extLst>
      <p:ext uri="{BB962C8B-B14F-4D97-AF65-F5344CB8AC3E}">
        <p14:creationId xmlns:p14="http://schemas.microsoft.com/office/powerpoint/2010/main" val="400872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Suggested time for break.</a:t>
            </a:r>
          </a:p>
          <a:p>
            <a:r>
              <a:rPr lang="en-GB" sz="1200" kern="1200" dirty="0">
                <a:solidFill>
                  <a:schemeClr val="tx1"/>
                </a:solidFill>
                <a:effectLst/>
                <a:latin typeface="+mn-lt"/>
                <a:ea typeface="+mn-ea"/>
                <a:cs typeface="+mn-cs"/>
              </a:rPr>
              <a:t>– Inform participants that you will now be taking a 10-minute break. </a:t>
            </a:r>
          </a:p>
          <a:p>
            <a:r>
              <a:rPr lang="en-GB" sz="1200" kern="1200" dirty="0">
                <a:solidFill>
                  <a:schemeClr val="tx1"/>
                </a:solidFill>
                <a:effectLst/>
                <a:latin typeface="+mn-lt"/>
                <a:ea typeface="+mn-ea"/>
                <a:cs typeface="+mn-cs"/>
              </a:rPr>
              <a:t>– Encourage them to stand up and stretch or walk for a bit, and come back in 10 minutes.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22</a:t>
            </a:fld>
            <a:endParaRPr lang="en-AU"/>
          </a:p>
        </p:txBody>
      </p:sp>
    </p:spTree>
    <p:extLst>
      <p:ext uri="{BB962C8B-B14F-4D97-AF65-F5344CB8AC3E}">
        <p14:creationId xmlns:p14="http://schemas.microsoft.com/office/powerpoint/2010/main" val="175822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If you have taken a break, welcome participants back and make sure that they are all there.</a:t>
            </a:r>
          </a:p>
          <a:p>
            <a:r>
              <a:rPr lang="en-GB" sz="1200" kern="1200" dirty="0">
                <a:solidFill>
                  <a:schemeClr val="tx1"/>
                </a:solidFill>
                <a:effectLst/>
                <a:latin typeface="+mn-lt"/>
                <a:ea typeface="+mn-ea"/>
                <a:cs typeface="+mn-cs"/>
              </a:rPr>
              <a:t>– Introduce the next topic: we have looked at how to support people in everyday interactions through how we present ourselves and communicate. Now we are going to look at how to support people who have specific problems. Depending on what problem the person has, you may be able to provide practical support yourself, link with other organizations or help the person</a:t>
            </a:r>
            <a:r>
              <a:rPr lang="en-GB" sz="1200" kern="1200" baseline="0" dirty="0">
                <a:solidFill>
                  <a:schemeClr val="tx1"/>
                </a:solidFill>
                <a:effectLst/>
                <a:latin typeface="+mn-lt"/>
                <a:ea typeface="+mn-ea"/>
                <a:cs typeface="+mn-cs"/>
              </a:rPr>
              <a:t> to </a:t>
            </a:r>
            <a:r>
              <a:rPr lang="en-GB" sz="1200" kern="1200" dirty="0">
                <a:solidFill>
                  <a:schemeClr val="tx1"/>
                </a:solidFill>
                <a:effectLst/>
                <a:latin typeface="+mn-lt"/>
                <a:ea typeface="+mn-ea"/>
                <a:cs typeface="+mn-cs"/>
              </a:rPr>
              <a:t>manage their own problems. We will look at these in more detail</a:t>
            </a:r>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23</a:t>
            </a:fld>
            <a:endParaRPr lang="en-AU"/>
          </a:p>
        </p:txBody>
      </p:sp>
    </p:spTree>
    <p:extLst>
      <p:ext uri="{BB962C8B-B14F-4D97-AF65-F5344CB8AC3E}">
        <p14:creationId xmlns:p14="http://schemas.microsoft.com/office/powerpoint/2010/main" val="3071503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Put the question to the group and ask them to write their answers in the chat. Highlight 2–3 answers from the group or any themes that come up, allowing those who wrote them to read them or comment.</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24</a:t>
            </a:fld>
            <a:endParaRPr lang="en-AU"/>
          </a:p>
        </p:txBody>
      </p:sp>
    </p:spTree>
    <p:extLst>
      <p:ext uri="{BB962C8B-B14F-4D97-AF65-F5344CB8AC3E}">
        <p14:creationId xmlns:p14="http://schemas.microsoft.com/office/powerpoint/2010/main" val="4915822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Introduce the topic: sometimes you will be able to provide direct support yourself. Here are some example scenarios. Do provide support if you are able to, but remember to keep yourself safe and do not feel pressured to offer support. </a:t>
            </a:r>
          </a:p>
          <a:p>
            <a:pPr lvl="0"/>
            <a:r>
              <a:rPr lang="en-GB" sz="1200" kern="1200" dirty="0">
                <a:solidFill>
                  <a:schemeClr val="tx1"/>
                </a:solidFill>
                <a:effectLst/>
                <a:latin typeface="+mn-lt"/>
                <a:ea typeface="+mn-ea"/>
                <a:cs typeface="+mn-cs"/>
              </a:rPr>
              <a:t>– Individually, consider whether you are in a position to provide direct support.  </a:t>
            </a:r>
          </a:p>
          <a:p>
            <a:pPr lvl="0"/>
            <a:r>
              <a:rPr lang="en-GB" sz="1200" kern="1200" dirty="0">
                <a:solidFill>
                  <a:schemeClr val="tx1"/>
                </a:solidFill>
                <a:effectLst/>
                <a:latin typeface="+mn-lt"/>
                <a:ea typeface="+mn-ea"/>
                <a:cs typeface="+mn-cs"/>
              </a:rPr>
              <a:t>– If possible, link with answers that people came up with in slide 24, e.g. if someone mentioned that people in their community did not know how to keep themselves safe from COVID-19. Here you could provide them with information about how to do this.</a:t>
            </a:r>
          </a:p>
          <a:p>
            <a:pPr lvl="0"/>
            <a:r>
              <a:rPr lang="en-GB" sz="1200" kern="1200" dirty="0">
                <a:solidFill>
                  <a:schemeClr val="tx1"/>
                </a:solidFill>
                <a:effectLst/>
                <a:latin typeface="+mn-lt"/>
                <a:ea typeface="+mn-ea"/>
                <a:cs typeface="+mn-cs"/>
              </a:rPr>
              <a:t>– If there is time, ask a member of the group to give an example of when they have provided direct support to help someone.</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25</a:t>
            </a:fld>
            <a:endParaRPr lang="en-AU"/>
          </a:p>
        </p:txBody>
      </p:sp>
    </p:spTree>
    <p:extLst>
      <p:ext uri="{BB962C8B-B14F-4D97-AF65-F5344CB8AC3E}">
        <p14:creationId xmlns:p14="http://schemas.microsoft.com/office/powerpoint/2010/main" val="1880738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p>
          <a:p>
            <a:r>
              <a:rPr lang="en-GB" sz="1200" b="1" kern="1200" dirty="0">
                <a:solidFill>
                  <a:schemeClr val="tx1"/>
                </a:solidFill>
                <a:effectLst/>
                <a:latin typeface="+mn-lt"/>
                <a:ea typeface="+mn-ea"/>
                <a:cs typeface="+mn-cs"/>
              </a:rPr>
              <a:t>-</a:t>
            </a:r>
            <a:r>
              <a:rPr lang="en-GB" sz="1200" b="0" kern="1200" dirty="0">
                <a:solidFill>
                  <a:schemeClr val="tx1"/>
                </a:solidFill>
                <a:effectLst/>
                <a:latin typeface="+mn-lt"/>
                <a:ea typeface="+mn-ea"/>
                <a:cs typeface="+mn-cs"/>
              </a:rPr>
              <a:t>Ask a participant to read out the story or read it out to the group. </a:t>
            </a:r>
          </a:p>
          <a:p>
            <a:r>
              <a:rPr lang="en-GB" sz="1200" b="0" kern="1200" dirty="0">
                <a:solidFill>
                  <a:schemeClr val="tx1"/>
                </a:solidFill>
                <a:effectLst/>
                <a:latin typeface="+mn-lt"/>
                <a:ea typeface="+mn-ea"/>
                <a:cs typeface="+mn-cs"/>
              </a:rPr>
              <a:t>-Ask the group to identify why such a simple act of support could assist Barry? (access to medication, building of trust, realising he can ask for help etc)</a:t>
            </a:r>
            <a:endParaRPr lang="en-AU" b="0" dirty="0"/>
          </a:p>
        </p:txBody>
      </p:sp>
      <p:sp>
        <p:nvSpPr>
          <p:cNvPr id="4" name="Slide Number Placeholder 3"/>
          <p:cNvSpPr>
            <a:spLocks noGrp="1"/>
          </p:cNvSpPr>
          <p:nvPr>
            <p:ph type="sldNum" sz="quarter" idx="5"/>
          </p:nvPr>
        </p:nvSpPr>
        <p:spPr/>
        <p:txBody>
          <a:bodyPr/>
          <a:lstStyle/>
          <a:p>
            <a:fld id="{E05BDCB5-7AEB-4EE9-BFA2-040B22542CA1}" type="slidenum">
              <a:rPr lang="en-AU" smtClean="0"/>
              <a:t>26</a:t>
            </a:fld>
            <a:endParaRPr lang="en-AU"/>
          </a:p>
        </p:txBody>
      </p:sp>
    </p:spTree>
    <p:extLst>
      <p:ext uri="{BB962C8B-B14F-4D97-AF65-F5344CB8AC3E}">
        <p14:creationId xmlns:p14="http://schemas.microsoft.com/office/powerpoint/2010/main" val="2254531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Say to the group: If you are unable to provide direct support yourself, then you can link the person to someone who can provide it. </a:t>
            </a:r>
          </a:p>
          <a:p>
            <a:pPr lvl="0"/>
            <a:r>
              <a:rPr lang="en-GB" sz="1200" kern="1200" dirty="0">
                <a:solidFill>
                  <a:schemeClr val="tx1"/>
                </a:solidFill>
                <a:effectLst/>
                <a:latin typeface="+mn-lt"/>
                <a:ea typeface="+mn-ea"/>
                <a:cs typeface="+mn-cs"/>
              </a:rPr>
              <a:t>– Ask group members to individually consider whether they know all of the organizations in their area. </a:t>
            </a:r>
          </a:p>
          <a:p>
            <a:pPr lvl="0"/>
            <a:r>
              <a:rPr lang="en-GB" sz="1200" kern="1200" dirty="0">
                <a:solidFill>
                  <a:schemeClr val="tx1"/>
                </a:solidFill>
                <a:effectLst/>
                <a:latin typeface="+mn-lt"/>
                <a:ea typeface="+mn-ea"/>
                <a:cs typeface="+mn-cs"/>
              </a:rPr>
              <a:t>– Comment that If they don’t know them, it is very important that they find out this information after this training.</a:t>
            </a:r>
          </a:p>
          <a:p>
            <a:r>
              <a:rPr lang="en-GB" sz="1200" kern="1200" dirty="0">
                <a:solidFill>
                  <a:schemeClr val="tx1"/>
                </a:solidFill>
                <a:effectLst/>
                <a:latin typeface="+mn-lt"/>
                <a:ea typeface="+mn-ea"/>
                <a:cs typeface="+mn-cs"/>
              </a:rPr>
              <a:t>– If there is time, ask a member of the group to give an example of an occasion when they have provided support to someone through linking to another agency.</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27</a:t>
            </a:fld>
            <a:endParaRPr lang="en-AU"/>
          </a:p>
        </p:txBody>
      </p:sp>
    </p:spTree>
    <p:extLst>
      <p:ext uri="{BB962C8B-B14F-4D97-AF65-F5344CB8AC3E}">
        <p14:creationId xmlns:p14="http://schemas.microsoft.com/office/powerpoint/2010/main" val="4145561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Explain that another way of providing support is by helping the person to help themselves. You can do this through taking through the “Stop–think–go” approach below.</a:t>
            </a:r>
          </a:p>
          <a:p>
            <a:r>
              <a:rPr lang="en-GB" sz="1200" kern="1200" dirty="0">
                <a:solidFill>
                  <a:schemeClr val="tx1"/>
                </a:solidFill>
                <a:effectLst/>
                <a:latin typeface="+mn-lt"/>
                <a:ea typeface="+mn-ea"/>
                <a:cs typeface="+mn-cs"/>
              </a:rPr>
              <a:t>– Explain that the first part of the process is to “Stop” and choose one problem. To help them do this, you can use the ”circles of control” to help the person decide which problems they can do something about.   (You can point people to the annex in which the circles of control are in the manual).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28</a:t>
            </a:fld>
            <a:endParaRPr lang="en-AU"/>
          </a:p>
        </p:txBody>
      </p:sp>
    </p:spTree>
    <p:extLst>
      <p:ext uri="{BB962C8B-B14F-4D97-AF65-F5344CB8AC3E}">
        <p14:creationId xmlns:p14="http://schemas.microsoft.com/office/powerpoint/2010/main" val="2786311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Explain that once there is one problem identified that the person can do something about, the next step is to “Think”. You can ask a participant to read the section out loud for the others.</a:t>
            </a:r>
            <a:r>
              <a:rPr lang="en-GB"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 Explain that after a way to manage the problem has been identified, the next step is to “Go” and try out the solution. </a:t>
            </a:r>
            <a:r>
              <a:rPr lang="en-GB" sz="1200" kern="1200" dirty="0">
                <a:solidFill>
                  <a:schemeClr val="tx1"/>
                </a:solidFill>
                <a:effectLst/>
                <a:latin typeface="+mn-lt"/>
                <a:ea typeface="+mn-ea"/>
                <a:cs typeface="+mn-cs"/>
              </a:rPr>
              <a:t>You can ask a different participant to read the section out loud for the others.</a:t>
            </a:r>
            <a:r>
              <a:rPr lang="en-GB" dirty="0">
                <a:effectLst/>
              </a:rPr>
              <a:t>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29</a:t>
            </a:fld>
            <a:endParaRPr lang="en-AU"/>
          </a:p>
        </p:txBody>
      </p:sp>
    </p:spTree>
    <p:extLst>
      <p:ext uri="{BB962C8B-B14F-4D97-AF65-F5344CB8AC3E}">
        <p14:creationId xmlns:p14="http://schemas.microsoft.com/office/powerpoint/2010/main" val="1766860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Take the group through Roger’s example for Stop–think–go: </a:t>
            </a:r>
          </a:p>
          <a:p>
            <a:pPr lvl="0"/>
            <a:r>
              <a:rPr lang="en-US" sz="1200" b="1" i="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STOP: </a:t>
            </a:r>
            <a:r>
              <a:rPr lang="en-US" sz="1200" b="0" i="0" kern="1200" dirty="0">
                <a:solidFill>
                  <a:schemeClr val="tx1"/>
                </a:solidFill>
                <a:effectLst/>
                <a:latin typeface="+mn-lt"/>
                <a:ea typeface="+mn-ea"/>
                <a:cs typeface="+mn-cs"/>
              </a:rPr>
              <a:t>Roger </a:t>
            </a:r>
            <a:r>
              <a:rPr lang="en-US" sz="1200" i="0" kern="1200" dirty="0">
                <a:solidFill>
                  <a:schemeClr val="tx1"/>
                </a:solidFill>
                <a:effectLst/>
                <a:latin typeface="+mn-lt"/>
                <a:ea typeface="+mn-ea"/>
                <a:cs typeface="+mn-cs"/>
              </a:rPr>
              <a:t>says he has many problems – he lives on a remote island, and worries about feeding his family and worries about his wife contracting COVID-19. </a:t>
            </a:r>
            <a:endParaRPr lang="en-GB" sz="1200" i="0" kern="1200" dirty="0">
              <a:solidFill>
                <a:schemeClr val="tx1"/>
              </a:solidFill>
              <a:effectLst/>
              <a:latin typeface="+mn-lt"/>
              <a:ea typeface="+mn-ea"/>
              <a:cs typeface="+mn-cs"/>
            </a:endParaRPr>
          </a:p>
          <a:p>
            <a:pPr lvl="0"/>
            <a:r>
              <a:rPr lang="en-US" sz="1200" i="0" kern="1200" dirty="0">
                <a:solidFill>
                  <a:schemeClr val="tx1"/>
                </a:solidFill>
                <a:effectLst/>
                <a:latin typeface="+mn-lt"/>
                <a:ea typeface="+mn-ea"/>
                <a:cs typeface="+mn-cs"/>
              </a:rPr>
              <a:t>	We can help him to choose one problem, by asking, “Is there anything you can do about this?” Roger decides that he can do something about both of his problems. He decides that feeding his family is the priority at the moment. </a:t>
            </a:r>
            <a:endParaRPr lang="en-GB" sz="1200" i="0" kern="1200" dirty="0">
              <a:solidFill>
                <a:schemeClr val="tx1"/>
              </a:solidFill>
              <a:effectLst/>
              <a:latin typeface="+mn-lt"/>
              <a:ea typeface="+mn-ea"/>
              <a:cs typeface="+mn-cs"/>
            </a:endParaRPr>
          </a:p>
          <a:p>
            <a:pPr lvl="0"/>
            <a:r>
              <a:rPr lang="en-US" sz="1200" b="1" i="0" kern="1200" dirty="0">
                <a:solidFill>
                  <a:schemeClr val="tx1"/>
                </a:solidFill>
                <a:effectLst/>
                <a:latin typeface="+mn-lt"/>
                <a:ea typeface="+mn-ea"/>
                <a:cs typeface="+mn-cs"/>
              </a:rPr>
              <a:t>	THINK:</a:t>
            </a:r>
            <a:r>
              <a:rPr lang="en-US" sz="1200" i="0" kern="1200" dirty="0">
                <a:solidFill>
                  <a:schemeClr val="tx1"/>
                </a:solidFill>
                <a:effectLst/>
                <a:latin typeface="+mn-lt"/>
                <a:ea typeface="+mn-ea"/>
                <a:cs typeface="+mn-cs"/>
              </a:rPr>
              <a:t> Next we ask Roger to THINK of all the possible ways to feed his family. Roger struggles to begin with, so he phones his wife, who helps him think of solutions. Together, they think of the following:</a:t>
            </a:r>
            <a:endParaRPr lang="en-GB" sz="1200" i="0"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	1. Begin growing their own food</a:t>
            </a:r>
          </a:p>
          <a:p>
            <a:pPr lvl="0"/>
            <a:r>
              <a:rPr lang="en-GB" sz="1200" i="0" kern="1200" dirty="0">
                <a:solidFill>
                  <a:schemeClr val="tx1"/>
                </a:solidFill>
                <a:effectLst/>
                <a:latin typeface="+mn-lt"/>
                <a:ea typeface="+mn-ea"/>
                <a:cs typeface="+mn-cs"/>
              </a:rPr>
              <a:t>	2. Contact a local NGO or food bank</a:t>
            </a:r>
          </a:p>
          <a:p>
            <a:pPr lvl="0"/>
            <a:r>
              <a:rPr lang="en-GB" sz="1200" i="0" kern="1200" dirty="0">
                <a:solidFill>
                  <a:schemeClr val="tx1"/>
                </a:solidFill>
                <a:effectLst/>
                <a:latin typeface="+mn-lt"/>
                <a:ea typeface="+mn-ea"/>
                <a:cs typeface="+mn-cs"/>
              </a:rPr>
              <a:t>	3. Asking for help from family or community to give him food, perhaps offering to exchange food </a:t>
            </a:r>
            <a:r>
              <a:rPr lang="en-US" sz="1200" i="0" kern="1200" dirty="0">
                <a:solidFill>
                  <a:schemeClr val="tx1"/>
                </a:solidFill>
                <a:effectLst/>
                <a:latin typeface="+mn-lt"/>
                <a:ea typeface="+mn-ea"/>
                <a:cs typeface="+mn-cs"/>
              </a:rPr>
              <a:t>with </a:t>
            </a:r>
            <a:r>
              <a:rPr lang="en-GB" sz="1200" i="0" kern="1200" noProof="0" dirty="0">
                <a:solidFill>
                  <a:schemeClr val="tx1"/>
                </a:solidFill>
                <a:effectLst/>
                <a:latin typeface="+mn-lt"/>
                <a:ea typeface="+mn-ea"/>
                <a:cs typeface="+mn-cs"/>
              </a:rPr>
              <a:t>neighbours in return </a:t>
            </a:r>
            <a:r>
              <a:rPr lang="en-GB" sz="1200" i="0" kern="1200" dirty="0">
                <a:solidFill>
                  <a:schemeClr val="tx1"/>
                </a:solidFill>
                <a:effectLst/>
                <a:latin typeface="+mn-lt"/>
                <a:ea typeface="+mn-ea"/>
                <a:cs typeface="+mn-cs"/>
              </a:rPr>
              <a:t>for his work</a:t>
            </a:r>
            <a:r>
              <a:rPr lang="en-US" sz="1200" i="0" kern="1200" dirty="0">
                <a:solidFill>
                  <a:schemeClr val="tx1"/>
                </a:solidFill>
                <a:effectLst/>
                <a:latin typeface="+mn-lt"/>
                <a:ea typeface="+mn-ea"/>
                <a:cs typeface="+mn-cs"/>
              </a:rPr>
              <a:t>.</a:t>
            </a:r>
            <a:endParaRPr lang="en-GB" sz="1200" i="0" kern="1200" dirty="0">
              <a:solidFill>
                <a:schemeClr val="tx1"/>
              </a:solidFill>
              <a:effectLst/>
              <a:latin typeface="+mn-lt"/>
              <a:ea typeface="+mn-ea"/>
              <a:cs typeface="+mn-cs"/>
            </a:endParaRPr>
          </a:p>
          <a:p>
            <a:pPr lvl="0"/>
            <a:r>
              <a:rPr lang="en-US" sz="1200" b="1" i="0" kern="1200" dirty="0">
                <a:solidFill>
                  <a:schemeClr val="tx1"/>
                </a:solidFill>
                <a:effectLst/>
                <a:latin typeface="+mn-lt"/>
                <a:ea typeface="+mn-ea"/>
                <a:cs typeface="+mn-cs"/>
              </a:rPr>
              <a:t>	GO</a:t>
            </a:r>
            <a:r>
              <a:rPr lang="en-US" sz="1200" i="0" kern="1200" dirty="0">
                <a:solidFill>
                  <a:schemeClr val="tx1"/>
                </a:solidFill>
                <a:effectLst/>
                <a:latin typeface="+mn-lt"/>
                <a:ea typeface="+mn-ea"/>
                <a:cs typeface="+mn-cs"/>
              </a:rPr>
              <a:t>: Finally, ask Roger to choose one solution from the list to try out. Roger has some seeds and would like to grow his own food; however, this will take time.  Roger decides to contact a local NGO for food immediately and to begin growing some vegetables in his garden for the future.  He has arranged to travel to another island where the NGO is located to enquire about options. If he cannot get help from the NGO, then he will come back to the list of solutions. </a:t>
            </a:r>
            <a:endParaRPr lang="en-GB" sz="120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Ask the group for some advantages of supporting Roger to come up with his own solutions (e.g. he will be more motivated to manage the problem, he will feel empowered).</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30</a:t>
            </a:fld>
            <a:endParaRPr lang="en-AU"/>
          </a:p>
        </p:txBody>
      </p:sp>
    </p:spTree>
    <p:extLst>
      <p:ext uri="{BB962C8B-B14F-4D97-AF65-F5344CB8AC3E}">
        <p14:creationId xmlns:p14="http://schemas.microsoft.com/office/powerpoint/2010/main" val="2151513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Introduce the next topic: you may come across people who require emotional support. We will look at ways to emotionally support people, through helping them to manage stress themselves and providing support, and how to help people who are seriously distressed.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31</a:t>
            </a:fld>
            <a:endParaRPr lang="en-AU"/>
          </a:p>
        </p:txBody>
      </p:sp>
    </p:spTree>
    <p:extLst>
      <p:ext uri="{BB962C8B-B14F-4D97-AF65-F5344CB8AC3E}">
        <p14:creationId xmlns:p14="http://schemas.microsoft.com/office/powerpoint/2010/main" val="1924221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Go through the symptoms of stress listed on the slide.</a:t>
            </a:r>
          </a:p>
          <a:p>
            <a:pPr lvl="0"/>
            <a:r>
              <a:rPr lang="en-GB" sz="1200" kern="1200" dirty="0">
                <a:solidFill>
                  <a:schemeClr val="tx1"/>
                </a:solidFill>
                <a:effectLst/>
                <a:latin typeface="+mn-lt"/>
                <a:ea typeface="+mn-ea"/>
                <a:cs typeface="+mn-cs"/>
              </a:rPr>
              <a:t>– Point out that these are normal symptoms of stress – a natural reaction to extraordinary circumstances.</a:t>
            </a:r>
          </a:p>
          <a:p>
            <a:pPr lvl="0"/>
            <a:r>
              <a:rPr lang="en-GB" sz="1200" kern="1200" dirty="0">
                <a:solidFill>
                  <a:schemeClr val="tx1"/>
                </a:solidFill>
                <a:effectLst/>
                <a:latin typeface="+mn-lt"/>
                <a:ea typeface="+mn-ea"/>
                <a:cs typeface="+mn-cs"/>
              </a:rPr>
              <a:t>– Participants may recognize some of these symptoms of stress in themselves.</a:t>
            </a:r>
          </a:p>
          <a:p>
            <a:r>
              <a:rPr lang="en-GB" sz="1200" kern="1200" dirty="0">
                <a:solidFill>
                  <a:schemeClr val="tx1"/>
                </a:solidFill>
                <a:effectLst/>
                <a:latin typeface="+mn-lt"/>
                <a:ea typeface="+mn-ea"/>
                <a:cs typeface="+mn-cs"/>
              </a:rPr>
              <a:t>– If possible, link these to the answers given for slide 31, e.g. “A lot of people mentioned that they had seen people becoming more aggressive – as can be seen, this is a symptom of stress.”</a:t>
            </a:r>
            <a:r>
              <a:rPr lang="en-GB" dirty="0">
                <a:effectLst/>
              </a:rPr>
              <a:t> </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32</a:t>
            </a:fld>
            <a:endParaRPr lang="en-AU"/>
          </a:p>
        </p:txBody>
      </p:sp>
    </p:spTree>
    <p:extLst>
      <p:ext uri="{BB962C8B-B14F-4D97-AF65-F5344CB8AC3E}">
        <p14:creationId xmlns:p14="http://schemas.microsoft.com/office/powerpoint/2010/main" val="1841808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Explain that using the listening and communicating skills discussed earlier in “Everyday interactions” can sometimes be enough to support someone to feel better.</a:t>
            </a:r>
          </a:p>
          <a:p>
            <a:pPr lvl="0"/>
            <a:r>
              <a:rPr lang="en-GB" sz="1200" kern="1200" dirty="0">
                <a:solidFill>
                  <a:schemeClr val="tx1"/>
                </a:solidFill>
                <a:effectLst/>
                <a:latin typeface="+mn-lt"/>
                <a:ea typeface="+mn-ea"/>
                <a:cs typeface="+mn-cs"/>
              </a:rPr>
              <a:t>– If the person still appears stressed after you have spent time listening and communicating with them, then there are more things you can do to help. We will look at these next.</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33</a:t>
            </a:fld>
            <a:endParaRPr lang="en-AU"/>
          </a:p>
        </p:txBody>
      </p:sp>
    </p:spTree>
    <p:extLst>
      <p:ext uri="{BB962C8B-B14F-4D97-AF65-F5344CB8AC3E}">
        <p14:creationId xmlns:p14="http://schemas.microsoft.com/office/powerpoint/2010/main" val="2363241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If the person still appears stressed after you have spent time listening and communicating with them, then encourage them to think of something that they can do to feel better. Here are some questions which may help.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34</a:t>
            </a:fld>
            <a:endParaRPr lang="en-AU"/>
          </a:p>
        </p:txBody>
      </p:sp>
    </p:spTree>
    <p:extLst>
      <p:ext uri="{BB962C8B-B14F-4D97-AF65-F5344CB8AC3E}">
        <p14:creationId xmlns:p14="http://schemas.microsoft.com/office/powerpoint/2010/main" val="1369412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If the person is unable to think of something they can do to feel better, then you can suggest something to do.</a:t>
            </a:r>
          </a:p>
          <a:p>
            <a:pPr marL="171450" lvl="0" indent="-171450">
              <a:buFontTx/>
              <a:buNone/>
            </a:pPr>
            <a:r>
              <a:rPr lang="en-GB" sz="1200" kern="1200" dirty="0">
                <a:solidFill>
                  <a:schemeClr val="tx1"/>
                </a:solidFill>
                <a:effectLst/>
                <a:latin typeface="+mn-lt"/>
                <a:ea typeface="+mn-ea"/>
                <a:cs typeface="+mn-cs"/>
              </a:rPr>
              <a:t>– These are suggestions. Please do think of others which may suit your culture.  </a:t>
            </a:r>
          </a:p>
          <a:p>
            <a:pPr marL="171450" lvl="0" indent="-171450">
              <a:buFontTx/>
              <a:buNone/>
            </a:pPr>
            <a:r>
              <a:rPr lang="en-GB" sz="1200" kern="1200" dirty="0">
                <a:solidFill>
                  <a:schemeClr val="tx1"/>
                </a:solidFill>
                <a:effectLst/>
                <a:latin typeface="+mn-lt"/>
                <a:ea typeface="+mn-ea"/>
                <a:cs typeface="+mn-cs"/>
              </a:rPr>
              <a:t>– Possible reflection question: what other suggestions for activities to help others feel better can you think of?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35</a:t>
            </a:fld>
            <a:endParaRPr lang="en-AU"/>
          </a:p>
        </p:txBody>
      </p:sp>
    </p:spTree>
    <p:extLst>
      <p:ext uri="{BB962C8B-B14F-4D97-AF65-F5344CB8AC3E}">
        <p14:creationId xmlns:p14="http://schemas.microsoft.com/office/powerpoint/2010/main" val="39862537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Read the story aloud (or ask one of the group to read it).  </a:t>
            </a:r>
          </a:p>
          <a:p>
            <a:pPr marL="171450" lvl="0" indent="-171450">
              <a:buFontTx/>
              <a:buChar char="-"/>
            </a:pPr>
            <a:r>
              <a:rPr lang="en-GB" sz="1200" kern="1200" dirty="0">
                <a:solidFill>
                  <a:schemeClr val="tx1"/>
                </a:solidFill>
                <a:effectLst/>
                <a:latin typeface="+mn-lt"/>
                <a:ea typeface="+mn-ea"/>
                <a:cs typeface="+mn-cs"/>
              </a:rPr>
              <a:t>Ask group members to identify impacts of stress for Josephine (e.g.  Not sleeping, worried, cannot eat, has back pain). </a:t>
            </a:r>
          </a:p>
          <a:p>
            <a:pPr marL="171450" lvl="0" indent="-171450">
              <a:buFontTx/>
              <a:buChar char="-"/>
            </a:pPr>
            <a:r>
              <a:rPr lang="en-GB" sz="1200" kern="1200" dirty="0">
                <a:solidFill>
                  <a:schemeClr val="tx1"/>
                </a:solidFill>
                <a:effectLst/>
                <a:latin typeface="+mn-lt"/>
                <a:ea typeface="+mn-ea"/>
                <a:cs typeface="+mn-cs"/>
              </a:rPr>
              <a:t>Ask the group to identify things that Julia did to help (e.g.  Making contact, listening, asks what she can do to help, suggests an activity they can do together, even when they are physically apart)</a:t>
            </a:r>
          </a:p>
          <a:p>
            <a:pPr marL="171450" lvl="0" indent="-171450">
              <a:buFontTx/>
              <a:buChar char="-"/>
            </a:pPr>
            <a:endParaRPr lang="en-GB" sz="1200" kern="1200" dirty="0">
              <a:solidFill>
                <a:schemeClr val="tx1"/>
              </a:solidFill>
              <a:effectLst/>
              <a:latin typeface="+mn-lt"/>
              <a:ea typeface="+mn-ea"/>
              <a:cs typeface="+mn-cs"/>
            </a:endParaRPr>
          </a:p>
          <a:p>
            <a:pPr marL="171450" lvl="0" indent="-171450">
              <a:buFontTx/>
              <a:buChar char="-"/>
            </a:pPr>
            <a:r>
              <a:rPr lang="en-GB" sz="1200" kern="1200" dirty="0">
                <a:solidFill>
                  <a:schemeClr val="tx1"/>
                </a:solidFill>
                <a:effectLst/>
                <a:latin typeface="+mn-lt"/>
                <a:ea typeface="+mn-ea"/>
                <a:cs typeface="+mn-cs"/>
              </a:rPr>
              <a:t>Note that the use of technology can be highlighted here as helpful (it may be a way for some community members to stay connected even though they cannot visit one another). </a:t>
            </a:r>
          </a:p>
          <a:p>
            <a:pPr marL="171450" lvl="0" indent="-171450">
              <a:buFontTx/>
              <a:buChar char="-"/>
            </a:pPr>
            <a:r>
              <a:rPr lang="en-GB" sz="1200" kern="1200" dirty="0">
                <a:solidFill>
                  <a:schemeClr val="tx1"/>
                </a:solidFill>
                <a:effectLst/>
                <a:latin typeface="+mn-lt"/>
                <a:ea typeface="+mn-ea"/>
                <a:cs typeface="+mn-cs"/>
              </a:rPr>
              <a:t>Consider also the potential for communication challenges if Josephine lives in a remote location, and how her friend could offer support if this were the case.</a:t>
            </a:r>
            <a:endParaRPr lang="en-US" dirty="0"/>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36</a:t>
            </a:fld>
            <a:endParaRPr lang="en-AU"/>
          </a:p>
        </p:txBody>
      </p:sp>
    </p:spTree>
    <p:extLst>
      <p:ext uri="{BB962C8B-B14F-4D97-AF65-F5344CB8AC3E}">
        <p14:creationId xmlns:p14="http://schemas.microsoft.com/office/powerpoint/2010/main" val="2940809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Introduce the idea of deep breathing. If the person is agreeable, then take him/her through the deep breathing exercise. Remember that this strategy may not help everyone, and if he/she feels any discomfort then you should stop the exercise.</a:t>
            </a:r>
          </a:p>
          <a:p>
            <a:pPr lvl="0"/>
            <a:r>
              <a:rPr lang="en-US" dirty="0"/>
              <a:t>– </a:t>
            </a:r>
            <a:r>
              <a:rPr lang="en-GB" sz="1200" b="1" kern="1200" dirty="0">
                <a:solidFill>
                  <a:schemeClr val="tx1"/>
                </a:solidFill>
                <a:effectLst/>
                <a:latin typeface="+mn-lt"/>
                <a:ea typeface="+mn-ea"/>
                <a:cs typeface="+mn-cs"/>
              </a:rPr>
              <a:t>Do the</a:t>
            </a:r>
            <a:r>
              <a:rPr lang="en-GB" sz="1200" b="1" kern="1200" baseline="0" dirty="0">
                <a:solidFill>
                  <a:schemeClr val="tx1"/>
                </a:solidFill>
                <a:effectLst/>
                <a:latin typeface="+mn-lt"/>
                <a:ea typeface="+mn-ea"/>
                <a:cs typeface="+mn-cs"/>
              </a:rPr>
              <a:t> exercise</a:t>
            </a:r>
            <a:r>
              <a:rPr lang="en-GB" sz="1200" b="1" kern="1200" dirty="0">
                <a:solidFill>
                  <a:schemeClr val="tx1"/>
                </a:solidFill>
                <a:effectLst/>
                <a:latin typeface="+mn-lt"/>
                <a:ea typeface="+mn-ea"/>
                <a:cs typeface="+mn-cs"/>
              </a:rPr>
              <a:t> with the group: ”Let’s do it all together. If you feel anxious, stressed or overwhelmed, slow and deep breathing can be a great way to help yourself to take a quick break and feel calmer and more able to cope with the situation.  Together with me, take a breath in through your nostrils while counting to three. Keep the shoulders down and let the air fill the bottom of the lungs and then exhale slowly through your mouth whilst counting to six. Are you ready?” Guide the counting in and out for the group for at least four repetitions.</a:t>
            </a:r>
          </a:p>
          <a:p>
            <a:pPr lvl="0"/>
            <a:r>
              <a:rPr lang="en-GB" sz="1200" kern="1200" dirty="0">
                <a:solidFill>
                  <a:schemeClr val="tx1"/>
                </a:solidFill>
                <a:effectLst/>
                <a:latin typeface="+mn-lt"/>
                <a:ea typeface="+mn-ea"/>
                <a:cs typeface="+mn-cs"/>
              </a:rPr>
              <a:t>–  Ask the group how they are feeling after doing the breathing exercise, and if it is something that could help them when they are feeling stressed.</a:t>
            </a:r>
          </a:p>
          <a:p>
            <a:pPr lvl="0"/>
            <a:r>
              <a:rPr lang="en-GB" sz="1200" kern="1200" dirty="0">
                <a:solidFill>
                  <a:schemeClr val="tx1"/>
                </a:solidFill>
                <a:effectLst/>
                <a:latin typeface="+mn-lt"/>
                <a:ea typeface="+mn-ea"/>
                <a:cs typeface="+mn-cs"/>
              </a:rPr>
              <a:t>-(Remind the group that social distancing is very important)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37</a:t>
            </a:fld>
            <a:endParaRPr lang="en-AU"/>
          </a:p>
        </p:txBody>
      </p:sp>
    </p:spTree>
    <p:extLst>
      <p:ext uri="{BB962C8B-B14F-4D97-AF65-F5344CB8AC3E}">
        <p14:creationId xmlns:p14="http://schemas.microsoft.com/office/powerpoint/2010/main" val="7911517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Explain that signs of stress mentioned before are natural and may fluctuate over time. Some people may have longer-lasting and more intense reactions. When this happens, they might be seriously distressed. Feeling serious distress is a normal reaction to extraordinary circumstances, but it can stop people from being able to function. In a situation like this, it is likely that you will need to refer the person on to specialized support. Signs that someone is experiencing serious distress are presented here.</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38</a:t>
            </a:fld>
            <a:endParaRPr lang="en-AU"/>
          </a:p>
        </p:txBody>
      </p:sp>
    </p:spTree>
    <p:extLst>
      <p:ext uri="{BB962C8B-B14F-4D97-AF65-F5344CB8AC3E}">
        <p14:creationId xmlns:p14="http://schemas.microsoft.com/office/powerpoint/2010/main" val="17365898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Talk through the steps of what to do if someone is seriously distressed.</a:t>
            </a:r>
          </a:p>
          <a:p>
            <a:pPr lvl="0"/>
            <a:r>
              <a:rPr lang="en-GB" sz="1200" kern="1200" dirty="0">
                <a:solidFill>
                  <a:schemeClr val="tx1"/>
                </a:solidFill>
                <a:effectLst/>
                <a:latin typeface="+mn-lt"/>
                <a:ea typeface="+mn-ea"/>
                <a:cs typeface="+mn-cs"/>
              </a:rPr>
              <a:t>– Point the group towards the guide for further information, and to Psychological First Aid (PFA).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This may bring up questions for some participants.  Leave some time to answer questions.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39</a:t>
            </a:fld>
            <a:endParaRPr lang="en-AU"/>
          </a:p>
        </p:txBody>
      </p:sp>
    </p:spTree>
    <p:extLst>
      <p:ext uri="{BB962C8B-B14F-4D97-AF65-F5344CB8AC3E}">
        <p14:creationId xmlns:p14="http://schemas.microsoft.com/office/powerpoint/2010/main" val="2944568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Summarise the training so far: so now we have finished looking at how to support others in everyday interactions, through practical and emotional support. </a:t>
            </a:r>
          </a:p>
          <a:p>
            <a:pPr lvl="0"/>
            <a:r>
              <a:rPr lang="en-GB" sz="1200" kern="1200" dirty="0">
                <a:solidFill>
                  <a:schemeClr val="tx1"/>
                </a:solidFill>
                <a:effectLst/>
                <a:latin typeface="+mn-lt"/>
                <a:ea typeface="+mn-ea"/>
                <a:cs typeface="+mn-cs"/>
              </a:rPr>
              <a:t>– Now we are going to look at which people in your community may need additional attention during the COVID-19 pandemic. </a:t>
            </a:r>
          </a:p>
          <a:p>
            <a:pPr lvl="0"/>
            <a:r>
              <a:rPr lang="en-GB" sz="1200" kern="1200" dirty="0">
                <a:solidFill>
                  <a:schemeClr val="tx1"/>
                </a:solidFill>
                <a:effectLst/>
                <a:latin typeface="+mn-lt"/>
                <a:ea typeface="+mn-ea"/>
                <a:cs typeface="+mn-cs"/>
              </a:rPr>
              <a:t>– Write the answers in the chat.</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40</a:t>
            </a:fld>
            <a:endParaRPr lang="en-AU"/>
          </a:p>
        </p:txBody>
      </p:sp>
    </p:spTree>
    <p:extLst>
      <p:ext uri="{BB962C8B-B14F-4D97-AF65-F5344CB8AC3E}">
        <p14:creationId xmlns:p14="http://schemas.microsoft.com/office/powerpoint/2010/main" val="2968663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Facilitator instructions: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Show this slide and link this to the answers provided in the chat. Remind participants that there are links to additional information for these groups in Module 5 of the guide.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41</a:t>
            </a:fld>
            <a:endParaRPr lang="en-AU"/>
          </a:p>
        </p:txBody>
      </p:sp>
    </p:spTree>
    <p:extLst>
      <p:ext uri="{BB962C8B-B14F-4D97-AF65-F5344CB8AC3E}">
        <p14:creationId xmlns:p14="http://schemas.microsoft.com/office/powerpoint/2010/main" val="14501183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p>
          <a:p>
            <a:r>
              <a:rPr lang="en-GB" sz="1200" b="1" kern="1200" dirty="0">
                <a:solidFill>
                  <a:schemeClr val="tx1"/>
                </a:solidFill>
                <a:effectLst/>
                <a:latin typeface="+mn-lt"/>
                <a:ea typeface="+mn-ea"/>
                <a:cs typeface="+mn-cs"/>
              </a:rPr>
              <a:t>You could consider the following questions with the group: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Annie followed local health advice about getting tested for Covid19, and also self-isolating while she waited for test results.  What reasons could there be for Annie feeling disconnected and worried? </a:t>
            </a:r>
          </a:p>
          <a:p>
            <a:pPr marL="171450" lvl="0" indent="-171450">
              <a:buFontTx/>
              <a:buChar char="-"/>
            </a:pPr>
            <a:r>
              <a:rPr lang="en-GB" sz="1200" kern="1200" dirty="0">
                <a:solidFill>
                  <a:schemeClr val="tx1"/>
                </a:solidFill>
                <a:effectLst/>
                <a:latin typeface="+mn-lt"/>
                <a:ea typeface="+mn-ea"/>
                <a:cs typeface="+mn-cs"/>
              </a:rPr>
              <a:t>What could the reasons be for neighbouring village members behaving the way they did when they heard about Annie’s sickness?</a:t>
            </a:r>
          </a:p>
          <a:p>
            <a:pPr marL="171450" lvl="0" indent="-171450">
              <a:buFontTx/>
              <a:buChar char="-"/>
            </a:pPr>
            <a:r>
              <a:rPr lang="en-GB" sz="1200" kern="1200" dirty="0">
                <a:solidFill>
                  <a:schemeClr val="tx1"/>
                </a:solidFill>
                <a:effectLst/>
                <a:latin typeface="+mn-lt"/>
                <a:ea typeface="+mn-ea"/>
                <a:cs typeface="+mn-cs"/>
              </a:rPr>
              <a:t>What psychosocial skills could be used to assist in reducing stigma and support wellbeing for Annie and her family? (Education about Covid19- dispelling myths and mistruths, providing understanding, practical and emotional support, ensuring that Annie feels connected even though she is physically not able to see friends and family when isolating, listening to stress/distress etc)</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42</a:t>
            </a:fld>
            <a:endParaRPr lang="en-AU"/>
          </a:p>
        </p:txBody>
      </p:sp>
    </p:spTree>
    <p:extLst>
      <p:ext uri="{BB962C8B-B14F-4D97-AF65-F5344CB8AC3E}">
        <p14:creationId xmlns:p14="http://schemas.microsoft.com/office/powerpoint/2010/main" val="12171580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Introduce the final reflection points, and ask participants to write their answers in the chat.</a:t>
            </a:r>
          </a:p>
          <a:p>
            <a:pPr lvl="0"/>
            <a:r>
              <a:rPr lang="en-GB" sz="1200" kern="1200" dirty="0">
                <a:solidFill>
                  <a:schemeClr val="tx1"/>
                </a:solidFill>
                <a:effectLst/>
                <a:latin typeface="+mn-lt"/>
                <a:ea typeface="+mn-ea"/>
                <a:cs typeface="+mn-cs"/>
              </a:rPr>
              <a:t>– Remind all participants about the Annexes in the guide and encourage them to do the daily schedule and the circles of control, and to have the information on services to hand. Also encourage them to read the guide, or parts of it, from time to time, as they find useful.</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43</a:t>
            </a:fld>
            <a:endParaRPr lang="en-AU"/>
          </a:p>
        </p:txBody>
      </p:sp>
    </p:spTree>
    <p:extLst>
      <p:ext uri="{BB962C8B-B14F-4D97-AF65-F5344CB8AC3E}">
        <p14:creationId xmlns:p14="http://schemas.microsoft.com/office/powerpoint/2010/main" val="2090360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Facilitator 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Ask the group if they have any questions. </a:t>
            </a:r>
          </a:p>
          <a:p>
            <a:pPr lvl="0"/>
            <a:r>
              <a:rPr lang="en-GB" sz="1200" kern="1200" dirty="0">
                <a:solidFill>
                  <a:schemeClr val="tx1"/>
                </a:solidFill>
                <a:effectLst/>
                <a:latin typeface="+mn-lt"/>
                <a:ea typeface="+mn-ea"/>
                <a:cs typeface="+mn-cs"/>
              </a:rPr>
              <a:t>– Thank them for their time.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-This resource was adapted for education within the Pacific region with the help of UTS WHO Collaborating Centre and the Basic Psychosocial Skills Pacific Working Group 2020. </a:t>
            </a:r>
          </a:p>
          <a:p>
            <a:endParaRPr lang="en-AU" dirty="0"/>
          </a:p>
        </p:txBody>
      </p:sp>
      <p:sp>
        <p:nvSpPr>
          <p:cNvPr id="4" name="Slide Number Placeholder 3"/>
          <p:cNvSpPr>
            <a:spLocks noGrp="1"/>
          </p:cNvSpPr>
          <p:nvPr>
            <p:ph type="sldNum" sz="quarter" idx="5"/>
          </p:nvPr>
        </p:nvSpPr>
        <p:spPr/>
        <p:txBody>
          <a:bodyPr/>
          <a:lstStyle/>
          <a:p>
            <a:fld id="{E05BDCB5-7AEB-4EE9-BFA2-040B22542CA1}" type="slidenum">
              <a:rPr lang="en-AU" smtClean="0"/>
              <a:t>44</a:t>
            </a:fld>
            <a:endParaRPr lang="en-AU"/>
          </a:p>
        </p:txBody>
      </p:sp>
    </p:spTree>
    <p:extLst>
      <p:ext uri="{BB962C8B-B14F-4D97-AF65-F5344CB8AC3E}">
        <p14:creationId xmlns:p14="http://schemas.microsoft.com/office/powerpoint/2010/main" val="4250330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7B252"/>
        </a:solidFill>
        <a:effectLst/>
      </p:bgPr>
    </p:bg>
    <p:spTree>
      <p:nvGrpSpPr>
        <p:cNvPr id="1" name=""/>
        <p:cNvGrpSpPr/>
        <p:nvPr/>
      </p:nvGrpSpPr>
      <p:grpSpPr>
        <a:xfrm>
          <a:off x="0" y="0"/>
          <a:ext cx="0" cy="0"/>
          <a:chOff x="0" y="0"/>
          <a:chExt cx="0" cy="0"/>
        </a:xfrm>
      </p:grpSpPr>
      <p:grpSp>
        <p:nvGrpSpPr>
          <p:cNvPr id="3" name="Group 3"/>
          <p:cNvGrpSpPr/>
          <p:nvPr/>
        </p:nvGrpSpPr>
        <p:grpSpPr>
          <a:xfrm>
            <a:off x="7289800" y="1977516"/>
            <a:ext cx="8938482" cy="4461381"/>
            <a:chOff x="0" y="47625"/>
            <a:chExt cx="11917976" cy="3822535"/>
          </a:xfrm>
        </p:grpSpPr>
        <p:sp>
          <p:nvSpPr>
            <p:cNvPr id="4" name="TextBox 4"/>
            <p:cNvSpPr txBox="1"/>
            <p:nvPr/>
          </p:nvSpPr>
          <p:spPr>
            <a:xfrm>
              <a:off x="2370667" y="47625"/>
              <a:ext cx="9547309" cy="2505193"/>
            </a:xfrm>
            <a:prstGeom prst="rect">
              <a:avLst/>
            </a:prstGeom>
          </p:spPr>
          <p:txBody>
            <a:bodyPr wrap="square" lIns="0" tIns="0" rIns="0" bIns="0" rtlCol="0" anchor="t">
              <a:spAutoFit/>
            </a:bodyPr>
            <a:lstStyle/>
            <a:p>
              <a:pPr>
                <a:lnSpc>
                  <a:spcPts val="5715"/>
                </a:lnSpc>
              </a:pPr>
              <a:r>
                <a:rPr lang="en-US" sz="5196" dirty="0">
                  <a:solidFill>
                    <a:srgbClr val="EBEBEB"/>
                  </a:solidFill>
                  <a:latin typeface="Heebo Regular" panose="020B0604020202020204" charset="-79"/>
                  <a:cs typeface="Heebo Regular" panose="020B0604020202020204" charset="-79"/>
                </a:rPr>
                <a:t>Basic</a:t>
              </a:r>
            </a:p>
            <a:p>
              <a:pPr>
                <a:lnSpc>
                  <a:spcPts val="5715"/>
                </a:lnSpc>
              </a:pPr>
              <a:r>
                <a:rPr lang="en-US" sz="5196" dirty="0">
                  <a:solidFill>
                    <a:srgbClr val="EBEBEB"/>
                  </a:solidFill>
                  <a:latin typeface="Heebo Regular" panose="020B0604020202020204" charset="-79"/>
                  <a:cs typeface="Heebo Regular" panose="020B0604020202020204" charset="-79"/>
                </a:rPr>
                <a:t>Psychosocial Skills Guide for COVID-19 Responders</a:t>
              </a:r>
            </a:p>
          </p:txBody>
        </p:sp>
        <p:sp>
          <p:nvSpPr>
            <p:cNvPr id="5" name="TextBox 5"/>
            <p:cNvSpPr txBox="1"/>
            <p:nvPr/>
          </p:nvSpPr>
          <p:spPr>
            <a:xfrm>
              <a:off x="0" y="3124218"/>
              <a:ext cx="10009018" cy="745942"/>
            </a:xfrm>
            <a:prstGeom prst="rect">
              <a:avLst/>
            </a:prstGeom>
          </p:spPr>
          <p:txBody>
            <a:bodyPr lIns="0" tIns="0" rIns="0" bIns="0" rtlCol="0" anchor="t">
              <a:spAutoFit/>
            </a:bodyPr>
            <a:lstStyle/>
            <a:p>
              <a:pPr>
                <a:lnSpc>
                  <a:spcPts val="4774"/>
                </a:lnSpc>
              </a:pPr>
              <a:r>
                <a:rPr lang="en-US" sz="3410" dirty="0">
                  <a:solidFill>
                    <a:srgbClr val="EBEBEB"/>
                  </a:solidFill>
                  <a:latin typeface="Arimo" panose="020B0604020202020204" charset="0"/>
                  <a:ea typeface="Arimo" panose="020B0604020202020204" charset="0"/>
                  <a:cs typeface="Arimo" panose="020B0604020202020204" charset="0"/>
                </a:rPr>
                <a:t> </a:t>
              </a:r>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571500"/>
            <a:ext cx="6655101" cy="9144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35844"/>
            <a:ext cx="9902474" cy="2098262"/>
            <a:chOff x="0" y="9525"/>
            <a:chExt cx="13203299" cy="2797684"/>
          </a:xfrm>
        </p:grpSpPr>
        <p:sp>
          <p:nvSpPr>
            <p:cNvPr id="3" name="TextBox 3"/>
            <p:cNvSpPr txBox="1"/>
            <p:nvPr/>
          </p:nvSpPr>
          <p:spPr>
            <a:xfrm>
              <a:off x="0" y="9525"/>
              <a:ext cx="13203299" cy="1776942"/>
            </a:xfrm>
            <a:prstGeom prst="rect">
              <a:avLst/>
            </a:prstGeom>
          </p:spPr>
          <p:txBody>
            <a:bodyPr lIns="0" tIns="0" rIns="0" bIns="0" rtlCol="0" anchor="t">
              <a:spAutoFit/>
            </a:bodyPr>
            <a:lstStyle/>
            <a:p>
              <a:pPr>
                <a:lnSpc>
                  <a:spcPts val="10560"/>
                </a:lnSpc>
              </a:pPr>
              <a:r>
                <a:rPr lang="en-US" sz="8800" dirty="0">
                  <a:solidFill>
                    <a:srgbClr val="57B252"/>
                  </a:solidFill>
                  <a:latin typeface="Heebo Black Bold"/>
                </a:rPr>
                <a:t>Aims of Training</a:t>
              </a:r>
            </a:p>
          </p:txBody>
        </p:sp>
        <p:sp>
          <p:nvSpPr>
            <p:cNvPr id="4" name="TextBox 4"/>
            <p:cNvSpPr txBox="1"/>
            <p:nvPr/>
          </p:nvSpPr>
          <p:spPr>
            <a:xfrm>
              <a:off x="0" y="1930046"/>
              <a:ext cx="11979111" cy="877163"/>
            </a:xfrm>
            <a:prstGeom prst="rect">
              <a:avLst/>
            </a:prstGeom>
          </p:spPr>
          <p:txBody>
            <a:bodyPr lIns="0" tIns="0" rIns="0" bIns="0" rtlCol="0" anchor="t">
              <a:spAutoFit/>
            </a:bodyPr>
            <a:lstStyle/>
            <a:p>
              <a:pPr>
                <a:lnSpc>
                  <a:spcPts val="5400"/>
                </a:lnSpc>
              </a:pPr>
              <a:r>
                <a:rPr lang="en-US" sz="3600" dirty="0">
                  <a:solidFill>
                    <a:srgbClr val="3E484F"/>
                  </a:solidFill>
                  <a:latin typeface="Heebo Regular" panose="020B0604020202020204" charset="-79"/>
                  <a:cs typeface="Heebo Regular" panose="020B0604020202020204" charset="-79"/>
                </a:rPr>
                <a:t>Today's Agenda</a:t>
              </a:r>
            </a:p>
          </p:txBody>
        </p:sp>
      </p:grpSp>
      <p:sp>
        <p:nvSpPr>
          <p:cNvPr id="5" name="TextBox 5"/>
          <p:cNvSpPr txBox="1"/>
          <p:nvPr/>
        </p:nvSpPr>
        <p:spPr>
          <a:xfrm>
            <a:off x="7818765" y="2820174"/>
            <a:ext cx="9823530" cy="3890489"/>
          </a:xfrm>
          <a:prstGeom prst="rect">
            <a:avLst/>
          </a:prstGeom>
        </p:spPr>
        <p:txBody>
          <a:bodyPr lIns="0" tIns="0" rIns="0" bIns="0" rtlCol="0" anchor="t">
            <a:spAutoFit/>
          </a:bodyPr>
          <a:lstStyle/>
          <a:p>
            <a:pPr marL="450249" lvl="1" indent="-225125">
              <a:lnSpc>
                <a:spcPts val="4363"/>
              </a:lnSpc>
              <a:buFont typeface="Arial"/>
              <a:buChar char="•"/>
            </a:pPr>
            <a:r>
              <a:rPr lang="en-US" sz="2727" dirty="0">
                <a:solidFill>
                  <a:srgbClr val="3E484F"/>
                </a:solidFill>
                <a:latin typeface="Heebo Regular"/>
              </a:rPr>
              <a:t>To Introduce you to the resource 'Basic Psychosocial Skills: A Guide for Covid19 First Responders</a:t>
            </a:r>
          </a:p>
          <a:p>
            <a:pPr>
              <a:lnSpc>
                <a:spcPts val="4363"/>
              </a:lnSpc>
            </a:pPr>
            <a:endParaRPr lang="en-US" sz="2727" dirty="0">
              <a:solidFill>
                <a:srgbClr val="3E484F"/>
              </a:solidFill>
              <a:latin typeface="Heebo Regular"/>
            </a:endParaRPr>
          </a:p>
          <a:p>
            <a:pPr marL="450249" lvl="1" indent="-225125">
              <a:lnSpc>
                <a:spcPts val="4363"/>
              </a:lnSpc>
              <a:buFont typeface="Arial"/>
              <a:buChar char="•"/>
            </a:pPr>
            <a:r>
              <a:rPr lang="en-US" sz="2727" dirty="0">
                <a:solidFill>
                  <a:srgbClr val="3E484F"/>
                </a:solidFill>
                <a:latin typeface="Heebo Regular"/>
              </a:rPr>
              <a:t>To learn what basic psychosocial skills </a:t>
            </a:r>
            <a:r>
              <a:rPr lang="en-US" sz="2800" dirty="0">
                <a:solidFill>
                  <a:srgbClr val="3E484F"/>
                </a:solidFill>
                <a:latin typeface="Arimo"/>
              </a:rPr>
              <a:t>are</a:t>
            </a:r>
          </a:p>
          <a:p>
            <a:pPr>
              <a:lnSpc>
                <a:spcPts val="4363"/>
              </a:lnSpc>
            </a:pPr>
            <a:endParaRPr lang="en-US" sz="2800" dirty="0">
              <a:solidFill>
                <a:srgbClr val="3E484F"/>
              </a:solidFill>
              <a:latin typeface="Arimo"/>
            </a:endParaRPr>
          </a:p>
          <a:p>
            <a:pPr marL="450249" lvl="1" indent="-225125">
              <a:lnSpc>
                <a:spcPts val="4363"/>
              </a:lnSpc>
              <a:buFont typeface="Arial"/>
              <a:buChar char="•"/>
            </a:pPr>
            <a:r>
              <a:rPr lang="en-US" sz="2800" dirty="0">
                <a:solidFill>
                  <a:srgbClr val="3E484F"/>
                </a:solidFill>
                <a:latin typeface="Arimo"/>
              </a:rPr>
              <a:t>To learn how to use basic psychosocial skills in the COVID-19 response to help others feel supported.</a:t>
            </a:r>
          </a:p>
        </p:txBody>
      </p:sp>
      <p:pic>
        <p:nvPicPr>
          <p:cNvPr id="6" name="Picture 6"/>
          <p:cNvPicPr>
            <a:picLocks noChangeAspect="1"/>
          </p:cNvPicPr>
          <p:nvPr/>
        </p:nvPicPr>
        <p:blipFill>
          <a:blip r:embed="rId3"/>
          <a:srcRect/>
          <a:stretch>
            <a:fillRect/>
          </a:stretch>
        </p:blipFill>
        <p:spPr>
          <a:xfrm>
            <a:off x="562949" y="4041970"/>
            <a:ext cx="4834816" cy="5563072"/>
          </a:xfrm>
          <a:prstGeom prst="rect">
            <a:avLst/>
          </a:prstGeom>
        </p:spPr>
      </p:pic>
      <p:sp>
        <p:nvSpPr>
          <p:cNvPr id="7" name="TextBox 7"/>
          <p:cNvSpPr txBox="1"/>
          <p:nvPr/>
        </p:nvSpPr>
        <p:spPr>
          <a:xfrm>
            <a:off x="9229091" y="8190130"/>
            <a:ext cx="6304161" cy="583565"/>
          </a:xfrm>
          <a:prstGeom prst="rect">
            <a:avLst/>
          </a:prstGeom>
        </p:spPr>
        <p:txBody>
          <a:bodyPr lIns="0" tIns="0" rIns="0" bIns="0" rtlCol="0" anchor="t">
            <a:spAutoFit/>
          </a:bodyPr>
          <a:lstStyle/>
          <a:p>
            <a:pPr algn="ctr">
              <a:lnSpc>
                <a:spcPts val="4759"/>
              </a:lnSpc>
            </a:pPr>
            <a:r>
              <a:rPr lang="en-US" sz="3400">
                <a:solidFill>
                  <a:srgbClr val="000000"/>
                </a:solidFill>
                <a:latin typeface="Open Sans Light"/>
              </a:rPr>
              <a:t>But first- Time for Introductions!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3195095" y="3580501"/>
            <a:ext cx="11514816" cy="6075058"/>
          </a:xfrm>
          <a:prstGeom prst="rect">
            <a:avLst/>
          </a:prstGeom>
        </p:spPr>
      </p:pic>
      <p:sp>
        <p:nvSpPr>
          <p:cNvPr id="3" name="TextBox 3"/>
          <p:cNvSpPr txBox="1"/>
          <p:nvPr/>
        </p:nvSpPr>
        <p:spPr>
          <a:xfrm>
            <a:off x="262710" y="1019175"/>
            <a:ext cx="17859754" cy="1228725"/>
          </a:xfrm>
          <a:prstGeom prst="rect">
            <a:avLst/>
          </a:prstGeom>
        </p:spPr>
        <p:txBody>
          <a:bodyPr lIns="0" tIns="0" rIns="0" bIns="0" rtlCol="0" anchor="t">
            <a:spAutoFit/>
          </a:bodyPr>
          <a:lstStyle/>
          <a:p>
            <a:pPr>
              <a:lnSpc>
                <a:spcPts val="9600"/>
              </a:lnSpc>
            </a:pPr>
            <a:r>
              <a:rPr lang="en-US" sz="8000" dirty="0">
                <a:solidFill>
                  <a:srgbClr val="EBEBEB"/>
                </a:solidFill>
                <a:latin typeface="Heebo Black Bold"/>
              </a:rPr>
              <a:t>Who can use basic psychosocial skills?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7B252"/>
        </a:solidFill>
        <a:effectLst/>
      </p:bgPr>
    </p:bg>
    <p:spTree>
      <p:nvGrpSpPr>
        <p:cNvPr id="1" name=""/>
        <p:cNvGrpSpPr/>
        <p:nvPr/>
      </p:nvGrpSpPr>
      <p:grpSpPr>
        <a:xfrm>
          <a:off x="0" y="0"/>
          <a:ext cx="0" cy="0"/>
          <a:chOff x="0" y="0"/>
          <a:chExt cx="0" cy="0"/>
        </a:xfrm>
      </p:grpSpPr>
      <p:grpSp>
        <p:nvGrpSpPr>
          <p:cNvPr id="2" name="Group 2"/>
          <p:cNvGrpSpPr/>
          <p:nvPr/>
        </p:nvGrpSpPr>
        <p:grpSpPr>
          <a:xfrm>
            <a:off x="6108241" y="1952610"/>
            <a:ext cx="10304979" cy="6374636"/>
            <a:chOff x="0" y="-9525"/>
            <a:chExt cx="13739971" cy="8499514"/>
          </a:xfrm>
        </p:grpSpPr>
        <p:sp>
          <p:nvSpPr>
            <p:cNvPr id="3" name="TextBox 3"/>
            <p:cNvSpPr txBox="1"/>
            <p:nvPr/>
          </p:nvSpPr>
          <p:spPr>
            <a:xfrm>
              <a:off x="0" y="-9525"/>
              <a:ext cx="13739971" cy="1635125"/>
            </a:xfrm>
            <a:prstGeom prst="rect">
              <a:avLst/>
            </a:prstGeom>
          </p:spPr>
          <p:txBody>
            <a:bodyPr lIns="0" tIns="0" rIns="0" bIns="0" rtlCol="0" anchor="t">
              <a:spAutoFit/>
            </a:bodyPr>
            <a:lstStyle/>
            <a:p>
              <a:pPr>
                <a:lnSpc>
                  <a:spcPts val="9600"/>
                </a:lnSpc>
              </a:pPr>
              <a:r>
                <a:rPr lang="en-US" sz="8000" dirty="0">
                  <a:solidFill>
                    <a:srgbClr val="EBEBEB"/>
                  </a:solidFill>
                  <a:latin typeface="Heebo Black Bold"/>
                </a:rPr>
                <a:t>Psychosocial Skills</a:t>
              </a:r>
            </a:p>
          </p:txBody>
        </p:sp>
        <p:sp>
          <p:nvSpPr>
            <p:cNvPr id="4" name="TextBox 4"/>
            <p:cNvSpPr txBox="1"/>
            <p:nvPr/>
          </p:nvSpPr>
          <p:spPr>
            <a:xfrm>
              <a:off x="0" y="7988762"/>
              <a:ext cx="11609502" cy="501227"/>
            </a:xfrm>
            <a:prstGeom prst="rect">
              <a:avLst/>
            </a:prstGeom>
          </p:spPr>
          <p:txBody>
            <a:bodyPr lIns="0" tIns="0" rIns="0" bIns="0" rtlCol="0" anchor="t">
              <a:spAutoFit/>
            </a:bodyPr>
            <a:lstStyle/>
            <a:p>
              <a:pPr>
                <a:lnSpc>
                  <a:spcPts val="3360"/>
                </a:lnSpc>
              </a:pPr>
              <a:endParaRPr/>
            </a:p>
          </p:txBody>
        </p:sp>
        <p:sp>
          <p:nvSpPr>
            <p:cNvPr id="5" name="TextBox 5"/>
            <p:cNvSpPr txBox="1"/>
            <p:nvPr/>
          </p:nvSpPr>
          <p:spPr>
            <a:xfrm>
              <a:off x="0" y="2084139"/>
              <a:ext cx="11609502" cy="5493812"/>
            </a:xfrm>
            <a:prstGeom prst="rect">
              <a:avLst/>
            </a:prstGeom>
          </p:spPr>
          <p:txBody>
            <a:bodyPr lIns="0" tIns="0" rIns="0" bIns="0" rtlCol="0" anchor="t">
              <a:spAutoFit/>
            </a:bodyPr>
            <a:lstStyle/>
            <a:p>
              <a:pPr>
                <a:lnSpc>
                  <a:spcPts val="5400"/>
                </a:lnSpc>
              </a:pPr>
              <a:r>
                <a:rPr lang="en-US" sz="3600" dirty="0">
                  <a:solidFill>
                    <a:srgbClr val="C0E5D0"/>
                  </a:solidFill>
                  <a:latin typeface="Heebo Regular" panose="020B0604020202020204" charset="-79"/>
                  <a:cs typeface="Heebo Regular" panose="020B0604020202020204" charset="-79"/>
                </a:rPr>
                <a:t>• are at the core of supporting others to feel supported</a:t>
              </a:r>
            </a:p>
            <a:p>
              <a:pPr>
                <a:lnSpc>
                  <a:spcPts val="5400"/>
                </a:lnSpc>
              </a:pPr>
              <a:r>
                <a:rPr lang="en-US" sz="3600" dirty="0">
                  <a:solidFill>
                    <a:srgbClr val="C0E5D0"/>
                  </a:solidFill>
                  <a:latin typeface="Heebo Regular" panose="020B0604020202020204" charset="-79"/>
                  <a:cs typeface="Heebo Regular" panose="020B0604020202020204" charset="-79"/>
                </a:rPr>
                <a:t>• can be used to support the well-being of those you come into contact with</a:t>
              </a:r>
            </a:p>
            <a:p>
              <a:pPr>
                <a:lnSpc>
                  <a:spcPts val="5400"/>
                </a:lnSpc>
              </a:pPr>
              <a:r>
                <a:rPr lang="en-US" sz="3600" dirty="0">
                  <a:solidFill>
                    <a:srgbClr val="C0E5D0"/>
                  </a:solidFill>
                  <a:latin typeface="Heebo Regular" panose="020B0604020202020204" charset="-79"/>
                  <a:cs typeface="Heebo Regular" panose="020B0604020202020204" charset="-79"/>
                </a:rPr>
                <a:t>• can support you to perform your role</a:t>
              </a:r>
            </a:p>
            <a:p>
              <a:pPr>
                <a:lnSpc>
                  <a:spcPts val="5400"/>
                </a:lnSpc>
              </a:pPr>
              <a:r>
                <a:rPr lang="en-US" sz="3600" dirty="0">
                  <a:solidFill>
                    <a:srgbClr val="C0E5D0"/>
                  </a:solidFill>
                  <a:latin typeface="Heebo Regular" panose="020B0604020202020204" charset="-79"/>
                  <a:cs typeface="Heebo Regular" panose="020B0604020202020204" charset="-79"/>
                </a:rPr>
                <a:t>• can be used with anyone.</a:t>
              </a:r>
            </a:p>
          </p:txBody>
        </p:sp>
      </p:grpSp>
      <p:sp>
        <p:nvSpPr>
          <p:cNvPr id="6" name="TextBox 6"/>
          <p:cNvSpPr txBox="1"/>
          <p:nvPr/>
        </p:nvSpPr>
        <p:spPr>
          <a:xfrm>
            <a:off x="133523" y="8260571"/>
            <a:ext cx="16279697" cy="1823576"/>
          </a:xfrm>
          <a:prstGeom prst="rect">
            <a:avLst/>
          </a:prstGeom>
        </p:spPr>
        <p:txBody>
          <a:bodyPr lIns="0" tIns="0" rIns="0" bIns="0" rtlCol="0" anchor="t">
            <a:spAutoFit/>
          </a:bodyPr>
          <a:lstStyle/>
          <a:p>
            <a:pPr algn="ctr">
              <a:lnSpc>
                <a:spcPts val="4759"/>
              </a:lnSpc>
            </a:pPr>
            <a:r>
              <a:rPr lang="en-US" sz="3400" dirty="0">
                <a:solidFill>
                  <a:srgbClr val="000000"/>
                </a:solidFill>
                <a:latin typeface="Heebo Regular" panose="020B0604020202020204" charset="-79"/>
                <a:cs typeface="Heebo Regular" panose="020B0604020202020204" charset="-79"/>
              </a:rPr>
              <a:t>When you think of a recent interaction that you had with someone where you felt supported, there were probably some things that they did that were helpful.  Can you think of what they were? </a:t>
            </a:r>
          </a:p>
        </p:txBody>
      </p:sp>
      <p:pic>
        <p:nvPicPr>
          <p:cNvPr id="7" name="Picture 7"/>
          <p:cNvPicPr>
            <a:picLocks noChangeAspect="1"/>
          </p:cNvPicPr>
          <p:nvPr/>
        </p:nvPicPr>
        <p:blipFill>
          <a:blip r:embed="rId3"/>
          <a:srcRect/>
          <a:stretch>
            <a:fillRect/>
          </a:stretch>
        </p:blipFill>
        <p:spPr>
          <a:xfrm>
            <a:off x="479533" y="1959754"/>
            <a:ext cx="4955320" cy="421015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2"/>
          <p:cNvSpPr txBox="1"/>
          <p:nvPr/>
        </p:nvSpPr>
        <p:spPr>
          <a:xfrm>
            <a:off x="1081252" y="1090612"/>
            <a:ext cx="16230600" cy="971550"/>
          </a:xfrm>
          <a:prstGeom prst="rect">
            <a:avLst/>
          </a:prstGeom>
        </p:spPr>
        <p:txBody>
          <a:bodyPr lIns="0" tIns="0" rIns="0" bIns="0" rtlCol="0" anchor="t">
            <a:spAutoFit/>
          </a:bodyPr>
          <a:lstStyle/>
          <a:p>
            <a:pPr>
              <a:lnSpc>
                <a:spcPts val="7680"/>
              </a:lnSpc>
            </a:pPr>
            <a:r>
              <a:rPr lang="en-US" sz="6400">
                <a:solidFill>
                  <a:srgbClr val="57B252"/>
                </a:solidFill>
                <a:latin typeface="Lora Bold"/>
              </a:rPr>
              <a:t>What are psychosocial skills?</a:t>
            </a:r>
          </a:p>
        </p:txBody>
      </p:sp>
      <p:grpSp>
        <p:nvGrpSpPr>
          <p:cNvPr id="3" name="Group 3"/>
          <p:cNvGrpSpPr/>
          <p:nvPr/>
        </p:nvGrpSpPr>
        <p:grpSpPr>
          <a:xfrm>
            <a:off x="5706480" y="3466442"/>
            <a:ext cx="11526544" cy="1224073"/>
            <a:chOff x="0" y="-38100"/>
            <a:chExt cx="15368725" cy="1632099"/>
          </a:xfrm>
        </p:grpSpPr>
        <p:sp>
          <p:nvSpPr>
            <p:cNvPr id="4" name="TextBox 4"/>
            <p:cNvSpPr txBox="1"/>
            <p:nvPr/>
          </p:nvSpPr>
          <p:spPr>
            <a:xfrm>
              <a:off x="0" y="-38100"/>
              <a:ext cx="15368725" cy="524087"/>
            </a:xfrm>
            <a:prstGeom prst="rect">
              <a:avLst/>
            </a:prstGeom>
          </p:spPr>
          <p:txBody>
            <a:bodyPr lIns="0" tIns="0" rIns="0" bIns="0" rtlCol="0" anchor="t">
              <a:spAutoFit/>
            </a:bodyPr>
            <a:lstStyle/>
            <a:p>
              <a:pPr>
                <a:lnSpc>
                  <a:spcPts val="3359"/>
                </a:lnSpc>
              </a:pPr>
              <a:r>
                <a:rPr lang="en-US" sz="2400">
                  <a:solidFill>
                    <a:srgbClr val="57B252"/>
                  </a:solidFill>
                  <a:latin typeface="Heebo Bold"/>
                </a:rPr>
                <a:t>Everyday Interactions</a:t>
              </a:r>
            </a:p>
          </p:txBody>
        </p:sp>
        <p:sp>
          <p:nvSpPr>
            <p:cNvPr id="5" name="TextBox 5"/>
            <p:cNvSpPr txBox="1"/>
            <p:nvPr/>
          </p:nvSpPr>
          <p:spPr>
            <a:xfrm>
              <a:off x="0" y="648354"/>
              <a:ext cx="15368725" cy="945645"/>
            </a:xfrm>
            <a:prstGeom prst="rect">
              <a:avLst/>
            </a:prstGeom>
          </p:spPr>
          <p:txBody>
            <a:bodyPr lIns="0" tIns="0" rIns="0" bIns="0" rtlCol="0" anchor="t">
              <a:spAutoFit/>
            </a:bodyPr>
            <a:lstStyle/>
            <a:p>
              <a:pPr>
                <a:lnSpc>
                  <a:spcPts val="2880"/>
                </a:lnSpc>
              </a:pPr>
              <a:r>
                <a:rPr lang="en-US" sz="1800" dirty="0">
                  <a:solidFill>
                    <a:srgbClr val="3E484F"/>
                  </a:solidFill>
                  <a:latin typeface="Heebo Regular"/>
                </a:rPr>
                <a:t>•Helping </a:t>
              </a:r>
              <a:r>
                <a:rPr lang="en-US" sz="2000" dirty="0">
                  <a:solidFill>
                    <a:srgbClr val="3E484F"/>
                  </a:solidFill>
                  <a:latin typeface="Arimo"/>
                </a:rPr>
                <a:t>others feel comfortable with you</a:t>
              </a:r>
            </a:p>
            <a:p>
              <a:pPr>
                <a:lnSpc>
                  <a:spcPts val="2880"/>
                </a:lnSpc>
              </a:pPr>
              <a:r>
                <a:rPr lang="en-US" sz="2000" dirty="0">
                  <a:solidFill>
                    <a:srgbClr val="3E484F"/>
                  </a:solidFill>
                  <a:latin typeface="Arimo"/>
                </a:rPr>
                <a:t>•Listening and communicating</a:t>
              </a:r>
            </a:p>
          </p:txBody>
        </p:sp>
      </p:grpSp>
      <p:grpSp>
        <p:nvGrpSpPr>
          <p:cNvPr id="6" name="Group 6"/>
          <p:cNvGrpSpPr/>
          <p:nvPr/>
        </p:nvGrpSpPr>
        <p:grpSpPr>
          <a:xfrm>
            <a:off x="5706480" y="5473054"/>
            <a:ext cx="11526544" cy="1590134"/>
            <a:chOff x="0" y="-38100"/>
            <a:chExt cx="15368725" cy="2120180"/>
          </a:xfrm>
        </p:grpSpPr>
        <p:sp>
          <p:nvSpPr>
            <p:cNvPr id="7" name="TextBox 7"/>
            <p:cNvSpPr txBox="1"/>
            <p:nvPr/>
          </p:nvSpPr>
          <p:spPr>
            <a:xfrm>
              <a:off x="0" y="-38100"/>
              <a:ext cx="15368725" cy="524087"/>
            </a:xfrm>
            <a:prstGeom prst="rect">
              <a:avLst/>
            </a:prstGeom>
          </p:spPr>
          <p:txBody>
            <a:bodyPr lIns="0" tIns="0" rIns="0" bIns="0" rtlCol="0" anchor="t">
              <a:spAutoFit/>
            </a:bodyPr>
            <a:lstStyle/>
            <a:p>
              <a:pPr>
                <a:lnSpc>
                  <a:spcPts val="3359"/>
                </a:lnSpc>
              </a:pPr>
              <a:r>
                <a:rPr lang="en-US" sz="2400">
                  <a:solidFill>
                    <a:srgbClr val="57B252"/>
                  </a:solidFill>
                  <a:latin typeface="Heebo Bold"/>
                </a:rPr>
                <a:t> Practical Support </a:t>
              </a:r>
            </a:p>
          </p:txBody>
        </p:sp>
        <p:sp>
          <p:nvSpPr>
            <p:cNvPr id="8" name="TextBox 8"/>
            <p:cNvSpPr txBox="1"/>
            <p:nvPr/>
          </p:nvSpPr>
          <p:spPr>
            <a:xfrm>
              <a:off x="0" y="648354"/>
              <a:ext cx="15368725" cy="1433726"/>
            </a:xfrm>
            <a:prstGeom prst="rect">
              <a:avLst/>
            </a:prstGeom>
          </p:spPr>
          <p:txBody>
            <a:bodyPr lIns="0" tIns="0" rIns="0" bIns="0" rtlCol="0" anchor="t">
              <a:spAutoFit/>
            </a:bodyPr>
            <a:lstStyle/>
            <a:p>
              <a:pPr>
                <a:lnSpc>
                  <a:spcPts val="2880"/>
                </a:lnSpc>
              </a:pPr>
              <a:r>
                <a:rPr lang="en-US" sz="1800" dirty="0">
                  <a:solidFill>
                    <a:srgbClr val="3E484F"/>
                  </a:solidFill>
                  <a:latin typeface="Heebo Regular"/>
                </a:rPr>
                <a:t>•Providing </a:t>
              </a:r>
              <a:r>
                <a:rPr lang="en-US" dirty="0">
                  <a:solidFill>
                    <a:srgbClr val="3E484F"/>
                  </a:solidFill>
                  <a:latin typeface="Arimo"/>
                </a:rPr>
                <a:t>practical support</a:t>
              </a:r>
            </a:p>
            <a:p>
              <a:pPr>
                <a:lnSpc>
                  <a:spcPts val="2880"/>
                </a:lnSpc>
              </a:pPr>
              <a:r>
                <a:rPr lang="en-US" dirty="0">
                  <a:solidFill>
                    <a:srgbClr val="3E484F"/>
                  </a:solidFill>
                  <a:latin typeface="Arimo"/>
                </a:rPr>
                <a:t>•Linking with other organizations</a:t>
              </a:r>
            </a:p>
            <a:p>
              <a:pPr>
                <a:lnSpc>
                  <a:spcPts val="2880"/>
                </a:lnSpc>
              </a:pPr>
              <a:r>
                <a:rPr lang="en-US" dirty="0">
                  <a:solidFill>
                    <a:srgbClr val="3E484F"/>
                  </a:solidFill>
                  <a:latin typeface="Arimo"/>
                </a:rPr>
                <a:t>•Helping people to manage their own problems</a:t>
              </a:r>
            </a:p>
          </p:txBody>
        </p:sp>
      </p:grpSp>
      <p:grpSp>
        <p:nvGrpSpPr>
          <p:cNvPr id="9" name="Group 9"/>
          <p:cNvGrpSpPr/>
          <p:nvPr/>
        </p:nvGrpSpPr>
        <p:grpSpPr>
          <a:xfrm>
            <a:off x="5706480" y="7498867"/>
            <a:ext cx="11526544" cy="1962031"/>
            <a:chOff x="0" y="-38100"/>
            <a:chExt cx="15368725" cy="2616043"/>
          </a:xfrm>
        </p:grpSpPr>
        <p:sp>
          <p:nvSpPr>
            <p:cNvPr id="10" name="TextBox 10"/>
            <p:cNvSpPr txBox="1"/>
            <p:nvPr/>
          </p:nvSpPr>
          <p:spPr>
            <a:xfrm>
              <a:off x="0" y="-38100"/>
              <a:ext cx="15368725" cy="524087"/>
            </a:xfrm>
            <a:prstGeom prst="rect">
              <a:avLst/>
            </a:prstGeom>
          </p:spPr>
          <p:txBody>
            <a:bodyPr lIns="0" tIns="0" rIns="0" bIns="0" rtlCol="0" anchor="t">
              <a:spAutoFit/>
            </a:bodyPr>
            <a:lstStyle/>
            <a:p>
              <a:pPr>
                <a:lnSpc>
                  <a:spcPts val="3359"/>
                </a:lnSpc>
              </a:pPr>
              <a:r>
                <a:rPr lang="en-US" sz="2400">
                  <a:solidFill>
                    <a:srgbClr val="57B252"/>
                  </a:solidFill>
                  <a:latin typeface="Heebo Bold"/>
                </a:rPr>
                <a:t>Emotional Support</a:t>
              </a:r>
            </a:p>
          </p:txBody>
        </p:sp>
        <p:sp>
          <p:nvSpPr>
            <p:cNvPr id="11" name="TextBox 11"/>
            <p:cNvSpPr txBox="1"/>
            <p:nvPr/>
          </p:nvSpPr>
          <p:spPr>
            <a:xfrm>
              <a:off x="0" y="648354"/>
              <a:ext cx="15368725" cy="1929589"/>
            </a:xfrm>
            <a:prstGeom prst="rect">
              <a:avLst/>
            </a:prstGeom>
          </p:spPr>
          <p:txBody>
            <a:bodyPr lIns="0" tIns="0" rIns="0" bIns="0" rtlCol="0" anchor="t">
              <a:spAutoFit/>
            </a:bodyPr>
            <a:lstStyle/>
            <a:p>
              <a:pPr>
                <a:lnSpc>
                  <a:spcPts val="2880"/>
                </a:lnSpc>
              </a:pPr>
              <a:r>
                <a:rPr lang="en-US" sz="1800" dirty="0">
                  <a:solidFill>
                    <a:srgbClr val="3E484F"/>
                  </a:solidFill>
                  <a:latin typeface="Heebo Regular"/>
                </a:rPr>
                <a:t>•Using </a:t>
              </a:r>
              <a:r>
                <a:rPr lang="en-US" dirty="0">
                  <a:solidFill>
                    <a:srgbClr val="3E484F"/>
                  </a:solidFill>
                  <a:latin typeface="Arimo"/>
                </a:rPr>
                <a:t>listening and communication </a:t>
              </a:r>
            </a:p>
            <a:p>
              <a:pPr>
                <a:lnSpc>
                  <a:spcPts val="2880"/>
                </a:lnSpc>
              </a:pPr>
              <a:r>
                <a:rPr lang="en-US" dirty="0">
                  <a:solidFill>
                    <a:srgbClr val="3E484F"/>
                  </a:solidFill>
                  <a:latin typeface="Arimo"/>
                </a:rPr>
                <a:t>•Encouraging people to help themselves</a:t>
              </a:r>
            </a:p>
            <a:p>
              <a:pPr>
                <a:lnSpc>
                  <a:spcPts val="2880"/>
                </a:lnSpc>
              </a:pPr>
              <a:r>
                <a:rPr lang="en-US" dirty="0">
                  <a:solidFill>
                    <a:srgbClr val="3E484F"/>
                  </a:solidFill>
                  <a:latin typeface="Arimo"/>
                </a:rPr>
                <a:t>•Providing suggestions to help them </a:t>
              </a:r>
            </a:p>
            <a:p>
              <a:pPr>
                <a:lnSpc>
                  <a:spcPts val="2880"/>
                </a:lnSpc>
              </a:pPr>
              <a:r>
                <a:rPr lang="en-US" dirty="0">
                  <a:solidFill>
                    <a:srgbClr val="3E484F"/>
                  </a:solidFill>
                  <a:latin typeface="Arimo"/>
                </a:rPr>
                <a:t>•Helping those who are seriously distressed</a:t>
              </a:r>
            </a:p>
          </p:txBody>
        </p:sp>
      </p:grpSp>
      <p:grpSp>
        <p:nvGrpSpPr>
          <p:cNvPr id="12" name="Group 12"/>
          <p:cNvGrpSpPr/>
          <p:nvPr/>
        </p:nvGrpSpPr>
        <p:grpSpPr>
          <a:xfrm>
            <a:off x="3397625" y="3275639"/>
            <a:ext cx="1569085" cy="15690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grpSp>
        <p:nvGrpSpPr>
          <p:cNvPr id="14" name="Group 14"/>
          <p:cNvGrpSpPr/>
          <p:nvPr/>
        </p:nvGrpSpPr>
        <p:grpSpPr>
          <a:xfrm>
            <a:off x="3397625" y="5482427"/>
            <a:ext cx="1569085" cy="15690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grpSp>
        <p:nvGrpSpPr>
          <p:cNvPr id="16" name="Group 16"/>
          <p:cNvGrpSpPr/>
          <p:nvPr/>
        </p:nvGrpSpPr>
        <p:grpSpPr>
          <a:xfrm>
            <a:off x="3397625" y="7689215"/>
            <a:ext cx="1569085" cy="15690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pic>
        <p:nvPicPr>
          <p:cNvPr id="18" name="Picture 18"/>
          <p:cNvPicPr>
            <a:picLocks noChangeAspect="1"/>
          </p:cNvPicPr>
          <p:nvPr/>
        </p:nvPicPr>
        <p:blipFill>
          <a:blip r:embed="rId3"/>
          <a:srcRect/>
          <a:stretch>
            <a:fillRect/>
          </a:stretch>
        </p:blipFill>
        <p:spPr>
          <a:xfrm>
            <a:off x="3679023" y="3495017"/>
            <a:ext cx="1006290" cy="1036441"/>
          </a:xfrm>
          <a:prstGeom prst="rect">
            <a:avLst/>
          </a:prstGeom>
        </p:spPr>
      </p:pic>
      <p:pic>
        <p:nvPicPr>
          <p:cNvPr id="19" name="Picture 19"/>
          <p:cNvPicPr>
            <a:picLocks noChangeAspect="1"/>
          </p:cNvPicPr>
          <p:nvPr/>
        </p:nvPicPr>
        <p:blipFill>
          <a:blip r:embed="rId4"/>
          <a:srcRect/>
          <a:stretch>
            <a:fillRect/>
          </a:stretch>
        </p:blipFill>
        <p:spPr>
          <a:xfrm>
            <a:off x="3819055" y="5867396"/>
            <a:ext cx="790334" cy="869694"/>
          </a:xfrm>
          <a:prstGeom prst="rect">
            <a:avLst/>
          </a:prstGeom>
        </p:spPr>
      </p:pic>
      <p:pic>
        <p:nvPicPr>
          <p:cNvPr id="20" name="Picture 20"/>
          <p:cNvPicPr>
            <a:picLocks noChangeAspect="1"/>
          </p:cNvPicPr>
          <p:nvPr/>
        </p:nvPicPr>
        <p:blipFill>
          <a:blip r:embed="rId5"/>
          <a:srcRect/>
          <a:stretch>
            <a:fillRect/>
          </a:stretch>
        </p:blipFill>
        <p:spPr>
          <a:xfrm>
            <a:off x="3738939" y="8006792"/>
            <a:ext cx="950566" cy="93393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2"/>
          <p:cNvSpPr txBox="1"/>
          <p:nvPr/>
        </p:nvSpPr>
        <p:spPr>
          <a:xfrm>
            <a:off x="1028700" y="1028700"/>
            <a:ext cx="14875158" cy="1974900"/>
          </a:xfrm>
          <a:prstGeom prst="rect">
            <a:avLst/>
          </a:prstGeom>
        </p:spPr>
        <p:txBody>
          <a:bodyPr lIns="0" tIns="0" rIns="0" bIns="0" rtlCol="0" anchor="t">
            <a:spAutoFit/>
          </a:bodyPr>
          <a:lstStyle/>
          <a:p>
            <a:pPr>
              <a:lnSpc>
                <a:spcPts val="7680"/>
              </a:lnSpc>
            </a:pPr>
            <a:r>
              <a:rPr lang="en-US" sz="6400" dirty="0">
                <a:solidFill>
                  <a:srgbClr val="57B252"/>
                </a:solidFill>
                <a:latin typeface="Heebo Regular" panose="020B0604020202020204" charset="-79"/>
                <a:cs typeface="Heebo Regular" panose="020B0604020202020204" charset="-79"/>
              </a:rPr>
              <a:t>Why Are Basic Psychosocial Skills Important in the Covid19 Pandemic? </a:t>
            </a:r>
          </a:p>
        </p:txBody>
      </p:sp>
      <p:grpSp>
        <p:nvGrpSpPr>
          <p:cNvPr id="3" name="Group 3"/>
          <p:cNvGrpSpPr/>
          <p:nvPr/>
        </p:nvGrpSpPr>
        <p:grpSpPr>
          <a:xfrm>
            <a:off x="760801" y="4023615"/>
            <a:ext cx="16330144" cy="6377685"/>
            <a:chOff x="0" y="-38100"/>
            <a:chExt cx="21773525" cy="8503580"/>
          </a:xfrm>
        </p:grpSpPr>
        <p:sp>
          <p:nvSpPr>
            <p:cNvPr id="4" name="TextBox 4"/>
            <p:cNvSpPr txBox="1"/>
            <p:nvPr/>
          </p:nvSpPr>
          <p:spPr>
            <a:xfrm>
              <a:off x="0" y="-38100"/>
              <a:ext cx="21773525" cy="559128"/>
            </a:xfrm>
            <a:prstGeom prst="rect">
              <a:avLst/>
            </a:prstGeom>
          </p:spPr>
          <p:txBody>
            <a:bodyPr lIns="0" tIns="0" rIns="0" bIns="0" rtlCol="0" anchor="t">
              <a:spAutoFit/>
            </a:bodyPr>
            <a:lstStyle/>
            <a:p>
              <a:pPr>
                <a:lnSpc>
                  <a:spcPts val="3359"/>
                </a:lnSpc>
              </a:pPr>
              <a:r>
                <a:rPr lang="en-US" sz="2400" dirty="0">
                  <a:solidFill>
                    <a:srgbClr val="57B252"/>
                  </a:solidFill>
                  <a:latin typeface="Heebo Bold"/>
                </a:rPr>
                <a:t> </a:t>
              </a:r>
            </a:p>
          </p:txBody>
        </p:sp>
        <p:sp>
          <p:nvSpPr>
            <p:cNvPr id="5" name="TextBox 5"/>
            <p:cNvSpPr txBox="1"/>
            <p:nvPr/>
          </p:nvSpPr>
          <p:spPr>
            <a:xfrm>
              <a:off x="0" y="574751"/>
              <a:ext cx="21773525" cy="3859091"/>
            </a:xfrm>
            <a:prstGeom prst="rect">
              <a:avLst/>
            </a:prstGeom>
          </p:spPr>
          <p:txBody>
            <a:bodyPr lIns="0" tIns="0" rIns="0" bIns="0" rtlCol="0" anchor="t">
              <a:spAutoFit/>
            </a:bodyPr>
            <a:lstStyle/>
            <a:p>
              <a:pPr>
                <a:lnSpc>
                  <a:spcPts val="5760"/>
                </a:lnSpc>
              </a:pPr>
              <a:r>
                <a:rPr lang="en-US" sz="3600" dirty="0">
                  <a:solidFill>
                    <a:srgbClr val="3E484F"/>
                  </a:solidFill>
                  <a:latin typeface="Heebo Regular" panose="020B0604020202020204" charset="-79"/>
                  <a:cs typeface="Heebo Regular" panose="020B0604020202020204" charset="-79"/>
                </a:rPr>
                <a:t>In your role, why is it important to support the well-being of those in your</a:t>
              </a:r>
            </a:p>
            <a:p>
              <a:pPr>
                <a:lnSpc>
                  <a:spcPts val="5760"/>
                </a:lnSpc>
              </a:pPr>
              <a:r>
                <a:rPr lang="en-US" sz="3600" dirty="0">
                  <a:solidFill>
                    <a:srgbClr val="3E484F"/>
                  </a:solidFill>
                  <a:latin typeface="Heebo Regular" panose="020B0604020202020204" charset="-79"/>
                  <a:cs typeface="Heebo Regular" panose="020B0604020202020204" charset="-79"/>
                </a:rPr>
                <a:t>community during the COVID-19 pandemic? </a:t>
              </a:r>
            </a:p>
            <a:p>
              <a:pPr>
                <a:lnSpc>
                  <a:spcPts val="5760"/>
                </a:lnSpc>
              </a:pPr>
              <a:endParaRPr lang="en-US" sz="3600" dirty="0">
                <a:solidFill>
                  <a:srgbClr val="3E484F"/>
                </a:solidFill>
                <a:latin typeface="Arimo"/>
              </a:endParaRPr>
            </a:p>
            <a:p>
              <a:pPr>
                <a:lnSpc>
                  <a:spcPts val="5760"/>
                </a:lnSpc>
              </a:pPr>
              <a:r>
                <a:rPr lang="en-US" sz="3600" dirty="0">
                  <a:solidFill>
                    <a:srgbClr val="3E484F"/>
                  </a:solidFill>
                  <a:latin typeface="Arimo"/>
                </a:rPr>
                <a:t> </a:t>
              </a:r>
            </a:p>
          </p:txBody>
        </p:sp>
        <p:sp>
          <p:nvSpPr>
            <p:cNvPr id="6" name="TextBox 6"/>
            <p:cNvSpPr txBox="1"/>
            <p:nvPr/>
          </p:nvSpPr>
          <p:spPr>
            <a:xfrm>
              <a:off x="0" y="5240976"/>
              <a:ext cx="21773525" cy="524087"/>
            </a:xfrm>
            <a:prstGeom prst="rect">
              <a:avLst/>
            </a:prstGeom>
          </p:spPr>
          <p:txBody>
            <a:bodyPr lIns="0" tIns="0" rIns="0" bIns="0" rtlCol="0" anchor="t">
              <a:spAutoFit/>
            </a:bodyPr>
            <a:lstStyle/>
            <a:p>
              <a:pPr>
                <a:lnSpc>
                  <a:spcPts val="3359"/>
                </a:lnSpc>
              </a:pPr>
              <a:endParaRPr/>
            </a:p>
          </p:txBody>
        </p:sp>
        <p:sp>
          <p:nvSpPr>
            <p:cNvPr id="7" name="TextBox 7"/>
            <p:cNvSpPr txBox="1"/>
            <p:nvPr/>
          </p:nvSpPr>
          <p:spPr>
            <a:xfrm>
              <a:off x="0" y="5910977"/>
              <a:ext cx="21773525" cy="501227"/>
            </a:xfrm>
            <a:prstGeom prst="rect">
              <a:avLst/>
            </a:prstGeom>
          </p:spPr>
          <p:txBody>
            <a:bodyPr lIns="0" tIns="0" rIns="0" bIns="0" rtlCol="0" anchor="t">
              <a:spAutoFit/>
            </a:bodyPr>
            <a:lstStyle/>
            <a:p>
              <a:pPr>
                <a:lnSpc>
                  <a:spcPts val="3360"/>
                </a:lnSpc>
              </a:pPr>
              <a:endParaRPr/>
            </a:p>
          </p:txBody>
        </p:sp>
        <p:sp>
          <p:nvSpPr>
            <p:cNvPr id="8" name="TextBox 8"/>
            <p:cNvSpPr txBox="1"/>
            <p:nvPr/>
          </p:nvSpPr>
          <p:spPr>
            <a:xfrm>
              <a:off x="0" y="7964253"/>
              <a:ext cx="21773525" cy="501227"/>
            </a:xfrm>
            <a:prstGeom prst="rect">
              <a:avLst/>
            </a:prstGeom>
          </p:spPr>
          <p:txBody>
            <a:bodyPr lIns="0" tIns="0" rIns="0" bIns="0" rtlCol="0" anchor="t">
              <a:spAutoFit/>
            </a:bodyPr>
            <a:lstStyle/>
            <a:p>
              <a:pPr>
                <a:lnSpc>
                  <a:spcPts val="3360"/>
                </a:lnSpc>
              </a:pPr>
              <a:endParaRPr/>
            </a:p>
          </p:txBody>
        </p:sp>
      </p:grpSp>
      <p:pic>
        <p:nvPicPr>
          <p:cNvPr id="9" name="Picture 9"/>
          <p:cNvPicPr>
            <a:picLocks noChangeAspect="1"/>
          </p:cNvPicPr>
          <p:nvPr/>
        </p:nvPicPr>
        <p:blipFill>
          <a:blip r:embed="rId3"/>
          <a:srcRect/>
          <a:stretch>
            <a:fillRect/>
          </a:stretch>
        </p:blipFill>
        <p:spPr>
          <a:xfrm>
            <a:off x="10112395" y="5859028"/>
            <a:ext cx="6729800" cy="367615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1343764" y="2184981"/>
            <a:ext cx="7487841" cy="1974900"/>
          </a:xfrm>
          <a:prstGeom prst="rect">
            <a:avLst/>
          </a:prstGeom>
        </p:spPr>
        <p:txBody>
          <a:bodyPr lIns="0" tIns="0" rIns="0" bIns="0" rtlCol="0" anchor="t">
            <a:spAutoFit/>
          </a:bodyPr>
          <a:lstStyle/>
          <a:p>
            <a:pPr>
              <a:lnSpc>
                <a:spcPts val="7680"/>
              </a:lnSpc>
            </a:pPr>
            <a:r>
              <a:rPr lang="en-US" sz="6400" dirty="0">
                <a:solidFill>
                  <a:srgbClr val="EBEBEB"/>
                </a:solidFill>
                <a:latin typeface="Heebo Regular" panose="020B0604020202020204" charset="-79"/>
                <a:cs typeface="Heebo Regular" panose="020B0604020202020204" charset="-79"/>
              </a:rPr>
              <a:t>Why are these skills important? </a:t>
            </a:r>
          </a:p>
        </p:txBody>
      </p:sp>
      <p:grpSp>
        <p:nvGrpSpPr>
          <p:cNvPr id="3" name="Group 3"/>
          <p:cNvGrpSpPr/>
          <p:nvPr/>
        </p:nvGrpSpPr>
        <p:grpSpPr>
          <a:xfrm>
            <a:off x="11085766" y="5601808"/>
            <a:ext cx="5861138" cy="2378397"/>
            <a:chOff x="0" y="-38100"/>
            <a:chExt cx="7814851" cy="3171196"/>
          </a:xfrm>
        </p:grpSpPr>
        <p:sp>
          <p:nvSpPr>
            <p:cNvPr id="4" name="TextBox 4"/>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5" name="TextBox 5"/>
            <p:cNvSpPr txBox="1"/>
            <p:nvPr/>
          </p:nvSpPr>
          <p:spPr>
            <a:xfrm>
              <a:off x="0" y="908127"/>
              <a:ext cx="7814851" cy="2224969"/>
            </a:xfrm>
            <a:prstGeom prst="rect">
              <a:avLst/>
            </a:prstGeom>
          </p:spPr>
          <p:txBody>
            <a:bodyPr lIns="0" tIns="0" rIns="0" bIns="0" rtlCol="0" anchor="t">
              <a:spAutoFit/>
            </a:bodyPr>
            <a:lstStyle/>
            <a:p>
              <a:pPr>
                <a:lnSpc>
                  <a:spcPts val="4480"/>
                </a:lnSpc>
              </a:pPr>
              <a:r>
                <a:rPr lang="en-US" sz="2800" b="1" dirty="0">
                  <a:solidFill>
                    <a:srgbClr val="EBEBEB"/>
                  </a:solidFill>
                  <a:latin typeface="Heebo Regular Bold"/>
                </a:rPr>
                <a:t>You can make a difference to the</a:t>
              </a:r>
            </a:p>
            <a:p>
              <a:pPr>
                <a:lnSpc>
                  <a:spcPts val="4480"/>
                </a:lnSpc>
              </a:pPr>
              <a:r>
                <a:rPr lang="en-US" sz="2800" b="1" dirty="0">
                  <a:solidFill>
                    <a:srgbClr val="EBEBEB"/>
                  </a:solidFill>
                  <a:latin typeface="Arimo Bold"/>
                </a:rPr>
                <a:t>well-being of people through how you interact and communicate</a:t>
              </a:r>
            </a:p>
          </p:txBody>
        </p:sp>
      </p:grpSp>
      <p:grpSp>
        <p:nvGrpSpPr>
          <p:cNvPr id="6" name="Group 6"/>
          <p:cNvGrpSpPr/>
          <p:nvPr/>
        </p:nvGrpSpPr>
        <p:grpSpPr>
          <a:xfrm>
            <a:off x="11085766" y="2325208"/>
            <a:ext cx="5861138" cy="1030186"/>
            <a:chOff x="0" y="0"/>
            <a:chExt cx="7814851" cy="1373581"/>
          </a:xfrm>
        </p:grpSpPr>
        <p:sp>
          <p:nvSpPr>
            <p:cNvPr id="7" name="TextBox 7"/>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8" name="TextBox 8"/>
            <p:cNvSpPr txBox="1"/>
            <p:nvPr/>
          </p:nvSpPr>
          <p:spPr>
            <a:xfrm>
              <a:off x="0" y="946226"/>
              <a:ext cx="7814851" cy="427355"/>
            </a:xfrm>
            <a:prstGeom prst="rect">
              <a:avLst/>
            </a:prstGeom>
          </p:spPr>
          <p:txBody>
            <a:bodyPr lIns="0" tIns="0" rIns="0" bIns="0" rtlCol="0" anchor="t">
              <a:spAutoFit/>
            </a:bodyPr>
            <a:lstStyle/>
            <a:p>
              <a:pPr>
                <a:lnSpc>
                  <a:spcPts val="2880"/>
                </a:lnSpc>
              </a:pPr>
              <a:endParaRPr/>
            </a:p>
          </p:txBody>
        </p:sp>
      </p:grpSp>
      <p:grpSp>
        <p:nvGrpSpPr>
          <p:cNvPr id="9" name="Group 9"/>
          <p:cNvGrpSpPr/>
          <p:nvPr/>
        </p:nvGrpSpPr>
        <p:grpSpPr>
          <a:xfrm>
            <a:off x="9722441" y="6435515"/>
            <a:ext cx="941922" cy="861372"/>
            <a:chOff x="0" y="0"/>
            <a:chExt cx="1255896" cy="1148496"/>
          </a:xfrm>
        </p:grpSpPr>
        <p:grpSp>
          <p:nvGrpSpPr>
            <p:cNvPr id="10" name="Group 10"/>
            <p:cNvGrpSpPr/>
            <p:nvPr/>
          </p:nvGrpSpPr>
          <p:grpSpPr>
            <a:xfrm>
              <a:off x="53700" y="0"/>
              <a:ext cx="1148496" cy="114849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12" name="TextBox 12"/>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3</a:t>
              </a:r>
            </a:p>
          </p:txBody>
        </p:sp>
      </p:grpSp>
      <p:grpSp>
        <p:nvGrpSpPr>
          <p:cNvPr id="13" name="Group 13"/>
          <p:cNvGrpSpPr/>
          <p:nvPr/>
        </p:nvGrpSpPr>
        <p:grpSpPr>
          <a:xfrm>
            <a:off x="9913938" y="3355394"/>
            <a:ext cx="941922" cy="861372"/>
            <a:chOff x="0" y="0"/>
            <a:chExt cx="1255896" cy="1148496"/>
          </a:xfrm>
        </p:grpSpPr>
        <p:grpSp>
          <p:nvGrpSpPr>
            <p:cNvPr id="14" name="Group 14"/>
            <p:cNvGrpSpPr/>
            <p:nvPr/>
          </p:nvGrpSpPr>
          <p:grpSpPr>
            <a:xfrm>
              <a:off x="53700" y="0"/>
              <a:ext cx="1148496" cy="1148496"/>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16" name="TextBox 16"/>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2</a:t>
              </a:r>
            </a:p>
          </p:txBody>
        </p:sp>
      </p:grpSp>
      <p:grpSp>
        <p:nvGrpSpPr>
          <p:cNvPr id="17" name="Group 17"/>
          <p:cNvGrpSpPr/>
          <p:nvPr/>
        </p:nvGrpSpPr>
        <p:grpSpPr>
          <a:xfrm>
            <a:off x="2627822" y="5601808"/>
            <a:ext cx="5861138" cy="2549724"/>
            <a:chOff x="0" y="-38100"/>
            <a:chExt cx="7814851" cy="3399633"/>
          </a:xfrm>
        </p:grpSpPr>
        <p:sp>
          <p:nvSpPr>
            <p:cNvPr id="18" name="TextBox 18"/>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19" name="TextBox 19"/>
            <p:cNvSpPr txBox="1"/>
            <p:nvPr/>
          </p:nvSpPr>
          <p:spPr>
            <a:xfrm>
              <a:off x="0" y="908125"/>
              <a:ext cx="7814851" cy="2453408"/>
            </a:xfrm>
            <a:prstGeom prst="rect">
              <a:avLst/>
            </a:prstGeom>
          </p:spPr>
          <p:txBody>
            <a:bodyPr lIns="0" tIns="0" rIns="0" bIns="0" rtlCol="0" anchor="t">
              <a:spAutoFit/>
            </a:bodyPr>
            <a:lstStyle/>
            <a:p>
              <a:pPr>
                <a:lnSpc>
                  <a:spcPts val="4480"/>
                </a:lnSpc>
              </a:pPr>
              <a:r>
                <a:rPr lang="en-US" sz="2800" b="1" dirty="0">
                  <a:solidFill>
                    <a:srgbClr val="EBEBEB"/>
                  </a:solidFill>
                  <a:latin typeface="Heebo Regular Bold"/>
                </a:rPr>
                <a:t>Most people will feel stressed during the Covid19 Pandemic</a:t>
              </a:r>
            </a:p>
            <a:p>
              <a:pPr>
                <a:lnSpc>
                  <a:spcPts val="2880"/>
                </a:lnSpc>
              </a:pPr>
              <a:endParaRPr lang="en-US" sz="2800" dirty="0">
                <a:solidFill>
                  <a:srgbClr val="EBEBEB"/>
                </a:solidFill>
                <a:latin typeface="Heebo Regular Bold"/>
              </a:endParaRPr>
            </a:p>
            <a:p>
              <a:pPr>
                <a:lnSpc>
                  <a:spcPts val="2880"/>
                </a:lnSpc>
              </a:pPr>
              <a:r>
                <a:rPr lang="en-US" sz="1200" dirty="0">
                  <a:solidFill>
                    <a:srgbClr val="EBEBEB"/>
                  </a:solidFill>
                  <a:latin typeface="Arimo"/>
                </a:rPr>
                <a:t>•</a:t>
              </a:r>
            </a:p>
          </p:txBody>
        </p:sp>
      </p:grpSp>
      <p:grpSp>
        <p:nvGrpSpPr>
          <p:cNvPr id="20" name="Group 20"/>
          <p:cNvGrpSpPr/>
          <p:nvPr/>
        </p:nvGrpSpPr>
        <p:grpSpPr>
          <a:xfrm>
            <a:off x="1343764" y="6435515"/>
            <a:ext cx="941922" cy="861372"/>
            <a:chOff x="0" y="0"/>
            <a:chExt cx="1255896" cy="1148496"/>
          </a:xfrm>
        </p:grpSpPr>
        <p:grpSp>
          <p:nvGrpSpPr>
            <p:cNvPr id="21" name="Group 21"/>
            <p:cNvGrpSpPr/>
            <p:nvPr/>
          </p:nvGrpSpPr>
          <p:grpSpPr>
            <a:xfrm>
              <a:off x="53700" y="0"/>
              <a:ext cx="1148496" cy="1148496"/>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23" name="TextBox 23"/>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1</a:t>
              </a:r>
            </a:p>
          </p:txBody>
        </p:sp>
      </p:grpSp>
      <p:sp>
        <p:nvSpPr>
          <p:cNvPr id="24" name="TextBox 24"/>
          <p:cNvSpPr txBox="1"/>
          <p:nvPr/>
        </p:nvSpPr>
        <p:spPr>
          <a:xfrm>
            <a:off x="11085766" y="3291894"/>
            <a:ext cx="5861138" cy="976630"/>
          </a:xfrm>
          <a:prstGeom prst="rect">
            <a:avLst/>
          </a:prstGeom>
        </p:spPr>
        <p:txBody>
          <a:bodyPr lIns="0" tIns="0" rIns="0" bIns="0" rtlCol="0" anchor="t">
            <a:spAutoFit/>
          </a:bodyPr>
          <a:lstStyle/>
          <a:p>
            <a:pPr>
              <a:lnSpc>
                <a:spcPts val="3919"/>
              </a:lnSpc>
              <a:spcBef>
                <a:spcPct val="0"/>
              </a:spcBef>
            </a:pPr>
            <a:r>
              <a:rPr lang="en-US" sz="2800" dirty="0">
                <a:solidFill>
                  <a:srgbClr val="FFFFFF"/>
                </a:solidFill>
                <a:latin typeface="Heebo Bold"/>
              </a:rPr>
              <a:t> People will recover better when they feel supported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1934026" y="5673642"/>
            <a:ext cx="14419948" cy="2836819"/>
            <a:chOff x="0" y="-9525"/>
            <a:chExt cx="19226597" cy="3782426"/>
          </a:xfrm>
        </p:grpSpPr>
        <p:sp>
          <p:nvSpPr>
            <p:cNvPr id="3" name="TextBox 3"/>
            <p:cNvSpPr txBox="1"/>
            <p:nvPr/>
          </p:nvSpPr>
          <p:spPr>
            <a:xfrm>
              <a:off x="0" y="-9525"/>
              <a:ext cx="19226597" cy="1635125"/>
            </a:xfrm>
            <a:prstGeom prst="rect">
              <a:avLst/>
            </a:prstGeom>
          </p:spPr>
          <p:txBody>
            <a:bodyPr lIns="0" tIns="0" rIns="0" bIns="0" rtlCol="0" anchor="t">
              <a:spAutoFit/>
            </a:bodyPr>
            <a:lstStyle/>
            <a:p>
              <a:pPr algn="ctr">
                <a:lnSpc>
                  <a:spcPts val="9600"/>
                </a:lnSpc>
              </a:pPr>
              <a:r>
                <a:rPr lang="en-US" sz="8000" dirty="0">
                  <a:solidFill>
                    <a:srgbClr val="57B252"/>
                  </a:solidFill>
                  <a:latin typeface="Heebo Black Bold"/>
                </a:rPr>
                <a:t>Your Wellbeing</a:t>
              </a:r>
            </a:p>
          </p:txBody>
        </p:sp>
        <p:sp>
          <p:nvSpPr>
            <p:cNvPr id="4" name="TextBox 4"/>
            <p:cNvSpPr txBox="1"/>
            <p:nvPr/>
          </p:nvSpPr>
          <p:spPr>
            <a:xfrm>
              <a:off x="906959" y="1972407"/>
              <a:ext cx="17412681" cy="1800494"/>
            </a:xfrm>
            <a:prstGeom prst="rect">
              <a:avLst/>
            </a:prstGeom>
          </p:spPr>
          <p:txBody>
            <a:bodyPr lIns="0" tIns="0" rIns="0" bIns="0" rtlCol="0" anchor="t">
              <a:spAutoFit/>
            </a:bodyPr>
            <a:lstStyle/>
            <a:p>
              <a:pPr algn="ctr">
                <a:lnSpc>
                  <a:spcPts val="5400"/>
                </a:lnSpc>
              </a:pPr>
              <a:r>
                <a:rPr lang="en-US" sz="3600" dirty="0">
                  <a:solidFill>
                    <a:srgbClr val="3E484F"/>
                  </a:solidFill>
                  <a:latin typeface="Heebo Regular" panose="020B0604020202020204" charset="-79"/>
                  <a:cs typeface="Heebo Regular" panose="020B0604020202020204" charset="-79"/>
                </a:rPr>
                <a:t>Why it is important to look after yourself, and ways to look after yourself. </a:t>
              </a:r>
            </a:p>
          </p:txBody>
        </p:sp>
      </p:grpSp>
      <p:pic>
        <p:nvPicPr>
          <p:cNvPr id="5" name="Picture 5"/>
          <p:cNvPicPr>
            <a:picLocks noChangeAspect="1"/>
          </p:cNvPicPr>
          <p:nvPr/>
        </p:nvPicPr>
        <p:blipFill>
          <a:blip r:embed="rId3"/>
          <a:srcRect/>
          <a:stretch>
            <a:fillRect/>
          </a:stretch>
        </p:blipFill>
        <p:spPr>
          <a:xfrm>
            <a:off x="2535003" y="1028700"/>
            <a:ext cx="3501339" cy="4317794"/>
          </a:xfrm>
          <a:prstGeom prst="rect">
            <a:avLst/>
          </a:prstGeom>
        </p:spPr>
      </p:pic>
      <p:pic>
        <p:nvPicPr>
          <p:cNvPr id="6" name="Picture 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1047645" y="1231694"/>
            <a:ext cx="3546209" cy="4114800"/>
          </a:xfrm>
          <a:prstGeom prst="rect">
            <a:avLst/>
          </a:prstGeom>
        </p:spPr>
      </p:pic>
      <p:pic>
        <p:nvPicPr>
          <p:cNvPr id="7" name="Picture 7"/>
          <p:cNvPicPr>
            <a:picLocks noChangeAspect="1"/>
          </p:cNvPicPr>
          <p:nvPr/>
        </p:nvPicPr>
        <p:blipFill>
          <a:blip r:embed="rId5"/>
          <a:srcRect/>
          <a:stretch>
            <a:fillRect/>
          </a:stretch>
        </p:blipFill>
        <p:spPr>
          <a:xfrm>
            <a:off x="7062739" y="1231694"/>
            <a:ext cx="2936938" cy="4114800"/>
          </a:xfrm>
          <a:prstGeom prst="rect">
            <a:avLst/>
          </a:prstGeom>
        </p:spPr>
      </p:pic>
      <p:sp>
        <p:nvSpPr>
          <p:cNvPr id="10" name="TextBox 9">
            <a:extLst>
              <a:ext uri="{FF2B5EF4-FFF2-40B4-BE49-F238E27FC236}">
                <a16:creationId xmlns:a16="http://schemas.microsoft.com/office/drawing/2014/main" id="{1D4862E9-4595-40E0-B033-8C301644368E}"/>
              </a:ext>
            </a:extLst>
          </p:cNvPr>
          <p:cNvSpPr txBox="1"/>
          <p:nvPr/>
        </p:nvSpPr>
        <p:spPr>
          <a:xfrm>
            <a:off x="14859000" y="495300"/>
            <a:ext cx="9144000" cy="830997"/>
          </a:xfrm>
          <a:prstGeom prst="rect">
            <a:avLst/>
          </a:prstGeom>
          <a:noFill/>
        </p:spPr>
        <p:txBody>
          <a:bodyPr wrap="square">
            <a:spAutoFit/>
          </a:bodyPr>
          <a:lstStyle/>
          <a:p>
            <a:r>
              <a:rPr lang="en-AU" sz="4800" dirty="0">
                <a:solidFill>
                  <a:srgbClr val="00B050"/>
                </a:solidFill>
              </a:rPr>
              <a:t>Module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0" y="4378242"/>
            <a:ext cx="16353974" cy="5441012"/>
            <a:chOff x="0" y="-9525"/>
            <a:chExt cx="21805299" cy="7254684"/>
          </a:xfrm>
        </p:grpSpPr>
        <p:sp>
          <p:nvSpPr>
            <p:cNvPr id="3" name="TextBox 3"/>
            <p:cNvSpPr txBox="1"/>
            <p:nvPr/>
          </p:nvSpPr>
          <p:spPr>
            <a:xfrm>
              <a:off x="0" y="-9525"/>
              <a:ext cx="21805299" cy="3260725"/>
            </a:xfrm>
            <a:prstGeom prst="rect">
              <a:avLst/>
            </a:prstGeom>
          </p:spPr>
          <p:txBody>
            <a:bodyPr lIns="0" tIns="0" rIns="0" bIns="0" rtlCol="0" anchor="t">
              <a:spAutoFit/>
            </a:bodyPr>
            <a:lstStyle/>
            <a:p>
              <a:pPr algn="ctr">
                <a:lnSpc>
                  <a:spcPts val="9600"/>
                </a:lnSpc>
              </a:pPr>
              <a:r>
                <a:rPr lang="en-US" sz="8000">
                  <a:solidFill>
                    <a:srgbClr val="57B252"/>
                  </a:solidFill>
                  <a:latin typeface="Heebo Black Bold"/>
                </a:rPr>
                <a:t>Before you can look after others, you need to look after yourself. </a:t>
              </a:r>
            </a:p>
          </p:txBody>
        </p:sp>
        <p:sp>
          <p:nvSpPr>
            <p:cNvPr id="4" name="TextBox 4"/>
            <p:cNvSpPr txBox="1"/>
            <p:nvPr/>
          </p:nvSpPr>
          <p:spPr>
            <a:xfrm>
              <a:off x="1028601" y="3598007"/>
              <a:ext cx="19748098" cy="3647152"/>
            </a:xfrm>
            <a:prstGeom prst="rect">
              <a:avLst/>
            </a:prstGeom>
          </p:spPr>
          <p:txBody>
            <a:bodyPr lIns="0" tIns="0" rIns="0" bIns="0" rtlCol="0" anchor="t">
              <a:spAutoFit/>
            </a:bodyPr>
            <a:lstStyle/>
            <a:p>
              <a:pPr algn="ctr">
                <a:lnSpc>
                  <a:spcPts val="5400"/>
                </a:lnSpc>
              </a:pPr>
              <a:r>
                <a:rPr lang="en-US" sz="3600" dirty="0">
                  <a:solidFill>
                    <a:srgbClr val="3E484F"/>
                  </a:solidFill>
                  <a:latin typeface="Heebo Regular" panose="020B0604020202020204" charset="-79"/>
                  <a:cs typeface="Heebo Regular" panose="020B0604020202020204" charset="-79"/>
                </a:rPr>
                <a:t>In the same way that a car needs fuel to drive, you need to look after yourself and keep your tank full so you can keep going.  Helping in the Covid19 response is a long distance race, not a sprint, so pay attention daily to your wellbeing. </a:t>
              </a:r>
            </a:p>
          </p:txBody>
        </p:sp>
      </p:grpSp>
      <p:pic>
        <p:nvPicPr>
          <p:cNvPr id="5" name="Picture 5"/>
          <p:cNvPicPr>
            <a:picLocks noChangeAspect="1"/>
          </p:cNvPicPr>
          <p:nvPr/>
        </p:nvPicPr>
        <p:blipFill>
          <a:blip r:embed="rId3"/>
          <a:srcRect/>
          <a:stretch>
            <a:fillRect/>
          </a:stretch>
        </p:blipFill>
        <p:spPr>
          <a:xfrm>
            <a:off x="6119587" y="270586"/>
            <a:ext cx="3837129" cy="38371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0" y="5064042"/>
            <a:ext cx="16353974" cy="3343644"/>
            <a:chOff x="0" y="-9525"/>
            <a:chExt cx="21805299" cy="4458192"/>
          </a:xfrm>
        </p:grpSpPr>
        <p:sp>
          <p:nvSpPr>
            <p:cNvPr id="3" name="TextBox 3"/>
            <p:cNvSpPr txBox="1"/>
            <p:nvPr/>
          </p:nvSpPr>
          <p:spPr>
            <a:xfrm>
              <a:off x="0" y="-9525"/>
              <a:ext cx="21805299" cy="3260725"/>
            </a:xfrm>
            <a:prstGeom prst="rect">
              <a:avLst/>
            </a:prstGeom>
          </p:spPr>
          <p:txBody>
            <a:bodyPr lIns="0" tIns="0" rIns="0" bIns="0" rtlCol="0" anchor="t">
              <a:spAutoFit/>
            </a:bodyPr>
            <a:lstStyle/>
            <a:p>
              <a:pPr algn="ctr">
                <a:lnSpc>
                  <a:spcPts val="9600"/>
                </a:lnSpc>
              </a:pPr>
              <a:r>
                <a:rPr lang="en-US" sz="8000" dirty="0">
                  <a:solidFill>
                    <a:srgbClr val="57B252"/>
                  </a:solidFill>
                  <a:latin typeface="Heebo Black Bold"/>
                </a:rPr>
                <a:t>What do you do to look after your own wellbeing?  </a:t>
              </a:r>
            </a:p>
          </p:txBody>
        </p:sp>
        <p:sp>
          <p:nvSpPr>
            <p:cNvPr id="4" name="TextBox 4"/>
            <p:cNvSpPr txBox="1"/>
            <p:nvPr/>
          </p:nvSpPr>
          <p:spPr>
            <a:xfrm>
              <a:off x="1028601" y="3598007"/>
              <a:ext cx="19748098" cy="850660"/>
            </a:xfrm>
            <a:prstGeom prst="rect">
              <a:avLst/>
            </a:prstGeom>
          </p:spPr>
          <p:txBody>
            <a:bodyPr lIns="0" tIns="0" rIns="0" bIns="0" rtlCol="0" anchor="t">
              <a:spAutoFit/>
            </a:bodyPr>
            <a:lstStyle/>
            <a:p>
              <a:pPr algn="ctr">
                <a:lnSpc>
                  <a:spcPts val="5400"/>
                </a:lnSpc>
              </a:pPr>
              <a:endParaRPr lang="en-US" sz="3600" dirty="0">
                <a:solidFill>
                  <a:srgbClr val="3E484F"/>
                </a:solidFill>
                <a:latin typeface="Lora"/>
              </a:endParaRPr>
            </a:p>
          </p:txBody>
        </p:sp>
      </p:grpSp>
      <p:pic>
        <p:nvPicPr>
          <p:cNvPr id="5" name="Picture 5"/>
          <p:cNvPicPr>
            <a:picLocks noChangeAspect="1"/>
          </p:cNvPicPr>
          <p:nvPr/>
        </p:nvPicPr>
        <p:blipFill>
          <a:blip r:embed="rId3"/>
          <a:srcRect/>
          <a:stretch>
            <a:fillRect/>
          </a:stretch>
        </p:blipFill>
        <p:spPr>
          <a:xfrm>
            <a:off x="13367845" y="1028700"/>
            <a:ext cx="2986129" cy="3721034"/>
          </a:xfrm>
          <a:prstGeom prst="rect">
            <a:avLst/>
          </a:prstGeom>
        </p:spPr>
      </p:pic>
      <p:pic>
        <p:nvPicPr>
          <p:cNvPr id="6" name="Picture 6"/>
          <p:cNvPicPr>
            <a:picLocks noChangeAspect="1"/>
          </p:cNvPicPr>
          <p:nvPr/>
        </p:nvPicPr>
        <p:blipFill>
          <a:blip r:embed="rId4"/>
          <a:srcRect/>
          <a:stretch>
            <a:fillRect/>
          </a:stretch>
        </p:blipFill>
        <p:spPr>
          <a:xfrm>
            <a:off x="661863" y="1396136"/>
            <a:ext cx="2592396" cy="2592396"/>
          </a:xfrm>
          <a:prstGeom prst="rect">
            <a:avLst/>
          </a:prstGeom>
        </p:spPr>
      </p:pic>
      <p:pic>
        <p:nvPicPr>
          <p:cNvPr id="7" name="Picture 7"/>
          <p:cNvPicPr>
            <a:picLocks noChangeAspect="1"/>
          </p:cNvPicPr>
          <p:nvPr/>
        </p:nvPicPr>
        <p:blipFill>
          <a:blip r:embed="rId5"/>
          <a:srcRect/>
          <a:stretch>
            <a:fillRect/>
          </a:stretch>
        </p:blipFill>
        <p:spPr>
          <a:xfrm>
            <a:off x="6867528" y="642323"/>
            <a:ext cx="3078512" cy="334620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646835" y="487836"/>
            <a:ext cx="7487841" cy="1974900"/>
          </a:xfrm>
          <a:prstGeom prst="rect">
            <a:avLst/>
          </a:prstGeom>
        </p:spPr>
        <p:txBody>
          <a:bodyPr lIns="0" tIns="0" rIns="0" bIns="0" rtlCol="0" anchor="t">
            <a:spAutoFit/>
          </a:bodyPr>
          <a:lstStyle/>
          <a:p>
            <a:pPr>
              <a:lnSpc>
                <a:spcPts val="7680"/>
              </a:lnSpc>
            </a:pPr>
            <a:r>
              <a:rPr lang="en-US" sz="6400" dirty="0">
                <a:solidFill>
                  <a:srgbClr val="EBEBEB"/>
                </a:solidFill>
                <a:latin typeface="Heebo Regular" panose="020B0604020202020204" charset="-79"/>
                <a:cs typeface="Heebo Regular" panose="020B0604020202020204" charset="-79"/>
              </a:rPr>
              <a:t>Looking after yourself. </a:t>
            </a:r>
          </a:p>
        </p:txBody>
      </p:sp>
      <p:grpSp>
        <p:nvGrpSpPr>
          <p:cNvPr id="3" name="Group 3"/>
          <p:cNvGrpSpPr/>
          <p:nvPr/>
        </p:nvGrpSpPr>
        <p:grpSpPr>
          <a:xfrm>
            <a:off x="11085766" y="2325208"/>
            <a:ext cx="5861138" cy="1030186"/>
            <a:chOff x="0" y="0"/>
            <a:chExt cx="7814851" cy="1373581"/>
          </a:xfrm>
        </p:grpSpPr>
        <p:sp>
          <p:nvSpPr>
            <p:cNvPr id="4" name="TextBox 4"/>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5" name="TextBox 5"/>
            <p:cNvSpPr txBox="1"/>
            <p:nvPr/>
          </p:nvSpPr>
          <p:spPr>
            <a:xfrm>
              <a:off x="0" y="946226"/>
              <a:ext cx="7814851" cy="427355"/>
            </a:xfrm>
            <a:prstGeom prst="rect">
              <a:avLst/>
            </a:prstGeom>
          </p:spPr>
          <p:txBody>
            <a:bodyPr lIns="0" tIns="0" rIns="0" bIns="0" rtlCol="0" anchor="t">
              <a:spAutoFit/>
            </a:bodyPr>
            <a:lstStyle/>
            <a:p>
              <a:pPr>
                <a:lnSpc>
                  <a:spcPts val="2880"/>
                </a:lnSpc>
              </a:pPr>
              <a:endParaRPr/>
            </a:p>
          </p:txBody>
        </p:sp>
      </p:grpSp>
      <p:grpSp>
        <p:nvGrpSpPr>
          <p:cNvPr id="6" name="Group 6"/>
          <p:cNvGrpSpPr/>
          <p:nvPr/>
        </p:nvGrpSpPr>
        <p:grpSpPr>
          <a:xfrm>
            <a:off x="9607543" y="3837838"/>
            <a:ext cx="941922" cy="861372"/>
            <a:chOff x="0" y="0"/>
            <a:chExt cx="1255896" cy="1148496"/>
          </a:xfrm>
        </p:grpSpPr>
        <p:grpSp>
          <p:nvGrpSpPr>
            <p:cNvPr id="7" name="Group 7"/>
            <p:cNvGrpSpPr/>
            <p:nvPr/>
          </p:nvGrpSpPr>
          <p:grpSpPr>
            <a:xfrm>
              <a:off x="53700" y="0"/>
              <a:ext cx="1148496" cy="114849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9" name="TextBox 9"/>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7</a:t>
              </a:r>
            </a:p>
          </p:txBody>
        </p:sp>
      </p:grpSp>
      <p:grpSp>
        <p:nvGrpSpPr>
          <p:cNvPr id="10" name="Group 10"/>
          <p:cNvGrpSpPr/>
          <p:nvPr/>
        </p:nvGrpSpPr>
        <p:grpSpPr>
          <a:xfrm>
            <a:off x="9607543" y="598014"/>
            <a:ext cx="941922" cy="861372"/>
            <a:chOff x="0" y="0"/>
            <a:chExt cx="1255896" cy="1148496"/>
          </a:xfrm>
        </p:grpSpPr>
        <p:grpSp>
          <p:nvGrpSpPr>
            <p:cNvPr id="11" name="Group 11"/>
            <p:cNvGrpSpPr/>
            <p:nvPr/>
          </p:nvGrpSpPr>
          <p:grpSpPr>
            <a:xfrm>
              <a:off x="53700" y="0"/>
              <a:ext cx="1148496" cy="1148496"/>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13" name="TextBox 13"/>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5</a:t>
              </a:r>
            </a:p>
          </p:txBody>
        </p:sp>
      </p:grpSp>
      <p:grpSp>
        <p:nvGrpSpPr>
          <p:cNvPr id="14" name="Group 14"/>
          <p:cNvGrpSpPr/>
          <p:nvPr/>
        </p:nvGrpSpPr>
        <p:grpSpPr>
          <a:xfrm>
            <a:off x="1555436" y="2300551"/>
            <a:ext cx="5861138" cy="2109686"/>
            <a:chOff x="0" y="0"/>
            <a:chExt cx="7814851" cy="2812915"/>
          </a:xfrm>
        </p:grpSpPr>
        <p:sp>
          <p:nvSpPr>
            <p:cNvPr id="15" name="TextBox 15"/>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16" name="TextBox 16"/>
            <p:cNvSpPr txBox="1"/>
            <p:nvPr/>
          </p:nvSpPr>
          <p:spPr>
            <a:xfrm>
              <a:off x="0" y="908126"/>
              <a:ext cx="7814851" cy="1904789"/>
            </a:xfrm>
            <a:prstGeom prst="rect">
              <a:avLst/>
            </a:prstGeom>
          </p:spPr>
          <p:txBody>
            <a:bodyPr lIns="0" tIns="0" rIns="0" bIns="0" rtlCol="0" anchor="t">
              <a:spAutoFit/>
            </a:bodyPr>
            <a:lstStyle/>
            <a:p>
              <a:pPr>
                <a:lnSpc>
                  <a:spcPts val="4479"/>
                </a:lnSpc>
              </a:pPr>
              <a:r>
                <a:rPr lang="en-US" sz="2800">
                  <a:solidFill>
                    <a:srgbClr val="EBEBEB"/>
                  </a:solidFill>
                  <a:latin typeface="Heebo Regular"/>
                </a:rPr>
                <a:t>Stay up to date with accurate information about Covid19</a:t>
              </a:r>
            </a:p>
            <a:p>
              <a:pPr>
                <a:lnSpc>
                  <a:spcPts val="2880"/>
                </a:lnSpc>
              </a:pPr>
              <a:endParaRPr lang="en-US" sz="2800">
                <a:solidFill>
                  <a:srgbClr val="EBEBEB"/>
                </a:solidFill>
                <a:latin typeface="Heebo Regular"/>
              </a:endParaRPr>
            </a:p>
          </p:txBody>
        </p:sp>
      </p:grpSp>
      <p:grpSp>
        <p:nvGrpSpPr>
          <p:cNvPr id="17" name="Group 17"/>
          <p:cNvGrpSpPr/>
          <p:nvPr/>
        </p:nvGrpSpPr>
        <p:grpSpPr>
          <a:xfrm>
            <a:off x="401842" y="3169825"/>
            <a:ext cx="941922" cy="861372"/>
            <a:chOff x="0" y="0"/>
            <a:chExt cx="1255896" cy="1148496"/>
          </a:xfrm>
        </p:grpSpPr>
        <p:grpSp>
          <p:nvGrpSpPr>
            <p:cNvPr id="18" name="Group 18"/>
            <p:cNvGrpSpPr/>
            <p:nvPr/>
          </p:nvGrpSpPr>
          <p:grpSpPr>
            <a:xfrm>
              <a:off x="53700" y="0"/>
              <a:ext cx="1148496" cy="1148496"/>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20" name="TextBox 20"/>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1</a:t>
              </a:r>
            </a:p>
          </p:txBody>
        </p:sp>
      </p:grpSp>
      <p:grpSp>
        <p:nvGrpSpPr>
          <p:cNvPr id="21" name="Group 21"/>
          <p:cNvGrpSpPr/>
          <p:nvPr/>
        </p:nvGrpSpPr>
        <p:grpSpPr>
          <a:xfrm>
            <a:off x="9607543" y="2184981"/>
            <a:ext cx="941922" cy="861372"/>
            <a:chOff x="0" y="0"/>
            <a:chExt cx="1255896" cy="1148496"/>
          </a:xfrm>
        </p:grpSpPr>
        <p:grpSp>
          <p:nvGrpSpPr>
            <p:cNvPr id="22" name="Group 22"/>
            <p:cNvGrpSpPr/>
            <p:nvPr/>
          </p:nvGrpSpPr>
          <p:grpSpPr>
            <a:xfrm>
              <a:off x="53700" y="0"/>
              <a:ext cx="1148496" cy="1148496"/>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24" name="TextBox 24"/>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6</a:t>
              </a:r>
            </a:p>
          </p:txBody>
        </p:sp>
      </p:grpSp>
      <p:grpSp>
        <p:nvGrpSpPr>
          <p:cNvPr id="25" name="Group 25"/>
          <p:cNvGrpSpPr/>
          <p:nvPr/>
        </p:nvGrpSpPr>
        <p:grpSpPr>
          <a:xfrm>
            <a:off x="9607543" y="7467223"/>
            <a:ext cx="941922" cy="861372"/>
            <a:chOff x="0" y="0"/>
            <a:chExt cx="1255896" cy="1148496"/>
          </a:xfrm>
        </p:grpSpPr>
        <p:grpSp>
          <p:nvGrpSpPr>
            <p:cNvPr id="26" name="Group 26"/>
            <p:cNvGrpSpPr/>
            <p:nvPr/>
          </p:nvGrpSpPr>
          <p:grpSpPr>
            <a:xfrm>
              <a:off x="53700" y="0"/>
              <a:ext cx="1148496" cy="1148496"/>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28" name="TextBox 28"/>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9</a:t>
              </a:r>
            </a:p>
          </p:txBody>
        </p:sp>
      </p:grpSp>
      <p:grpSp>
        <p:nvGrpSpPr>
          <p:cNvPr id="29" name="Group 29"/>
          <p:cNvGrpSpPr/>
          <p:nvPr/>
        </p:nvGrpSpPr>
        <p:grpSpPr>
          <a:xfrm>
            <a:off x="9607543" y="5455886"/>
            <a:ext cx="941922" cy="861372"/>
            <a:chOff x="0" y="0"/>
            <a:chExt cx="1255896" cy="1148496"/>
          </a:xfrm>
        </p:grpSpPr>
        <p:grpSp>
          <p:nvGrpSpPr>
            <p:cNvPr id="30" name="Group 30"/>
            <p:cNvGrpSpPr/>
            <p:nvPr/>
          </p:nvGrpSpPr>
          <p:grpSpPr>
            <a:xfrm>
              <a:off x="53700" y="0"/>
              <a:ext cx="1148496" cy="1148496"/>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32" name="TextBox 32"/>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8</a:t>
              </a:r>
            </a:p>
          </p:txBody>
        </p:sp>
      </p:grpSp>
      <p:grpSp>
        <p:nvGrpSpPr>
          <p:cNvPr id="33" name="Group 33"/>
          <p:cNvGrpSpPr/>
          <p:nvPr/>
        </p:nvGrpSpPr>
        <p:grpSpPr>
          <a:xfrm>
            <a:off x="401842" y="6651211"/>
            <a:ext cx="941922" cy="861372"/>
            <a:chOff x="0" y="0"/>
            <a:chExt cx="1255896" cy="1148496"/>
          </a:xfrm>
        </p:grpSpPr>
        <p:grpSp>
          <p:nvGrpSpPr>
            <p:cNvPr id="34" name="Group 34"/>
            <p:cNvGrpSpPr/>
            <p:nvPr/>
          </p:nvGrpSpPr>
          <p:grpSpPr>
            <a:xfrm>
              <a:off x="53700" y="0"/>
              <a:ext cx="1148496" cy="1148496"/>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36" name="TextBox 36"/>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3</a:t>
              </a:r>
            </a:p>
          </p:txBody>
        </p:sp>
      </p:grpSp>
      <p:grpSp>
        <p:nvGrpSpPr>
          <p:cNvPr id="37" name="Group 37"/>
          <p:cNvGrpSpPr/>
          <p:nvPr/>
        </p:nvGrpSpPr>
        <p:grpSpPr>
          <a:xfrm>
            <a:off x="401842" y="8396928"/>
            <a:ext cx="941922" cy="861372"/>
            <a:chOff x="0" y="0"/>
            <a:chExt cx="1255896" cy="1148496"/>
          </a:xfrm>
        </p:grpSpPr>
        <p:grpSp>
          <p:nvGrpSpPr>
            <p:cNvPr id="38" name="Group 38"/>
            <p:cNvGrpSpPr/>
            <p:nvPr/>
          </p:nvGrpSpPr>
          <p:grpSpPr>
            <a:xfrm>
              <a:off x="53700" y="0"/>
              <a:ext cx="1148496" cy="1148496"/>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40" name="TextBox 40"/>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4</a:t>
              </a:r>
            </a:p>
          </p:txBody>
        </p:sp>
      </p:grpSp>
      <p:grpSp>
        <p:nvGrpSpPr>
          <p:cNvPr id="41" name="Group 41"/>
          <p:cNvGrpSpPr/>
          <p:nvPr/>
        </p:nvGrpSpPr>
        <p:grpSpPr>
          <a:xfrm>
            <a:off x="9607543" y="9063678"/>
            <a:ext cx="941922" cy="861372"/>
            <a:chOff x="0" y="0"/>
            <a:chExt cx="1255896" cy="1148496"/>
          </a:xfrm>
        </p:grpSpPr>
        <p:grpSp>
          <p:nvGrpSpPr>
            <p:cNvPr id="42" name="Group 42"/>
            <p:cNvGrpSpPr/>
            <p:nvPr/>
          </p:nvGrpSpPr>
          <p:grpSpPr>
            <a:xfrm>
              <a:off x="53700" y="0"/>
              <a:ext cx="1148496" cy="1148496"/>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44" name="TextBox 44"/>
            <p:cNvSpPr txBox="1"/>
            <p:nvPr/>
          </p:nvSpPr>
          <p:spPr>
            <a:xfrm>
              <a:off x="0" y="252938"/>
              <a:ext cx="1255896" cy="653893"/>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10</a:t>
              </a:r>
            </a:p>
          </p:txBody>
        </p:sp>
      </p:grpSp>
      <p:grpSp>
        <p:nvGrpSpPr>
          <p:cNvPr id="45" name="Group 45"/>
          <p:cNvGrpSpPr/>
          <p:nvPr/>
        </p:nvGrpSpPr>
        <p:grpSpPr>
          <a:xfrm>
            <a:off x="10936813" y="1337148"/>
            <a:ext cx="5861138" cy="2471636"/>
            <a:chOff x="0" y="0"/>
            <a:chExt cx="7814851" cy="3295515"/>
          </a:xfrm>
        </p:grpSpPr>
        <p:sp>
          <p:nvSpPr>
            <p:cNvPr id="46" name="TextBox 46"/>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47" name="TextBox 47"/>
            <p:cNvSpPr txBox="1"/>
            <p:nvPr/>
          </p:nvSpPr>
          <p:spPr>
            <a:xfrm>
              <a:off x="0" y="908126"/>
              <a:ext cx="7814851" cy="2387388"/>
            </a:xfrm>
            <a:prstGeom prst="rect">
              <a:avLst/>
            </a:prstGeom>
          </p:spPr>
          <p:txBody>
            <a:bodyPr lIns="0" tIns="0" rIns="0" bIns="0" rtlCol="0" anchor="t">
              <a:spAutoFit/>
            </a:bodyPr>
            <a:lstStyle/>
            <a:p>
              <a:pPr>
                <a:lnSpc>
                  <a:spcPts val="4480"/>
                </a:lnSpc>
              </a:pPr>
              <a:r>
                <a:rPr lang="en-US" sz="2800">
                  <a:solidFill>
                    <a:srgbClr val="EBEBEB"/>
                  </a:solidFill>
                  <a:latin typeface="Heebo Regular"/>
                </a:rPr>
                <a:t>Establish daily routines and stick to them</a:t>
              </a:r>
            </a:p>
            <a:p>
              <a:pPr>
                <a:lnSpc>
                  <a:spcPts val="2880"/>
                </a:lnSpc>
              </a:pPr>
              <a:endParaRPr lang="en-US" sz="2800">
                <a:solidFill>
                  <a:srgbClr val="EBEBEB"/>
                </a:solidFill>
                <a:latin typeface="Heebo Regular"/>
              </a:endParaRPr>
            </a:p>
            <a:p>
              <a:pPr>
                <a:lnSpc>
                  <a:spcPts val="2880"/>
                </a:lnSpc>
              </a:pPr>
              <a:endParaRPr lang="en-US" sz="2800">
                <a:solidFill>
                  <a:srgbClr val="EBEBEB"/>
                </a:solidFill>
                <a:latin typeface="Heebo Regular"/>
              </a:endParaRPr>
            </a:p>
          </p:txBody>
        </p:sp>
      </p:grpSp>
      <p:grpSp>
        <p:nvGrpSpPr>
          <p:cNvPr id="48" name="Group 48"/>
          <p:cNvGrpSpPr/>
          <p:nvPr/>
        </p:nvGrpSpPr>
        <p:grpSpPr>
          <a:xfrm>
            <a:off x="10936813" y="-146428"/>
            <a:ext cx="5861138" cy="2109686"/>
            <a:chOff x="0" y="0"/>
            <a:chExt cx="7814851" cy="2812915"/>
          </a:xfrm>
        </p:grpSpPr>
        <p:sp>
          <p:nvSpPr>
            <p:cNvPr id="49" name="TextBox 49"/>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50" name="TextBox 50"/>
            <p:cNvSpPr txBox="1"/>
            <p:nvPr/>
          </p:nvSpPr>
          <p:spPr>
            <a:xfrm>
              <a:off x="0" y="908126"/>
              <a:ext cx="7814851" cy="1904788"/>
            </a:xfrm>
            <a:prstGeom prst="rect">
              <a:avLst/>
            </a:prstGeom>
          </p:spPr>
          <p:txBody>
            <a:bodyPr lIns="0" tIns="0" rIns="0" bIns="0" rtlCol="0" anchor="t">
              <a:spAutoFit/>
            </a:bodyPr>
            <a:lstStyle/>
            <a:p>
              <a:pPr>
                <a:lnSpc>
                  <a:spcPts val="4480"/>
                </a:lnSpc>
              </a:pPr>
              <a:r>
                <a:rPr lang="en-US" sz="2800">
                  <a:solidFill>
                    <a:srgbClr val="EBEBEB"/>
                  </a:solidFill>
                  <a:latin typeface="Heebo Regular"/>
                </a:rPr>
                <a:t>Talk to your manager or supervisor about your wellbeing at work.</a:t>
              </a:r>
            </a:p>
            <a:p>
              <a:pPr>
                <a:lnSpc>
                  <a:spcPts val="2880"/>
                </a:lnSpc>
              </a:pPr>
              <a:endParaRPr lang="en-US" sz="2800">
                <a:solidFill>
                  <a:srgbClr val="EBEBEB"/>
                </a:solidFill>
                <a:latin typeface="Heebo Regular"/>
              </a:endParaRPr>
            </a:p>
          </p:txBody>
        </p:sp>
      </p:grpSp>
      <p:grpSp>
        <p:nvGrpSpPr>
          <p:cNvPr id="51" name="Group 51"/>
          <p:cNvGrpSpPr/>
          <p:nvPr/>
        </p:nvGrpSpPr>
        <p:grpSpPr>
          <a:xfrm>
            <a:off x="1555436" y="5669126"/>
            <a:ext cx="5861138" cy="2250474"/>
            <a:chOff x="0" y="-38100"/>
            <a:chExt cx="7814851" cy="3000633"/>
          </a:xfrm>
        </p:grpSpPr>
        <p:sp>
          <p:nvSpPr>
            <p:cNvPr id="52" name="TextBox 52"/>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53" name="TextBox 53"/>
            <p:cNvSpPr txBox="1"/>
            <p:nvPr/>
          </p:nvSpPr>
          <p:spPr>
            <a:xfrm>
              <a:off x="0" y="908125"/>
              <a:ext cx="7814851" cy="2054408"/>
            </a:xfrm>
            <a:prstGeom prst="rect">
              <a:avLst/>
            </a:prstGeom>
          </p:spPr>
          <p:txBody>
            <a:bodyPr lIns="0" tIns="0" rIns="0" bIns="0" rtlCol="0" anchor="t">
              <a:spAutoFit/>
            </a:bodyPr>
            <a:lstStyle/>
            <a:p>
              <a:pPr>
                <a:lnSpc>
                  <a:spcPts val="4480"/>
                </a:lnSpc>
              </a:pPr>
              <a:r>
                <a:rPr lang="en-US" sz="2800" dirty="0">
                  <a:solidFill>
                    <a:srgbClr val="EBEBEB"/>
                  </a:solidFill>
                  <a:latin typeface="Heebo Regular"/>
                </a:rPr>
                <a:t>Do an activity that you enjoy or find meaningful every day.</a:t>
              </a:r>
            </a:p>
            <a:p>
              <a:pPr>
                <a:lnSpc>
                  <a:spcPts val="2880"/>
                </a:lnSpc>
              </a:pPr>
              <a:endParaRPr lang="en-US" sz="2800" dirty="0">
                <a:solidFill>
                  <a:srgbClr val="EBEBEB"/>
                </a:solidFill>
                <a:latin typeface="Heebo Regular"/>
              </a:endParaRPr>
            </a:p>
          </p:txBody>
        </p:sp>
      </p:grpSp>
      <p:grpSp>
        <p:nvGrpSpPr>
          <p:cNvPr id="54" name="Group 54"/>
          <p:cNvGrpSpPr/>
          <p:nvPr/>
        </p:nvGrpSpPr>
        <p:grpSpPr>
          <a:xfrm>
            <a:off x="401842" y="4836329"/>
            <a:ext cx="941922" cy="861372"/>
            <a:chOff x="0" y="0"/>
            <a:chExt cx="1255896" cy="1148496"/>
          </a:xfrm>
        </p:grpSpPr>
        <p:grpSp>
          <p:nvGrpSpPr>
            <p:cNvPr id="55" name="Group 55"/>
            <p:cNvGrpSpPr/>
            <p:nvPr/>
          </p:nvGrpSpPr>
          <p:grpSpPr>
            <a:xfrm>
              <a:off x="53700" y="0"/>
              <a:ext cx="1148496" cy="1148496"/>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57" name="TextBox 57"/>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3E484F"/>
                  </a:solidFill>
                  <a:latin typeface="Heebo Black Bold"/>
                </a:rPr>
                <a:t>2</a:t>
              </a:r>
            </a:p>
          </p:txBody>
        </p:sp>
      </p:grpSp>
      <p:sp>
        <p:nvSpPr>
          <p:cNvPr id="58" name="TextBox 58"/>
          <p:cNvSpPr txBox="1"/>
          <p:nvPr/>
        </p:nvSpPr>
        <p:spPr>
          <a:xfrm>
            <a:off x="1460186" y="4686098"/>
            <a:ext cx="5861138" cy="1454785"/>
          </a:xfrm>
          <a:prstGeom prst="rect">
            <a:avLst/>
          </a:prstGeom>
        </p:spPr>
        <p:txBody>
          <a:bodyPr lIns="0" tIns="0" rIns="0" bIns="0" rtlCol="0" anchor="t">
            <a:spAutoFit/>
          </a:bodyPr>
          <a:lstStyle/>
          <a:p>
            <a:pPr>
              <a:lnSpc>
                <a:spcPts val="4479"/>
              </a:lnSpc>
            </a:pPr>
            <a:r>
              <a:rPr lang="en-US" sz="2799">
                <a:solidFill>
                  <a:srgbClr val="EBEBEB"/>
                </a:solidFill>
                <a:latin typeface="Heebo Regular"/>
              </a:rPr>
              <a:t>Eat well, get enough sleep and exercise every day</a:t>
            </a:r>
          </a:p>
          <a:p>
            <a:pPr>
              <a:lnSpc>
                <a:spcPts val="2880"/>
              </a:lnSpc>
            </a:pPr>
            <a:endParaRPr lang="en-US" sz="2799">
              <a:solidFill>
                <a:srgbClr val="EBEBEB"/>
              </a:solidFill>
              <a:latin typeface="Heebo Regular"/>
            </a:endParaRPr>
          </a:p>
        </p:txBody>
      </p:sp>
      <p:grpSp>
        <p:nvGrpSpPr>
          <p:cNvPr id="59" name="Group 59"/>
          <p:cNvGrpSpPr/>
          <p:nvPr/>
        </p:nvGrpSpPr>
        <p:grpSpPr>
          <a:xfrm>
            <a:off x="1460186" y="7467223"/>
            <a:ext cx="5861138" cy="2674836"/>
            <a:chOff x="0" y="0"/>
            <a:chExt cx="7814851" cy="3566448"/>
          </a:xfrm>
        </p:grpSpPr>
        <p:sp>
          <p:nvSpPr>
            <p:cNvPr id="60" name="TextBox 60"/>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61" name="TextBox 61"/>
            <p:cNvSpPr txBox="1"/>
            <p:nvPr/>
          </p:nvSpPr>
          <p:spPr>
            <a:xfrm>
              <a:off x="0" y="908126"/>
              <a:ext cx="7814851" cy="2658322"/>
            </a:xfrm>
            <a:prstGeom prst="rect">
              <a:avLst/>
            </a:prstGeom>
          </p:spPr>
          <p:txBody>
            <a:bodyPr lIns="0" tIns="0" rIns="0" bIns="0" rtlCol="0" anchor="t">
              <a:spAutoFit/>
            </a:bodyPr>
            <a:lstStyle/>
            <a:p>
              <a:pPr>
                <a:lnSpc>
                  <a:spcPts val="4480"/>
                </a:lnSpc>
              </a:pPr>
              <a:r>
                <a:rPr lang="en-US" sz="2800">
                  <a:solidFill>
                    <a:srgbClr val="EBEBEB"/>
                  </a:solidFill>
                  <a:latin typeface="Heebo Regular"/>
                </a:rPr>
                <a:t>Take 5 minutes to talk to a friend or family member every day about the way you are feeling </a:t>
              </a:r>
            </a:p>
            <a:p>
              <a:pPr>
                <a:lnSpc>
                  <a:spcPts val="2880"/>
                </a:lnSpc>
              </a:pPr>
              <a:endParaRPr lang="en-US" sz="2800">
                <a:solidFill>
                  <a:srgbClr val="EBEBEB"/>
                </a:solidFill>
                <a:latin typeface="Heebo Regular"/>
              </a:endParaRPr>
            </a:p>
          </p:txBody>
        </p:sp>
      </p:grpSp>
      <p:grpSp>
        <p:nvGrpSpPr>
          <p:cNvPr id="62" name="Group 62"/>
          <p:cNvGrpSpPr/>
          <p:nvPr/>
        </p:nvGrpSpPr>
        <p:grpSpPr>
          <a:xfrm>
            <a:off x="10745316" y="8177314"/>
            <a:ext cx="5861138" cy="2109686"/>
            <a:chOff x="0" y="0"/>
            <a:chExt cx="7814851" cy="2812915"/>
          </a:xfrm>
        </p:grpSpPr>
        <p:sp>
          <p:nvSpPr>
            <p:cNvPr id="63" name="TextBox 63"/>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64" name="TextBox 64"/>
            <p:cNvSpPr txBox="1"/>
            <p:nvPr/>
          </p:nvSpPr>
          <p:spPr>
            <a:xfrm>
              <a:off x="0" y="908126"/>
              <a:ext cx="7814851" cy="1904789"/>
            </a:xfrm>
            <a:prstGeom prst="rect">
              <a:avLst/>
            </a:prstGeom>
          </p:spPr>
          <p:txBody>
            <a:bodyPr lIns="0" tIns="0" rIns="0" bIns="0" rtlCol="0" anchor="t">
              <a:spAutoFit/>
            </a:bodyPr>
            <a:lstStyle/>
            <a:p>
              <a:pPr>
                <a:lnSpc>
                  <a:spcPts val="4479"/>
                </a:lnSpc>
              </a:pPr>
              <a:r>
                <a:rPr lang="en-US" sz="2799">
                  <a:solidFill>
                    <a:srgbClr val="EBEBEB"/>
                  </a:solidFill>
                  <a:latin typeface="Heebo Regular"/>
                </a:rPr>
                <a:t>Try an activity to relax- see what works for you. </a:t>
              </a:r>
            </a:p>
            <a:p>
              <a:pPr>
                <a:lnSpc>
                  <a:spcPts val="2880"/>
                </a:lnSpc>
              </a:pPr>
              <a:endParaRPr lang="en-US" sz="2799">
                <a:solidFill>
                  <a:srgbClr val="EBEBEB"/>
                </a:solidFill>
                <a:latin typeface="Heebo Regular"/>
              </a:endParaRPr>
            </a:p>
          </p:txBody>
        </p:sp>
      </p:grpSp>
      <p:grpSp>
        <p:nvGrpSpPr>
          <p:cNvPr id="65" name="Group 65"/>
          <p:cNvGrpSpPr/>
          <p:nvPr/>
        </p:nvGrpSpPr>
        <p:grpSpPr>
          <a:xfrm>
            <a:off x="10707016" y="4650754"/>
            <a:ext cx="5861138" cy="3036786"/>
            <a:chOff x="0" y="0"/>
            <a:chExt cx="7814851" cy="4049048"/>
          </a:xfrm>
        </p:grpSpPr>
        <p:sp>
          <p:nvSpPr>
            <p:cNvPr id="66" name="TextBox 66"/>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67" name="TextBox 67"/>
            <p:cNvSpPr txBox="1"/>
            <p:nvPr/>
          </p:nvSpPr>
          <p:spPr>
            <a:xfrm>
              <a:off x="0" y="908126"/>
              <a:ext cx="7814851" cy="3140922"/>
            </a:xfrm>
            <a:prstGeom prst="rect">
              <a:avLst/>
            </a:prstGeom>
          </p:spPr>
          <p:txBody>
            <a:bodyPr lIns="0" tIns="0" rIns="0" bIns="0" rtlCol="0" anchor="t">
              <a:spAutoFit/>
            </a:bodyPr>
            <a:lstStyle/>
            <a:p>
              <a:pPr>
                <a:lnSpc>
                  <a:spcPts val="4480"/>
                </a:lnSpc>
              </a:pPr>
              <a:r>
                <a:rPr lang="en-US" sz="2800">
                  <a:solidFill>
                    <a:srgbClr val="EBEBEB"/>
                  </a:solidFill>
                  <a:latin typeface="Heebo Regular"/>
                </a:rPr>
                <a:t>At the end of each day make a short list of how you have helped or been successful</a:t>
              </a:r>
            </a:p>
            <a:p>
              <a:pPr>
                <a:lnSpc>
                  <a:spcPts val="2880"/>
                </a:lnSpc>
              </a:pPr>
              <a:endParaRPr lang="en-US" sz="2800">
                <a:solidFill>
                  <a:srgbClr val="EBEBEB"/>
                </a:solidFill>
                <a:latin typeface="Heebo Regular"/>
              </a:endParaRPr>
            </a:p>
            <a:p>
              <a:pPr>
                <a:lnSpc>
                  <a:spcPts val="2880"/>
                </a:lnSpc>
              </a:pPr>
              <a:endParaRPr lang="en-US" sz="2800">
                <a:solidFill>
                  <a:srgbClr val="EBEBEB"/>
                </a:solidFill>
                <a:latin typeface="Heebo Regular"/>
              </a:endParaRPr>
            </a:p>
          </p:txBody>
        </p:sp>
      </p:grpSp>
      <p:grpSp>
        <p:nvGrpSpPr>
          <p:cNvPr id="68" name="Group 68"/>
          <p:cNvGrpSpPr/>
          <p:nvPr/>
        </p:nvGrpSpPr>
        <p:grpSpPr>
          <a:xfrm>
            <a:off x="10707016" y="6592042"/>
            <a:ext cx="5822839" cy="2471636"/>
            <a:chOff x="0" y="0"/>
            <a:chExt cx="7763785" cy="3295515"/>
          </a:xfrm>
        </p:grpSpPr>
        <p:sp>
          <p:nvSpPr>
            <p:cNvPr id="69" name="TextBox 69"/>
            <p:cNvSpPr txBox="1"/>
            <p:nvPr/>
          </p:nvSpPr>
          <p:spPr>
            <a:xfrm>
              <a:off x="0" y="-38100"/>
              <a:ext cx="7763785" cy="524087"/>
            </a:xfrm>
            <a:prstGeom prst="rect">
              <a:avLst/>
            </a:prstGeom>
          </p:spPr>
          <p:txBody>
            <a:bodyPr lIns="0" tIns="0" rIns="0" bIns="0" rtlCol="0" anchor="t">
              <a:spAutoFit/>
            </a:bodyPr>
            <a:lstStyle/>
            <a:p>
              <a:pPr>
                <a:lnSpc>
                  <a:spcPts val="3359"/>
                </a:lnSpc>
              </a:pPr>
              <a:endParaRPr/>
            </a:p>
          </p:txBody>
        </p:sp>
        <p:sp>
          <p:nvSpPr>
            <p:cNvPr id="70" name="TextBox 70"/>
            <p:cNvSpPr txBox="1"/>
            <p:nvPr/>
          </p:nvSpPr>
          <p:spPr>
            <a:xfrm>
              <a:off x="0" y="908126"/>
              <a:ext cx="7763785" cy="2387388"/>
            </a:xfrm>
            <a:prstGeom prst="rect">
              <a:avLst/>
            </a:prstGeom>
          </p:spPr>
          <p:txBody>
            <a:bodyPr lIns="0" tIns="0" rIns="0" bIns="0" rtlCol="0" anchor="t">
              <a:spAutoFit/>
            </a:bodyPr>
            <a:lstStyle/>
            <a:p>
              <a:pPr>
                <a:lnSpc>
                  <a:spcPts val="4480"/>
                </a:lnSpc>
              </a:pPr>
              <a:r>
                <a:rPr lang="en-US" sz="2800">
                  <a:solidFill>
                    <a:srgbClr val="EBEBEB"/>
                  </a:solidFill>
                  <a:latin typeface="Heebo Regular"/>
                </a:rPr>
                <a:t>Be realistic about what you can and can't control</a:t>
              </a:r>
            </a:p>
            <a:p>
              <a:pPr>
                <a:lnSpc>
                  <a:spcPts val="2880"/>
                </a:lnSpc>
              </a:pPr>
              <a:endParaRPr lang="en-US" sz="2800">
                <a:solidFill>
                  <a:srgbClr val="EBEBEB"/>
                </a:solidFill>
                <a:latin typeface="Heebo Regular"/>
              </a:endParaRPr>
            </a:p>
            <a:p>
              <a:pPr>
                <a:lnSpc>
                  <a:spcPts val="2880"/>
                </a:lnSpc>
              </a:pPr>
              <a:endParaRPr lang="en-US" sz="2800">
                <a:solidFill>
                  <a:srgbClr val="EBEBEB"/>
                </a:solidFill>
                <a:latin typeface="Heebo Regular"/>
              </a:endParaRPr>
            </a:p>
          </p:txBody>
        </p:sp>
      </p:grpSp>
      <p:grpSp>
        <p:nvGrpSpPr>
          <p:cNvPr id="71" name="Group 71"/>
          <p:cNvGrpSpPr/>
          <p:nvPr/>
        </p:nvGrpSpPr>
        <p:grpSpPr>
          <a:xfrm>
            <a:off x="10687867" y="2929843"/>
            <a:ext cx="5861138" cy="1906486"/>
            <a:chOff x="0" y="0"/>
            <a:chExt cx="7814851" cy="2541981"/>
          </a:xfrm>
        </p:grpSpPr>
        <p:sp>
          <p:nvSpPr>
            <p:cNvPr id="72" name="TextBox 72"/>
            <p:cNvSpPr txBox="1"/>
            <p:nvPr/>
          </p:nvSpPr>
          <p:spPr>
            <a:xfrm>
              <a:off x="0" y="-38100"/>
              <a:ext cx="7814851" cy="524087"/>
            </a:xfrm>
            <a:prstGeom prst="rect">
              <a:avLst/>
            </a:prstGeom>
          </p:spPr>
          <p:txBody>
            <a:bodyPr lIns="0" tIns="0" rIns="0" bIns="0" rtlCol="0" anchor="t">
              <a:spAutoFit/>
            </a:bodyPr>
            <a:lstStyle/>
            <a:p>
              <a:pPr>
                <a:lnSpc>
                  <a:spcPts val="3359"/>
                </a:lnSpc>
              </a:pPr>
              <a:endParaRPr/>
            </a:p>
          </p:txBody>
        </p:sp>
        <p:sp>
          <p:nvSpPr>
            <p:cNvPr id="73" name="TextBox 73"/>
            <p:cNvSpPr txBox="1"/>
            <p:nvPr/>
          </p:nvSpPr>
          <p:spPr>
            <a:xfrm>
              <a:off x="0" y="908126"/>
              <a:ext cx="7814851" cy="1633855"/>
            </a:xfrm>
            <a:prstGeom prst="rect">
              <a:avLst/>
            </a:prstGeom>
          </p:spPr>
          <p:txBody>
            <a:bodyPr lIns="0" tIns="0" rIns="0" bIns="0" rtlCol="0" anchor="t">
              <a:spAutoFit/>
            </a:bodyPr>
            <a:lstStyle/>
            <a:p>
              <a:pPr>
                <a:lnSpc>
                  <a:spcPts val="4480"/>
                </a:lnSpc>
              </a:pPr>
              <a:r>
                <a:rPr lang="en-US" sz="2800">
                  <a:solidFill>
                    <a:srgbClr val="EBEBEB"/>
                  </a:solidFill>
                  <a:latin typeface="Heebo Regular"/>
                </a:rPr>
                <a:t>Avoid use of drugs, alcohol and kava</a:t>
              </a:r>
            </a:p>
            <a:p>
              <a:pPr>
                <a:lnSpc>
                  <a:spcPts val="2880"/>
                </a:lnSpc>
              </a:pPr>
              <a:endParaRPr lang="en-US" sz="2800">
                <a:solidFill>
                  <a:srgbClr val="EBEBEB"/>
                </a:solidFill>
                <a:latin typeface="Heebo Regular"/>
              </a:endParaRPr>
            </a:p>
            <a:p>
              <a:pPr>
                <a:lnSpc>
                  <a:spcPts val="2880"/>
                </a:lnSpc>
              </a:pPr>
              <a:endParaRPr lang="en-US" sz="2800">
                <a:solidFill>
                  <a:srgbClr val="EBEBEB"/>
                </a:solidFill>
                <a:latin typeface="Heebo Regul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7B252"/>
        </a:solidFill>
        <a:effectLst/>
      </p:bgPr>
    </p:bg>
    <p:spTree>
      <p:nvGrpSpPr>
        <p:cNvPr id="1" name=""/>
        <p:cNvGrpSpPr/>
        <p:nvPr/>
      </p:nvGrpSpPr>
      <p:grpSpPr>
        <a:xfrm>
          <a:off x="0" y="0"/>
          <a:ext cx="0" cy="0"/>
          <a:chOff x="0" y="0"/>
          <a:chExt cx="0" cy="0"/>
        </a:xfrm>
      </p:grpSpPr>
      <p:grpSp>
        <p:nvGrpSpPr>
          <p:cNvPr id="2" name="Group 2"/>
          <p:cNvGrpSpPr/>
          <p:nvPr/>
        </p:nvGrpSpPr>
        <p:grpSpPr>
          <a:xfrm>
            <a:off x="208904" y="220777"/>
            <a:ext cx="14001945" cy="9486417"/>
            <a:chOff x="0" y="66675"/>
            <a:chExt cx="18669260" cy="12648555"/>
          </a:xfrm>
        </p:grpSpPr>
        <p:sp>
          <p:nvSpPr>
            <p:cNvPr id="3" name="TextBox 3"/>
            <p:cNvSpPr txBox="1"/>
            <p:nvPr/>
          </p:nvSpPr>
          <p:spPr>
            <a:xfrm>
              <a:off x="0" y="12316783"/>
              <a:ext cx="18669260" cy="398447"/>
            </a:xfrm>
            <a:prstGeom prst="rect">
              <a:avLst/>
            </a:prstGeom>
          </p:spPr>
          <p:txBody>
            <a:bodyPr lIns="0" tIns="0" rIns="0" bIns="0" rtlCol="0" anchor="t">
              <a:spAutoFit/>
            </a:bodyPr>
            <a:lstStyle/>
            <a:p>
              <a:pPr>
                <a:lnSpc>
                  <a:spcPts val="2622"/>
                </a:lnSpc>
              </a:pPr>
              <a:endParaRPr/>
            </a:p>
          </p:txBody>
        </p:sp>
        <p:sp>
          <p:nvSpPr>
            <p:cNvPr id="4" name="TextBox 4"/>
            <p:cNvSpPr txBox="1"/>
            <p:nvPr/>
          </p:nvSpPr>
          <p:spPr>
            <a:xfrm>
              <a:off x="0" y="66675"/>
              <a:ext cx="18669260" cy="1454718"/>
            </a:xfrm>
            <a:prstGeom prst="rect">
              <a:avLst/>
            </a:prstGeom>
          </p:spPr>
          <p:txBody>
            <a:bodyPr lIns="0" tIns="0" rIns="0" bIns="0" rtlCol="0" anchor="t">
              <a:spAutoFit/>
            </a:bodyPr>
            <a:lstStyle/>
            <a:p>
              <a:pPr>
                <a:lnSpc>
                  <a:spcPts val="8243"/>
                </a:lnSpc>
              </a:pPr>
              <a:r>
                <a:rPr lang="en-US" sz="7493">
                  <a:solidFill>
                    <a:srgbClr val="C0E5D0"/>
                  </a:solidFill>
                  <a:latin typeface="Heebo Black Bold"/>
                </a:rPr>
                <a:t>Patrick's story</a:t>
              </a:r>
            </a:p>
          </p:txBody>
        </p:sp>
        <p:sp>
          <p:nvSpPr>
            <p:cNvPr id="5" name="TextBox 5"/>
            <p:cNvSpPr txBox="1"/>
            <p:nvPr/>
          </p:nvSpPr>
          <p:spPr>
            <a:xfrm>
              <a:off x="0" y="1752901"/>
              <a:ext cx="18669260" cy="9300494"/>
            </a:xfrm>
            <a:prstGeom prst="rect">
              <a:avLst/>
            </a:prstGeom>
          </p:spPr>
          <p:txBody>
            <a:bodyPr lIns="0" tIns="0" rIns="0" bIns="0" rtlCol="0" anchor="t">
              <a:spAutoFit/>
            </a:bodyPr>
            <a:lstStyle/>
            <a:p>
              <a:pPr>
                <a:lnSpc>
                  <a:spcPts val="4215"/>
                </a:lnSpc>
              </a:pPr>
              <a:r>
                <a:rPr lang="en-US" sz="2810" dirty="0">
                  <a:solidFill>
                    <a:srgbClr val="EBEBEB"/>
                  </a:solidFill>
                  <a:latin typeface="Heebo Regular" panose="020B0604020202020204" charset="-79"/>
                  <a:cs typeface="Heebo Regular" panose="020B0604020202020204" charset="-79"/>
                </a:rPr>
                <a:t>Patrick enjoys his work as a community leader. However, during the COVID-19 crisis, many community members have lost their jobs and are unable to eat. There are </a:t>
              </a:r>
              <a:r>
                <a:rPr lang="en-US" sz="2810" dirty="0" err="1">
                  <a:solidFill>
                    <a:srgbClr val="EBEBEB"/>
                  </a:solidFill>
                  <a:latin typeface="Heebo Regular" panose="020B0604020202020204" charset="-79"/>
                  <a:cs typeface="Heebo Regular" panose="020B0604020202020204" charset="-79"/>
                </a:rPr>
                <a:t>rumours</a:t>
              </a:r>
              <a:r>
                <a:rPr lang="en-US" sz="2810" dirty="0">
                  <a:solidFill>
                    <a:srgbClr val="EBEBEB"/>
                  </a:solidFill>
                  <a:latin typeface="Heebo Regular" panose="020B0604020202020204" charset="-79"/>
                  <a:cs typeface="Heebo Regular" panose="020B0604020202020204" charset="-79"/>
                </a:rPr>
                <a:t> spreading that COVID-19 is not real but a hoax. People started calling Patrick, asking for help and for money. Patrick found himself working long hours listening to community members’ problems. He felt powerless and confused about how best to help. He even lost his temper with one person. He </a:t>
              </a:r>
              <a:r>
                <a:rPr lang="en-US" sz="2810" dirty="0" err="1">
                  <a:solidFill>
                    <a:srgbClr val="EBEBEB"/>
                  </a:solidFill>
                  <a:latin typeface="Heebo Regular" panose="020B0604020202020204" charset="-79"/>
                  <a:cs typeface="Heebo Regular" panose="020B0604020202020204" charset="-79"/>
                </a:rPr>
                <a:t>realised</a:t>
              </a:r>
              <a:r>
                <a:rPr lang="en-US" sz="2810" dirty="0">
                  <a:solidFill>
                    <a:srgbClr val="EBEBEB"/>
                  </a:solidFill>
                  <a:latin typeface="Heebo Regular" panose="020B0604020202020204" charset="-79"/>
                  <a:cs typeface="Heebo Regular" panose="020B0604020202020204" charset="-79"/>
                </a:rPr>
                <a:t> that he must do something to look after himself. Patrick made a routine. He put time aside to be with his family and take a walk every day. He made a “control </a:t>
              </a:r>
              <a:r>
                <a:rPr lang="en-US" sz="2800" dirty="0">
                  <a:solidFill>
                    <a:srgbClr val="EBEBEB"/>
                  </a:solidFill>
                  <a:latin typeface="Heebo Regular" panose="020B0604020202020204" charset="-79"/>
                  <a:cs typeface="Heebo Regular" panose="020B0604020202020204" charset="-79"/>
                </a:rPr>
                <a:t>circle” and </a:t>
              </a:r>
              <a:r>
                <a:rPr lang="en-US" sz="2800" dirty="0" err="1">
                  <a:solidFill>
                    <a:srgbClr val="EBEBEB"/>
                  </a:solidFill>
                  <a:latin typeface="Heebo Regular" panose="020B0604020202020204" charset="-79"/>
                  <a:cs typeface="Heebo Regular" panose="020B0604020202020204" charset="-79"/>
                </a:rPr>
                <a:t>realised</a:t>
              </a:r>
              <a:r>
                <a:rPr lang="en-US" sz="2800" dirty="0">
                  <a:solidFill>
                    <a:srgbClr val="EBEBEB"/>
                  </a:solidFill>
                  <a:latin typeface="Heebo Regular" panose="020B0604020202020204" charset="-79"/>
                  <a:cs typeface="Heebo Regular" panose="020B0604020202020204" charset="-79"/>
                </a:rPr>
                <a:t> that he could not compensate for people’s lost salaries, </a:t>
              </a:r>
              <a:r>
                <a:rPr lang="en-US" sz="2810" dirty="0">
                  <a:solidFill>
                    <a:srgbClr val="EBEBEB"/>
                  </a:solidFill>
                  <a:latin typeface="Heebo Regular" panose="020B0604020202020204" charset="-79"/>
                  <a:cs typeface="Heebo Regular" panose="020B0604020202020204" charset="-79"/>
                </a:rPr>
                <a:t>so he thought about ways he could kindly explain this to others if they asked. He also identified ways in which he could support others: listening and helping people to support each other.  After a week, Patrick felt more relaxed, was able to speak respectfully to community members and was able to do his job effectively for a longer period of time.</a:t>
              </a:r>
            </a:p>
          </p:txBody>
        </p:sp>
      </p:grpSp>
      <p:pic>
        <p:nvPicPr>
          <p:cNvPr id="11" name="Picture 10" descr="A picture containing toy, drawing, shirt&#10;&#10;Description automatically generated">
            <a:extLst>
              <a:ext uri="{FF2B5EF4-FFF2-40B4-BE49-F238E27FC236}">
                <a16:creationId xmlns:a16="http://schemas.microsoft.com/office/drawing/2014/main" id="{76238C89-E817-4B70-8A37-2397A7E05B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325600" y="2171700"/>
            <a:ext cx="3552751" cy="562903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481951"/>
            <a:ext cx="10156312" cy="3700358"/>
            <a:chOff x="0" y="0"/>
            <a:chExt cx="13541750" cy="4933810"/>
          </a:xfrm>
        </p:grpSpPr>
        <p:sp>
          <p:nvSpPr>
            <p:cNvPr id="3" name="TextBox 3"/>
            <p:cNvSpPr txBox="1"/>
            <p:nvPr/>
          </p:nvSpPr>
          <p:spPr>
            <a:xfrm>
              <a:off x="0" y="-152400"/>
              <a:ext cx="13541750" cy="3821184"/>
            </a:xfrm>
            <a:prstGeom prst="rect">
              <a:avLst/>
            </a:prstGeom>
          </p:spPr>
          <p:txBody>
            <a:bodyPr lIns="0" tIns="0" rIns="0" bIns="0" rtlCol="0" anchor="t">
              <a:spAutoFit/>
            </a:bodyPr>
            <a:lstStyle/>
            <a:p>
              <a:pPr>
                <a:lnSpc>
                  <a:spcPts val="7737"/>
                </a:lnSpc>
              </a:pPr>
              <a:r>
                <a:rPr lang="en-US" sz="5158">
                  <a:solidFill>
                    <a:srgbClr val="57B252"/>
                  </a:solidFill>
                  <a:latin typeface="Lora"/>
                </a:rPr>
                <a:t>Think of one thing you will do to support your wellbeing today, and tell someone your plan. </a:t>
              </a:r>
            </a:p>
          </p:txBody>
        </p:sp>
        <p:sp>
          <p:nvSpPr>
            <p:cNvPr id="4" name="TextBox 4"/>
            <p:cNvSpPr txBox="1"/>
            <p:nvPr/>
          </p:nvSpPr>
          <p:spPr>
            <a:xfrm>
              <a:off x="0" y="4321728"/>
              <a:ext cx="13541750" cy="612083"/>
            </a:xfrm>
            <a:prstGeom prst="rect">
              <a:avLst/>
            </a:prstGeom>
          </p:spPr>
          <p:txBody>
            <a:bodyPr lIns="0" tIns="0" rIns="0" bIns="0" rtlCol="0" anchor="t">
              <a:spAutoFit/>
            </a:bodyPr>
            <a:lstStyle/>
            <a:p>
              <a:pPr>
                <a:lnSpc>
                  <a:spcPts val="4126"/>
                </a:lnSpc>
              </a:pPr>
              <a:endParaRPr/>
            </a:p>
          </p:txBody>
        </p:sp>
      </p:grpSp>
      <p:pic>
        <p:nvPicPr>
          <p:cNvPr id="5" name="Picture 5"/>
          <p:cNvPicPr>
            <a:picLocks noChangeAspect="1"/>
          </p:cNvPicPr>
          <p:nvPr/>
        </p:nvPicPr>
        <p:blipFill>
          <a:blip r:embed="rId3"/>
          <a:srcRect/>
          <a:stretch>
            <a:fillRect/>
          </a:stretch>
        </p:blipFill>
        <p:spPr>
          <a:xfrm>
            <a:off x="15278202" y="6541722"/>
            <a:ext cx="3009798" cy="3310778"/>
          </a:xfrm>
          <a:prstGeom prst="rect">
            <a:avLst/>
          </a:prstGeom>
        </p:spPr>
      </p:pic>
      <p:pic>
        <p:nvPicPr>
          <p:cNvPr id="6" name="Picture 6"/>
          <p:cNvPicPr>
            <a:picLocks noChangeAspect="1"/>
          </p:cNvPicPr>
          <p:nvPr/>
        </p:nvPicPr>
        <p:blipFill>
          <a:blip r:embed="rId4"/>
          <a:srcRect/>
          <a:stretch>
            <a:fillRect/>
          </a:stretch>
        </p:blipFill>
        <p:spPr>
          <a:xfrm>
            <a:off x="437252" y="6776875"/>
            <a:ext cx="3712842" cy="3499354"/>
          </a:xfrm>
          <a:prstGeom prst="rect">
            <a:avLst/>
          </a:prstGeom>
        </p:spPr>
      </p:pic>
      <p:pic>
        <p:nvPicPr>
          <p:cNvPr id="7" name="Picture 7"/>
          <p:cNvPicPr>
            <a:picLocks noChangeAspect="1"/>
          </p:cNvPicPr>
          <p:nvPr/>
        </p:nvPicPr>
        <p:blipFill>
          <a:blip r:embed="rId5"/>
          <a:srcRect/>
          <a:stretch>
            <a:fillRect/>
          </a:stretch>
        </p:blipFill>
        <p:spPr>
          <a:xfrm>
            <a:off x="12118495" y="2004207"/>
            <a:ext cx="2045701" cy="345133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612792" y="1005997"/>
            <a:ext cx="16353974" cy="4201936"/>
            <a:chOff x="0" y="-9525"/>
            <a:chExt cx="21805299" cy="5602582"/>
          </a:xfrm>
        </p:grpSpPr>
        <p:sp>
          <p:nvSpPr>
            <p:cNvPr id="3" name="TextBox 3"/>
            <p:cNvSpPr txBox="1"/>
            <p:nvPr/>
          </p:nvSpPr>
          <p:spPr>
            <a:xfrm>
              <a:off x="0" y="-9525"/>
              <a:ext cx="21805299" cy="1635125"/>
            </a:xfrm>
            <a:prstGeom prst="rect">
              <a:avLst/>
            </a:prstGeom>
          </p:spPr>
          <p:txBody>
            <a:bodyPr lIns="0" tIns="0" rIns="0" bIns="0" rtlCol="0" anchor="t">
              <a:spAutoFit/>
            </a:bodyPr>
            <a:lstStyle/>
            <a:p>
              <a:pPr algn="ctr">
                <a:lnSpc>
                  <a:spcPts val="9600"/>
                </a:lnSpc>
              </a:pPr>
              <a:r>
                <a:rPr lang="en-US" sz="8000">
                  <a:solidFill>
                    <a:srgbClr val="57B252"/>
                  </a:solidFill>
                  <a:latin typeface="Heebo Black Bold"/>
                </a:rPr>
                <a:t>Everyday Interactions</a:t>
              </a:r>
            </a:p>
          </p:txBody>
        </p:sp>
        <p:sp>
          <p:nvSpPr>
            <p:cNvPr id="4" name="TextBox 4"/>
            <p:cNvSpPr txBox="1"/>
            <p:nvPr/>
          </p:nvSpPr>
          <p:spPr>
            <a:xfrm>
              <a:off x="1028601" y="1972407"/>
              <a:ext cx="19748098" cy="3620650"/>
            </a:xfrm>
            <a:prstGeom prst="rect">
              <a:avLst/>
            </a:prstGeom>
          </p:spPr>
          <p:txBody>
            <a:bodyPr lIns="0" tIns="0" rIns="0" bIns="0" rtlCol="0" anchor="t">
              <a:spAutoFit/>
            </a:bodyPr>
            <a:lstStyle/>
            <a:p>
              <a:pPr>
                <a:lnSpc>
                  <a:spcPts val="5400"/>
                </a:lnSpc>
              </a:pPr>
              <a:endParaRPr dirty="0"/>
            </a:p>
            <a:p>
              <a:pPr>
                <a:lnSpc>
                  <a:spcPts val="5400"/>
                </a:lnSpc>
              </a:pPr>
              <a:r>
                <a:rPr lang="en-US" sz="3600" dirty="0">
                  <a:solidFill>
                    <a:srgbClr val="000000"/>
                  </a:solidFill>
                  <a:latin typeface="Lora"/>
                </a:rPr>
                <a:t>Helping others feel comfortable with you</a:t>
              </a:r>
            </a:p>
            <a:p>
              <a:pPr>
                <a:lnSpc>
                  <a:spcPts val="5400"/>
                </a:lnSpc>
              </a:pPr>
              <a:endParaRPr lang="en-US" sz="3600" dirty="0">
                <a:solidFill>
                  <a:srgbClr val="000000"/>
                </a:solidFill>
                <a:latin typeface="Lora"/>
              </a:endParaRPr>
            </a:p>
            <a:p>
              <a:pPr>
                <a:lnSpc>
                  <a:spcPts val="5400"/>
                </a:lnSpc>
              </a:pPr>
              <a:r>
                <a:rPr lang="en-US" sz="3600" dirty="0">
                  <a:solidFill>
                    <a:srgbClr val="000000"/>
                  </a:solidFill>
                  <a:latin typeface="Lora" panose="020B0604020202020204" charset="0"/>
                </a:rPr>
                <a:t>Supportive communication</a:t>
              </a:r>
            </a:p>
          </p:txBody>
        </p:sp>
      </p:grpSp>
      <p:pic>
        <p:nvPicPr>
          <p:cNvPr id="5" name="Picture 5"/>
          <p:cNvPicPr>
            <a:picLocks noChangeAspect="1"/>
          </p:cNvPicPr>
          <p:nvPr/>
        </p:nvPicPr>
        <p:blipFill>
          <a:blip r:embed="rId3"/>
          <a:srcRect/>
          <a:stretch>
            <a:fillRect/>
          </a:stretch>
        </p:blipFill>
        <p:spPr>
          <a:xfrm>
            <a:off x="11722519" y="3325300"/>
            <a:ext cx="6113639" cy="6961700"/>
          </a:xfrm>
          <a:prstGeom prst="rect">
            <a:avLst/>
          </a:prstGeom>
        </p:spPr>
      </p:pic>
      <p:sp>
        <p:nvSpPr>
          <p:cNvPr id="7" name="TextBox 6">
            <a:extLst>
              <a:ext uri="{FF2B5EF4-FFF2-40B4-BE49-F238E27FC236}">
                <a16:creationId xmlns:a16="http://schemas.microsoft.com/office/drawing/2014/main" id="{2FAB2E50-50B9-41CD-A904-397713FF987D}"/>
              </a:ext>
            </a:extLst>
          </p:cNvPr>
          <p:cNvSpPr txBox="1"/>
          <p:nvPr/>
        </p:nvSpPr>
        <p:spPr>
          <a:xfrm>
            <a:off x="14785964" y="615992"/>
            <a:ext cx="9144000" cy="830997"/>
          </a:xfrm>
          <a:prstGeom prst="rect">
            <a:avLst/>
          </a:prstGeom>
          <a:noFill/>
        </p:spPr>
        <p:txBody>
          <a:bodyPr wrap="square">
            <a:spAutoFit/>
          </a:bodyPr>
          <a:lstStyle/>
          <a:p>
            <a:r>
              <a:rPr lang="en-AU" sz="4800" b="1" dirty="0">
                <a:solidFill>
                  <a:srgbClr val="00B050"/>
                </a:solidFill>
              </a:rPr>
              <a:t>Module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29F40"/>
        </a:solidFill>
        <a:effectLst/>
      </p:bgPr>
    </p:bg>
    <p:spTree>
      <p:nvGrpSpPr>
        <p:cNvPr id="1" name=""/>
        <p:cNvGrpSpPr/>
        <p:nvPr/>
      </p:nvGrpSpPr>
      <p:grpSpPr>
        <a:xfrm>
          <a:off x="0" y="0"/>
          <a:ext cx="0" cy="0"/>
          <a:chOff x="0" y="0"/>
          <a:chExt cx="0" cy="0"/>
        </a:xfrm>
      </p:grpSpPr>
      <p:grpSp>
        <p:nvGrpSpPr>
          <p:cNvPr id="2" name="Group 2"/>
          <p:cNvGrpSpPr/>
          <p:nvPr/>
        </p:nvGrpSpPr>
        <p:grpSpPr>
          <a:xfrm>
            <a:off x="1335096" y="911088"/>
            <a:ext cx="16150180" cy="2831949"/>
            <a:chOff x="0" y="-152400"/>
            <a:chExt cx="21533574" cy="3775931"/>
          </a:xfrm>
        </p:grpSpPr>
        <p:sp>
          <p:nvSpPr>
            <p:cNvPr id="3" name="TextBox 3"/>
            <p:cNvSpPr txBox="1"/>
            <p:nvPr/>
          </p:nvSpPr>
          <p:spPr>
            <a:xfrm>
              <a:off x="0" y="-152400"/>
              <a:ext cx="20368673" cy="2568653"/>
            </a:xfrm>
            <a:prstGeom prst="rect">
              <a:avLst/>
            </a:prstGeom>
          </p:spPr>
          <p:txBody>
            <a:bodyPr wrap="square" lIns="0" tIns="0" rIns="0" bIns="0" rtlCol="0" anchor="t">
              <a:spAutoFit/>
            </a:bodyPr>
            <a:lstStyle/>
            <a:p>
              <a:pPr algn="ctr">
                <a:lnSpc>
                  <a:spcPts val="7737"/>
                </a:lnSpc>
              </a:pPr>
              <a:r>
                <a:rPr lang="en-US" sz="5158" dirty="0">
                  <a:solidFill>
                    <a:srgbClr val="EBEBEB"/>
                  </a:solidFill>
                  <a:latin typeface="Heebo Regular" panose="020B0604020202020204" charset="-79"/>
                  <a:cs typeface="Heebo Regular" panose="020B0604020202020204" charset="-79"/>
                </a:rPr>
                <a:t>Everyday interactions: Helping others feel comfortable with you</a:t>
              </a:r>
            </a:p>
          </p:txBody>
        </p:sp>
        <p:sp>
          <p:nvSpPr>
            <p:cNvPr id="4" name="TextBox 4"/>
            <p:cNvSpPr txBox="1"/>
            <p:nvPr/>
          </p:nvSpPr>
          <p:spPr>
            <a:xfrm>
              <a:off x="0" y="3011448"/>
              <a:ext cx="21533574" cy="612083"/>
            </a:xfrm>
            <a:prstGeom prst="rect">
              <a:avLst/>
            </a:prstGeom>
          </p:spPr>
          <p:txBody>
            <a:bodyPr lIns="0" tIns="0" rIns="0" bIns="0" rtlCol="0" anchor="t">
              <a:spAutoFit/>
            </a:bodyPr>
            <a:lstStyle/>
            <a:p>
              <a:pPr>
                <a:lnSpc>
                  <a:spcPts val="4126"/>
                </a:lnSpc>
              </a:pPr>
              <a:endParaRPr/>
            </a:p>
          </p:txBody>
        </p:sp>
      </p:grpSp>
      <p:pic>
        <p:nvPicPr>
          <p:cNvPr id="5" name="Picture 5"/>
          <p:cNvPicPr>
            <a:picLocks noChangeAspect="1"/>
          </p:cNvPicPr>
          <p:nvPr/>
        </p:nvPicPr>
        <p:blipFill>
          <a:blip r:embed="rId3"/>
          <a:srcRect/>
          <a:stretch>
            <a:fillRect/>
          </a:stretch>
        </p:blipFill>
        <p:spPr>
          <a:xfrm>
            <a:off x="1166634" y="3896124"/>
            <a:ext cx="5690473" cy="5362176"/>
          </a:xfrm>
          <a:prstGeom prst="rect">
            <a:avLst/>
          </a:prstGeom>
        </p:spPr>
      </p:pic>
      <p:pic>
        <p:nvPicPr>
          <p:cNvPr id="6" name="Picture 6"/>
          <p:cNvPicPr>
            <a:picLocks noChangeAspect="1"/>
          </p:cNvPicPr>
          <p:nvPr/>
        </p:nvPicPr>
        <p:blipFill>
          <a:blip r:embed="rId4"/>
          <a:srcRect/>
          <a:stretch>
            <a:fillRect/>
          </a:stretch>
        </p:blipFill>
        <p:spPr>
          <a:xfrm>
            <a:off x="8539563" y="3896124"/>
            <a:ext cx="6685699" cy="5319279"/>
          </a:xfrm>
          <a:prstGeom prst="rect">
            <a:avLst/>
          </a:prstGeom>
        </p:spPr>
      </p:pic>
      <p:sp>
        <p:nvSpPr>
          <p:cNvPr id="7" name="TextBox 7"/>
          <p:cNvSpPr txBox="1"/>
          <p:nvPr/>
        </p:nvSpPr>
        <p:spPr>
          <a:xfrm>
            <a:off x="1219200" y="3453973"/>
            <a:ext cx="10156312" cy="482874"/>
          </a:xfrm>
          <a:prstGeom prst="rect">
            <a:avLst/>
          </a:prstGeom>
        </p:spPr>
        <p:txBody>
          <a:bodyPr lIns="0" tIns="0" rIns="0" bIns="0" rtlCol="0" anchor="t">
            <a:spAutoFit/>
          </a:bodyPr>
          <a:lstStyle/>
          <a:p>
            <a:pPr>
              <a:lnSpc>
                <a:spcPts val="4126"/>
              </a:lnSpc>
            </a:pPr>
            <a:endParaRPr/>
          </a:p>
        </p:txBody>
      </p:sp>
      <p:sp>
        <p:nvSpPr>
          <p:cNvPr id="8" name="TextBox 7">
            <a:extLst>
              <a:ext uri="{FF2B5EF4-FFF2-40B4-BE49-F238E27FC236}">
                <a16:creationId xmlns:a16="http://schemas.microsoft.com/office/drawing/2014/main" id="{AEC15FE1-F6F6-4F6B-BFDE-6CF0B9D226A0}"/>
              </a:ext>
            </a:extLst>
          </p:cNvPr>
          <p:cNvSpPr txBox="1"/>
          <p:nvPr/>
        </p:nvSpPr>
        <p:spPr>
          <a:xfrm>
            <a:off x="3733800" y="3057099"/>
            <a:ext cx="2286000" cy="830997"/>
          </a:xfrm>
          <a:prstGeom prst="rect">
            <a:avLst/>
          </a:prstGeom>
          <a:noFill/>
        </p:spPr>
        <p:txBody>
          <a:bodyPr wrap="square" rtlCol="0">
            <a:spAutoFit/>
          </a:bodyPr>
          <a:lstStyle/>
          <a:p>
            <a:r>
              <a:rPr lang="en-AU" sz="4800" dirty="0"/>
              <a:t>A</a:t>
            </a:r>
          </a:p>
        </p:txBody>
      </p:sp>
      <p:sp>
        <p:nvSpPr>
          <p:cNvPr id="10" name="TextBox 9">
            <a:extLst>
              <a:ext uri="{FF2B5EF4-FFF2-40B4-BE49-F238E27FC236}">
                <a16:creationId xmlns:a16="http://schemas.microsoft.com/office/drawing/2014/main" id="{18D31B27-2804-4920-A12A-D2A6A10098C9}"/>
              </a:ext>
            </a:extLst>
          </p:cNvPr>
          <p:cNvSpPr txBox="1"/>
          <p:nvPr/>
        </p:nvSpPr>
        <p:spPr>
          <a:xfrm>
            <a:off x="4572000" y="4961374"/>
            <a:ext cx="9144000" cy="369332"/>
          </a:xfrm>
          <a:prstGeom prst="rect">
            <a:avLst/>
          </a:prstGeom>
          <a:noFill/>
        </p:spPr>
        <p:txBody>
          <a:bodyPr wrap="square">
            <a:spAutoFit/>
          </a:bodyPr>
          <a:lstStyle/>
          <a:p>
            <a:r>
              <a:rPr lang="en-AU" sz="1800" dirty="0"/>
              <a:t>A</a:t>
            </a:r>
          </a:p>
        </p:txBody>
      </p:sp>
      <p:sp>
        <p:nvSpPr>
          <p:cNvPr id="11" name="TextBox 10">
            <a:extLst>
              <a:ext uri="{FF2B5EF4-FFF2-40B4-BE49-F238E27FC236}">
                <a16:creationId xmlns:a16="http://schemas.microsoft.com/office/drawing/2014/main" id="{C96A1B45-B851-4EC4-8F37-4E4FE2E3FC6A}"/>
              </a:ext>
            </a:extLst>
          </p:cNvPr>
          <p:cNvSpPr txBox="1"/>
          <p:nvPr/>
        </p:nvSpPr>
        <p:spPr>
          <a:xfrm>
            <a:off x="11734800" y="2990665"/>
            <a:ext cx="5943600" cy="830997"/>
          </a:xfrm>
          <a:prstGeom prst="rect">
            <a:avLst/>
          </a:prstGeom>
          <a:noFill/>
        </p:spPr>
        <p:txBody>
          <a:bodyPr wrap="square">
            <a:spAutoFit/>
          </a:bodyPr>
          <a:lstStyle/>
          <a:p>
            <a:r>
              <a:rPr lang="en-AU" sz="4800" dirty="0"/>
              <a:t>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10581"/>
          <a:stretch>
            <a:fillRect/>
          </a:stretch>
        </p:blipFill>
        <p:spPr>
          <a:xfrm>
            <a:off x="350953" y="2503230"/>
            <a:ext cx="17238684" cy="7120385"/>
          </a:xfrm>
          <a:prstGeom prst="rect">
            <a:avLst/>
          </a:prstGeom>
        </p:spPr>
      </p:pic>
      <p:sp>
        <p:nvSpPr>
          <p:cNvPr id="3" name="TextBox 3"/>
          <p:cNvSpPr txBox="1"/>
          <p:nvPr/>
        </p:nvSpPr>
        <p:spPr>
          <a:xfrm>
            <a:off x="1028700" y="6699434"/>
            <a:ext cx="10156312" cy="482874"/>
          </a:xfrm>
          <a:prstGeom prst="rect">
            <a:avLst/>
          </a:prstGeom>
        </p:spPr>
        <p:txBody>
          <a:bodyPr lIns="0" tIns="0" rIns="0" bIns="0" rtlCol="0" anchor="t">
            <a:spAutoFit/>
          </a:bodyPr>
          <a:lstStyle/>
          <a:p>
            <a:pPr>
              <a:lnSpc>
                <a:spcPts val="4126"/>
              </a:lnSpc>
            </a:pPr>
            <a:endParaRPr/>
          </a:p>
        </p:txBody>
      </p:sp>
      <p:grpSp>
        <p:nvGrpSpPr>
          <p:cNvPr id="4" name="Group 4"/>
          <p:cNvGrpSpPr/>
          <p:nvPr/>
        </p:nvGrpSpPr>
        <p:grpSpPr>
          <a:xfrm>
            <a:off x="350953" y="279493"/>
            <a:ext cx="16824094" cy="2484634"/>
            <a:chOff x="0" y="310687"/>
            <a:chExt cx="22432126" cy="3312844"/>
          </a:xfrm>
        </p:grpSpPr>
        <p:sp>
          <p:nvSpPr>
            <p:cNvPr id="5" name="TextBox 5"/>
            <p:cNvSpPr txBox="1"/>
            <p:nvPr/>
          </p:nvSpPr>
          <p:spPr>
            <a:xfrm>
              <a:off x="1462463" y="310687"/>
              <a:ext cx="20969663" cy="2568653"/>
            </a:xfrm>
            <a:prstGeom prst="rect">
              <a:avLst/>
            </a:prstGeom>
          </p:spPr>
          <p:txBody>
            <a:bodyPr wrap="square" lIns="0" tIns="0" rIns="0" bIns="0" rtlCol="0" anchor="t">
              <a:spAutoFit/>
            </a:bodyPr>
            <a:lstStyle/>
            <a:p>
              <a:pPr algn="ctr">
                <a:lnSpc>
                  <a:spcPts val="7737"/>
                </a:lnSpc>
              </a:pPr>
              <a:r>
                <a:rPr lang="en-US" sz="5158" dirty="0">
                  <a:solidFill>
                    <a:srgbClr val="57B252"/>
                  </a:solidFill>
                  <a:latin typeface="Heebo Regular" panose="020B0604020202020204" charset="-79"/>
                  <a:cs typeface="Heebo Regular" panose="020B0604020202020204" charset="-79"/>
                </a:rPr>
                <a:t>Everyday interactions: Helping others feel comfortable with you</a:t>
              </a:r>
            </a:p>
          </p:txBody>
        </p:sp>
        <p:sp>
          <p:nvSpPr>
            <p:cNvPr id="6" name="TextBox 6"/>
            <p:cNvSpPr txBox="1"/>
            <p:nvPr/>
          </p:nvSpPr>
          <p:spPr>
            <a:xfrm>
              <a:off x="0" y="3011448"/>
              <a:ext cx="16537788" cy="612083"/>
            </a:xfrm>
            <a:prstGeom prst="rect">
              <a:avLst/>
            </a:prstGeom>
          </p:spPr>
          <p:txBody>
            <a:bodyPr lIns="0" tIns="0" rIns="0" bIns="0" rtlCol="0" anchor="t">
              <a:spAutoFit/>
            </a:bodyPr>
            <a:lstStyle/>
            <a:p>
              <a:pPr>
                <a:lnSpc>
                  <a:spcPts val="4126"/>
                </a:lnSpc>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grpSp>
        <p:nvGrpSpPr>
          <p:cNvPr id="2" name="Group 2"/>
          <p:cNvGrpSpPr/>
          <p:nvPr/>
        </p:nvGrpSpPr>
        <p:grpSpPr>
          <a:xfrm>
            <a:off x="223414" y="914888"/>
            <a:ext cx="15556539" cy="1849239"/>
            <a:chOff x="0" y="-152400"/>
            <a:chExt cx="20742051" cy="2465651"/>
          </a:xfrm>
        </p:grpSpPr>
        <p:sp>
          <p:nvSpPr>
            <p:cNvPr id="3" name="TextBox 3"/>
            <p:cNvSpPr txBox="1"/>
            <p:nvPr/>
          </p:nvSpPr>
          <p:spPr>
            <a:xfrm>
              <a:off x="0" y="-152400"/>
              <a:ext cx="20742051" cy="1252053"/>
            </a:xfrm>
            <a:prstGeom prst="rect">
              <a:avLst/>
            </a:prstGeom>
          </p:spPr>
          <p:txBody>
            <a:bodyPr lIns="0" tIns="0" rIns="0" bIns="0" rtlCol="0" anchor="t">
              <a:spAutoFit/>
            </a:bodyPr>
            <a:lstStyle/>
            <a:p>
              <a:pPr algn="ctr">
                <a:lnSpc>
                  <a:spcPts val="7737"/>
                </a:lnSpc>
              </a:pPr>
              <a:r>
                <a:rPr lang="en-US" sz="5158" dirty="0">
                  <a:solidFill>
                    <a:srgbClr val="329F40"/>
                  </a:solidFill>
                  <a:latin typeface="Heebo Regular" panose="020B0604020202020204" charset="-79"/>
                  <a:cs typeface="Heebo Regular" panose="020B0604020202020204" charset="-79"/>
                </a:rPr>
                <a:t>Everyday interactions: Supportive Communication</a:t>
              </a:r>
            </a:p>
          </p:txBody>
        </p:sp>
        <p:sp>
          <p:nvSpPr>
            <p:cNvPr id="4" name="TextBox 4"/>
            <p:cNvSpPr txBox="1"/>
            <p:nvPr/>
          </p:nvSpPr>
          <p:spPr>
            <a:xfrm>
              <a:off x="0" y="1701168"/>
              <a:ext cx="20742051" cy="612083"/>
            </a:xfrm>
            <a:prstGeom prst="rect">
              <a:avLst/>
            </a:prstGeom>
          </p:spPr>
          <p:txBody>
            <a:bodyPr lIns="0" tIns="0" rIns="0" bIns="0" rtlCol="0" anchor="t">
              <a:spAutoFit/>
            </a:bodyPr>
            <a:lstStyle/>
            <a:p>
              <a:pPr>
                <a:lnSpc>
                  <a:spcPts val="4126"/>
                </a:lnSpc>
              </a:pPr>
              <a:endParaRPr/>
            </a:p>
          </p:txBody>
        </p:sp>
      </p:grpSp>
      <p:pic>
        <p:nvPicPr>
          <p:cNvPr id="5" name="Picture 5"/>
          <p:cNvPicPr>
            <a:picLocks noChangeAspect="1"/>
          </p:cNvPicPr>
          <p:nvPr/>
        </p:nvPicPr>
        <p:blipFill>
          <a:blip r:embed="rId3"/>
          <a:srcRect/>
          <a:stretch>
            <a:fillRect/>
          </a:stretch>
        </p:blipFill>
        <p:spPr>
          <a:xfrm>
            <a:off x="-580025" y="2168734"/>
            <a:ext cx="5758626" cy="4114800"/>
          </a:xfrm>
          <a:prstGeom prst="rect">
            <a:avLst/>
          </a:prstGeom>
        </p:spPr>
      </p:pic>
      <p:pic>
        <p:nvPicPr>
          <p:cNvPr id="6" name="Picture 6"/>
          <p:cNvPicPr>
            <a:picLocks noChangeAspect="1"/>
          </p:cNvPicPr>
          <p:nvPr/>
        </p:nvPicPr>
        <p:blipFill>
          <a:blip r:embed="rId4"/>
          <a:srcRect/>
          <a:stretch>
            <a:fillRect/>
          </a:stretch>
        </p:blipFill>
        <p:spPr>
          <a:xfrm>
            <a:off x="5081039" y="2168734"/>
            <a:ext cx="11408810" cy="7836086"/>
          </a:xfrm>
          <a:prstGeom prst="rect">
            <a:avLst/>
          </a:prstGeom>
        </p:spPr>
      </p:pic>
      <p:sp>
        <p:nvSpPr>
          <p:cNvPr id="7" name="TextBox 7"/>
          <p:cNvSpPr txBox="1"/>
          <p:nvPr/>
        </p:nvSpPr>
        <p:spPr>
          <a:xfrm>
            <a:off x="1028700" y="6699434"/>
            <a:ext cx="10156312" cy="482874"/>
          </a:xfrm>
          <a:prstGeom prst="rect">
            <a:avLst/>
          </a:prstGeom>
        </p:spPr>
        <p:txBody>
          <a:bodyPr lIns="0" tIns="0" rIns="0" bIns="0" rtlCol="0" anchor="t">
            <a:spAutoFit/>
          </a:bodyPr>
          <a:lstStyle/>
          <a:p>
            <a:pPr>
              <a:lnSpc>
                <a:spcPts val="4126"/>
              </a:lnSpc>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56263"/>
        </a:solidFill>
        <a:effectLst/>
      </p:bgPr>
    </p:bg>
    <p:spTree>
      <p:nvGrpSpPr>
        <p:cNvPr id="1" name=""/>
        <p:cNvGrpSpPr/>
        <p:nvPr/>
      </p:nvGrpSpPr>
      <p:grpSpPr>
        <a:xfrm>
          <a:off x="0" y="0"/>
          <a:ext cx="0" cy="0"/>
          <a:chOff x="0" y="0"/>
          <a:chExt cx="0" cy="0"/>
        </a:xfrm>
      </p:grpSpPr>
      <p:grpSp>
        <p:nvGrpSpPr>
          <p:cNvPr id="2" name="Group 2"/>
          <p:cNvGrpSpPr/>
          <p:nvPr/>
        </p:nvGrpSpPr>
        <p:grpSpPr>
          <a:xfrm>
            <a:off x="223414" y="914888"/>
            <a:ext cx="15556539" cy="1849239"/>
            <a:chOff x="0" y="-152400"/>
            <a:chExt cx="20742051" cy="2465651"/>
          </a:xfrm>
        </p:grpSpPr>
        <p:sp>
          <p:nvSpPr>
            <p:cNvPr id="3" name="TextBox 3"/>
            <p:cNvSpPr txBox="1"/>
            <p:nvPr/>
          </p:nvSpPr>
          <p:spPr>
            <a:xfrm>
              <a:off x="0" y="-152400"/>
              <a:ext cx="20742051" cy="1252053"/>
            </a:xfrm>
            <a:prstGeom prst="rect">
              <a:avLst/>
            </a:prstGeom>
          </p:spPr>
          <p:txBody>
            <a:bodyPr lIns="0" tIns="0" rIns="0" bIns="0" rtlCol="0" anchor="t">
              <a:spAutoFit/>
            </a:bodyPr>
            <a:lstStyle/>
            <a:p>
              <a:pPr algn="ctr">
                <a:lnSpc>
                  <a:spcPts val="7737"/>
                </a:lnSpc>
              </a:pPr>
              <a:r>
                <a:rPr lang="en-US" sz="5158" dirty="0">
                  <a:solidFill>
                    <a:srgbClr val="57B252"/>
                  </a:solidFill>
                  <a:latin typeface="Heebo Regular" panose="020B0604020202020204" charset="-79"/>
                  <a:cs typeface="Heebo Regular" panose="020B0604020202020204" charset="-79"/>
                </a:rPr>
                <a:t>Everyday interactions: Supportive Communication</a:t>
              </a:r>
            </a:p>
          </p:txBody>
        </p:sp>
        <p:sp>
          <p:nvSpPr>
            <p:cNvPr id="4" name="TextBox 4"/>
            <p:cNvSpPr txBox="1"/>
            <p:nvPr/>
          </p:nvSpPr>
          <p:spPr>
            <a:xfrm>
              <a:off x="0" y="1701168"/>
              <a:ext cx="20742051" cy="612083"/>
            </a:xfrm>
            <a:prstGeom prst="rect">
              <a:avLst/>
            </a:prstGeom>
          </p:spPr>
          <p:txBody>
            <a:bodyPr lIns="0" tIns="0" rIns="0" bIns="0" rtlCol="0" anchor="t">
              <a:spAutoFit/>
            </a:bodyPr>
            <a:lstStyle/>
            <a:p>
              <a:pPr algn="ctr">
                <a:lnSpc>
                  <a:spcPts val="4126"/>
                </a:lnSpc>
              </a:pPr>
              <a:r>
                <a:rPr lang="en-US" sz="2579">
                  <a:solidFill>
                    <a:srgbClr val="FFFFFF"/>
                  </a:solidFill>
                  <a:latin typeface="Heebo Regular"/>
                </a:rPr>
                <a:t>Show that you care. </a:t>
              </a:r>
            </a:p>
          </p:txBody>
        </p:sp>
      </p:grpSp>
      <p:sp>
        <p:nvSpPr>
          <p:cNvPr id="6" name="TextBox 6"/>
          <p:cNvSpPr txBox="1"/>
          <p:nvPr/>
        </p:nvSpPr>
        <p:spPr>
          <a:xfrm>
            <a:off x="1028700" y="6699434"/>
            <a:ext cx="10156312" cy="482874"/>
          </a:xfrm>
          <a:prstGeom prst="rect">
            <a:avLst/>
          </a:prstGeom>
        </p:spPr>
        <p:txBody>
          <a:bodyPr lIns="0" tIns="0" rIns="0" bIns="0" rtlCol="0" anchor="t">
            <a:spAutoFit/>
          </a:bodyPr>
          <a:lstStyle/>
          <a:p>
            <a:pPr>
              <a:lnSpc>
                <a:spcPts val="4126"/>
              </a:lnSpc>
            </a:pPr>
            <a:endParaRPr/>
          </a:p>
        </p:txBody>
      </p:sp>
      <p:pic>
        <p:nvPicPr>
          <p:cNvPr id="8" name="Picture 7" descr="A close up of a logo&#10;&#10;Description automatically generated">
            <a:extLst>
              <a:ext uri="{FF2B5EF4-FFF2-40B4-BE49-F238E27FC236}">
                <a16:creationId xmlns:a16="http://schemas.microsoft.com/office/drawing/2014/main" id="{953F9293-8B10-48B9-B871-6961C9FACC0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76600" y="3500578"/>
            <a:ext cx="10549547" cy="639771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56263"/>
        </a:solidFill>
        <a:effectLst/>
      </p:bgPr>
    </p:bg>
    <p:spTree>
      <p:nvGrpSpPr>
        <p:cNvPr id="1" name=""/>
        <p:cNvGrpSpPr/>
        <p:nvPr/>
      </p:nvGrpSpPr>
      <p:grpSpPr>
        <a:xfrm>
          <a:off x="0" y="0"/>
          <a:ext cx="0" cy="0"/>
          <a:chOff x="0" y="0"/>
          <a:chExt cx="0" cy="0"/>
        </a:xfrm>
      </p:grpSpPr>
      <p:grpSp>
        <p:nvGrpSpPr>
          <p:cNvPr id="2" name="Group 2"/>
          <p:cNvGrpSpPr/>
          <p:nvPr/>
        </p:nvGrpSpPr>
        <p:grpSpPr>
          <a:xfrm>
            <a:off x="1340482" y="198300"/>
            <a:ext cx="11578578" cy="9720310"/>
            <a:chOff x="0" y="0"/>
            <a:chExt cx="15438104" cy="12960413"/>
          </a:xfrm>
        </p:grpSpPr>
        <p:sp>
          <p:nvSpPr>
            <p:cNvPr id="3" name="TextBox 3"/>
            <p:cNvSpPr txBox="1"/>
            <p:nvPr/>
          </p:nvSpPr>
          <p:spPr>
            <a:xfrm>
              <a:off x="0" y="0"/>
              <a:ext cx="15438104" cy="2878141"/>
            </a:xfrm>
            <a:prstGeom prst="rect">
              <a:avLst/>
            </a:prstGeom>
          </p:spPr>
          <p:txBody>
            <a:bodyPr lIns="0" tIns="0" rIns="0" bIns="0" rtlCol="0" anchor="t">
              <a:spAutoFit/>
            </a:bodyPr>
            <a:lstStyle/>
            <a:p>
              <a:pPr algn="ctr">
                <a:lnSpc>
                  <a:spcPts val="8498"/>
                </a:lnSpc>
              </a:pPr>
              <a:r>
                <a:rPr lang="en-US" sz="7082">
                  <a:solidFill>
                    <a:srgbClr val="57B252"/>
                  </a:solidFill>
                  <a:latin typeface="Heebo Black Bold"/>
                </a:rPr>
                <a:t>Everyday Interactions- Supportive Communication</a:t>
              </a:r>
            </a:p>
          </p:txBody>
        </p:sp>
        <p:sp>
          <p:nvSpPr>
            <p:cNvPr id="4" name="TextBox 4"/>
            <p:cNvSpPr txBox="1"/>
            <p:nvPr/>
          </p:nvSpPr>
          <p:spPr>
            <a:xfrm>
              <a:off x="728247" y="3192183"/>
              <a:ext cx="13981611" cy="9768230"/>
            </a:xfrm>
            <a:prstGeom prst="rect">
              <a:avLst/>
            </a:prstGeom>
          </p:spPr>
          <p:txBody>
            <a:bodyPr lIns="0" tIns="0" rIns="0" bIns="0" rtlCol="0" anchor="t">
              <a:spAutoFit/>
            </a:bodyPr>
            <a:lstStyle/>
            <a:p>
              <a:pPr>
                <a:lnSpc>
                  <a:spcPts val="4780"/>
                </a:lnSpc>
              </a:pPr>
              <a:endParaRPr dirty="0"/>
            </a:p>
            <a:p>
              <a:pPr>
                <a:lnSpc>
                  <a:spcPts val="4780"/>
                </a:lnSpc>
              </a:pPr>
              <a:r>
                <a:rPr lang="en-US" sz="3186" dirty="0">
                  <a:solidFill>
                    <a:schemeClr val="bg1"/>
                  </a:solidFill>
                  <a:latin typeface="Lora"/>
                </a:rPr>
                <a:t>•</a:t>
              </a:r>
              <a:r>
                <a:rPr lang="en-US" sz="3186" dirty="0">
                  <a:solidFill>
                    <a:srgbClr val="FCFDFD"/>
                  </a:solidFill>
                  <a:latin typeface="Lora Bold"/>
                </a:rPr>
                <a:t>Words</a:t>
              </a:r>
            </a:p>
            <a:p>
              <a:pPr>
                <a:lnSpc>
                  <a:spcPts val="4780"/>
                </a:lnSpc>
              </a:pPr>
              <a:r>
                <a:rPr lang="en-US" sz="3186" dirty="0">
                  <a:solidFill>
                    <a:srgbClr val="FCFDFD"/>
                  </a:solidFill>
                  <a:latin typeface="Lora"/>
                </a:rPr>
                <a:t>Use supportive phrases to show empathy (“I understand what you are saying”) and acknowledge any losses or difficult feelings that the person shares (“I am so sorry to hear that”, “That sounds like a tough situation”).</a:t>
              </a:r>
            </a:p>
            <a:p>
              <a:pPr>
                <a:lnSpc>
                  <a:spcPts val="4780"/>
                </a:lnSpc>
              </a:pPr>
              <a:endParaRPr lang="en-US" sz="3186" dirty="0">
                <a:solidFill>
                  <a:srgbClr val="FCFDFD"/>
                </a:solidFill>
                <a:latin typeface="Lora"/>
              </a:endParaRPr>
            </a:p>
            <a:p>
              <a:pPr>
                <a:lnSpc>
                  <a:spcPts val="4780"/>
                </a:lnSpc>
              </a:pPr>
              <a:r>
                <a:rPr lang="en-US" sz="3200" b="1" dirty="0">
                  <a:solidFill>
                    <a:srgbClr val="FCFDFD"/>
                  </a:solidFill>
                  <a:latin typeface="Lora" panose="020B0604020202020204" charset="0"/>
                </a:rPr>
                <a:t>•Body language</a:t>
              </a:r>
            </a:p>
            <a:p>
              <a:pPr>
                <a:lnSpc>
                  <a:spcPts val="4780"/>
                </a:lnSpc>
              </a:pPr>
              <a:r>
                <a:rPr lang="en-US" sz="3200" dirty="0">
                  <a:solidFill>
                    <a:srgbClr val="FCFDFD"/>
                  </a:solidFill>
                  <a:latin typeface="Lora" panose="020B0604020202020204" charset="0"/>
                </a:rPr>
                <a:t>Includes your facial expressions, eye contact, </a:t>
              </a:r>
            </a:p>
            <a:p>
              <a:pPr>
                <a:lnSpc>
                  <a:spcPts val="4780"/>
                </a:lnSpc>
              </a:pPr>
              <a:r>
                <a:rPr lang="en-US" sz="3200" dirty="0">
                  <a:solidFill>
                    <a:srgbClr val="FCFDFD"/>
                  </a:solidFill>
                  <a:latin typeface="Lora" panose="020B0604020202020204" charset="0"/>
                </a:rPr>
                <a:t>gestures and the way you sit or stand in relation to the other person.</a:t>
              </a:r>
            </a:p>
          </p:txBody>
        </p:sp>
      </p:grpSp>
      <p:pic>
        <p:nvPicPr>
          <p:cNvPr id="5" name="Picture 5"/>
          <p:cNvPicPr>
            <a:picLocks noChangeAspect="1"/>
          </p:cNvPicPr>
          <p:nvPr/>
        </p:nvPicPr>
        <p:blipFill>
          <a:blip r:embed="rId3"/>
          <a:srcRect/>
          <a:stretch>
            <a:fillRect/>
          </a:stretch>
        </p:blipFill>
        <p:spPr>
          <a:xfrm>
            <a:off x="11910817" y="3321665"/>
            <a:ext cx="7424291" cy="69653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6484787" y="2007103"/>
            <a:ext cx="10065972" cy="7114833"/>
          </a:xfrm>
          <a:prstGeom prst="rect">
            <a:avLst/>
          </a:prstGeom>
        </p:spPr>
        <p:txBody>
          <a:bodyPr lIns="0" tIns="0" rIns="0" bIns="0" rtlCol="0" anchor="t">
            <a:spAutoFit/>
          </a:bodyPr>
          <a:lstStyle/>
          <a:p>
            <a:pPr>
              <a:lnSpc>
                <a:spcPts val="3074"/>
              </a:lnSpc>
            </a:pPr>
            <a:r>
              <a:rPr lang="en-US" sz="1921" dirty="0">
                <a:solidFill>
                  <a:srgbClr val="EBEBEB"/>
                </a:solidFill>
                <a:latin typeface="Heebo Regular"/>
              </a:rPr>
              <a:t>Lina, a worker in a funeral </a:t>
            </a:r>
            <a:r>
              <a:rPr lang="en-US" sz="2000" dirty="0" err="1">
                <a:solidFill>
                  <a:srgbClr val="EBEBEB"/>
                </a:solidFill>
                <a:latin typeface="Arimo"/>
              </a:rPr>
              <a:t>parlour</a:t>
            </a:r>
            <a:r>
              <a:rPr lang="en-US" sz="2000" dirty="0">
                <a:solidFill>
                  <a:srgbClr val="EBEBEB"/>
                </a:solidFill>
                <a:latin typeface="Arimo"/>
              </a:rPr>
              <a:t>, was able to use active listening to support Grace:</a:t>
            </a:r>
          </a:p>
          <a:p>
            <a:pPr>
              <a:lnSpc>
                <a:spcPts val="3074"/>
              </a:lnSpc>
            </a:pPr>
            <a:r>
              <a:rPr lang="en-US" sz="2000" dirty="0">
                <a:solidFill>
                  <a:srgbClr val="EBEBEB"/>
                </a:solidFill>
                <a:latin typeface="Arimo Bold"/>
              </a:rPr>
              <a:t>Grace:</a:t>
            </a:r>
            <a:r>
              <a:rPr lang="en-US" sz="2000" dirty="0">
                <a:solidFill>
                  <a:srgbClr val="EBEBEB"/>
                </a:solidFill>
                <a:latin typeface="Arimo"/>
              </a:rPr>
              <a:t> Hi, I need to arrange a funeral for my brother who has… [sobs] </a:t>
            </a:r>
          </a:p>
          <a:p>
            <a:pPr>
              <a:lnSpc>
                <a:spcPts val="3074"/>
              </a:lnSpc>
            </a:pPr>
            <a:r>
              <a:rPr lang="en-US" sz="2000" dirty="0">
                <a:solidFill>
                  <a:srgbClr val="EBEBEB"/>
                </a:solidFill>
                <a:latin typeface="Arimo Bold"/>
              </a:rPr>
              <a:t>Lina</a:t>
            </a:r>
            <a:r>
              <a:rPr lang="en-US" sz="2000" dirty="0">
                <a:solidFill>
                  <a:srgbClr val="EBEBEB"/>
                </a:solidFill>
                <a:latin typeface="Arimo"/>
              </a:rPr>
              <a:t>: It’s okay, take your time. It sounds like you are having a difficult time. </a:t>
            </a:r>
          </a:p>
          <a:p>
            <a:pPr>
              <a:lnSpc>
                <a:spcPts val="3074"/>
              </a:lnSpc>
            </a:pPr>
            <a:r>
              <a:rPr lang="en-US" sz="2000" dirty="0">
                <a:solidFill>
                  <a:srgbClr val="EBEBEB"/>
                </a:solidFill>
                <a:latin typeface="Arimo"/>
              </a:rPr>
              <a:t>[10 seconds of silence] </a:t>
            </a:r>
          </a:p>
          <a:p>
            <a:pPr>
              <a:lnSpc>
                <a:spcPts val="3074"/>
              </a:lnSpc>
            </a:pPr>
            <a:r>
              <a:rPr lang="en-US" sz="2000" dirty="0">
                <a:solidFill>
                  <a:srgbClr val="EBEBEB"/>
                </a:solidFill>
                <a:latin typeface="Arimo Bold"/>
              </a:rPr>
              <a:t>Grace:</a:t>
            </a:r>
            <a:r>
              <a:rPr lang="en-US" sz="2000" dirty="0">
                <a:solidFill>
                  <a:srgbClr val="EBEBEB"/>
                </a:solidFill>
                <a:latin typeface="Arimo"/>
              </a:rPr>
              <a:t> Okay, I am here. Yes, thank you. It’s so hard – I can’t believe this has happened.</a:t>
            </a:r>
          </a:p>
          <a:p>
            <a:pPr>
              <a:lnSpc>
                <a:spcPts val="3074"/>
              </a:lnSpc>
            </a:pPr>
            <a:r>
              <a:rPr lang="en-US" sz="2000" dirty="0">
                <a:solidFill>
                  <a:srgbClr val="EBEBEB"/>
                </a:solidFill>
                <a:latin typeface="Arimo Bold"/>
              </a:rPr>
              <a:t>Lina</a:t>
            </a:r>
            <a:r>
              <a:rPr lang="en-US" sz="2000" dirty="0">
                <a:solidFill>
                  <a:srgbClr val="EBEBEB"/>
                </a:solidFill>
                <a:latin typeface="Arimo"/>
              </a:rPr>
              <a:t>: I can hear how upsetting this is for you.</a:t>
            </a:r>
          </a:p>
          <a:p>
            <a:pPr>
              <a:lnSpc>
                <a:spcPts val="3074"/>
              </a:lnSpc>
            </a:pPr>
            <a:r>
              <a:rPr lang="en-US" sz="2000" dirty="0">
                <a:solidFill>
                  <a:srgbClr val="EBEBEB"/>
                </a:solidFill>
                <a:latin typeface="Arimo Bold"/>
              </a:rPr>
              <a:t>Grace:</a:t>
            </a:r>
            <a:r>
              <a:rPr lang="en-US" sz="2000" dirty="0">
                <a:solidFill>
                  <a:srgbClr val="EBEBEB"/>
                </a:solidFill>
                <a:latin typeface="Arimo"/>
              </a:rPr>
              <a:t> I just don’t want this to be real. </a:t>
            </a:r>
          </a:p>
          <a:p>
            <a:pPr>
              <a:lnSpc>
                <a:spcPts val="3074"/>
              </a:lnSpc>
            </a:pPr>
            <a:r>
              <a:rPr lang="en-US" sz="2000" dirty="0">
                <a:solidFill>
                  <a:srgbClr val="EBEBEB"/>
                </a:solidFill>
                <a:latin typeface="Arimo Bold"/>
              </a:rPr>
              <a:t>Lina:</a:t>
            </a:r>
            <a:r>
              <a:rPr lang="en-US" sz="2000" dirty="0">
                <a:solidFill>
                  <a:srgbClr val="EBEBEB"/>
                </a:solidFill>
                <a:latin typeface="Arimo"/>
              </a:rPr>
              <a:t> Mmhmm, I am here, listening.</a:t>
            </a:r>
          </a:p>
          <a:p>
            <a:pPr>
              <a:lnSpc>
                <a:spcPts val="3074"/>
              </a:lnSpc>
            </a:pPr>
            <a:r>
              <a:rPr lang="en-US" sz="2000" dirty="0">
                <a:solidFill>
                  <a:srgbClr val="EBEBEB"/>
                </a:solidFill>
                <a:latin typeface="Arimo Bold"/>
              </a:rPr>
              <a:t>Grace:</a:t>
            </a:r>
            <a:r>
              <a:rPr lang="en-US" sz="2000" dirty="0">
                <a:solidFill>
                  <a:srgbClr val="EBEBEB"/>
                </a:solidFill>
                <a:latin typeface="Arimo"/>
              </a:rPr>
              <a:t> I loved my brother so much – we were tight. He was my best friend. And today he passed away. </a:t>
            </a:r>
          </a:p>
          <a:p>
            <a:pPr>
              <a:lnSpc>
                <a:spcPts val="3074"/>
              </a:lnSpc>
            </a:pPr>
            <a:r>
              <a:rPr lang="en-US" sz="2000" dirty="0">
                <a:solidFill>
                  <a:srgbClr val="EBEBEB"/>
                </a:solidFill>
                <a:latin typeface="Arimo Bold"/>
              </a:rPr>
              <a:t>Lina:</a:t>
            </a:r>
            <a:r>
              <a:rPr lang="en-US" sz="2000" dirty="0">
                <a:solidFill>
                  <a:srgbClr val="EBEBEB"/>
                </a:solidFill>
                <a:latin typeface="Arimo"/>
              </a:rPr>
              <a:t> It sounds like your brother was very important to you – your best friend. </a:t>
            </a:r>
          </a:p>
          <a:p>
            <a:pPr>
              <a:lnSpc>
                <a:spcPts val="3074"/>
              </a:lnSpc>
            </a:pPr>
            <a:r>
              <a:rPr lang="en-US" sz="2000" dirty="0">
                <a:solidFill>
                  <a:srgbClr val="EBEBEB"/>
                </a:solidFill>
                <a:latin typeface="Arimo Bold"/>
              </a:rPr>
              <a:t>Grace:</a:t>
            </a:r>
            <a:r>
              <a:rPr lang="en-US" sz="2000" dirty="0">
                <a:solidFill>
                  <a:srgbClr val="EBEBEB"/>
                </a:solidFill>
                <a:latin typeface="Arimo"/>
              </a:rPr>
              <a:t> Yes, he was my best friend... it’s so tough… I remember all the fun times we had together [laughs a little]. </a:t>
            </a:r>
          </a:p>
          <a:p>
            <a:pPr>
              <a:lnSpc>
                <a:spcPts val="3074"/>
              </a:lnSpc>
            </a:pPr>
            <a:r>
              <a:rPr lang="en-US" sz="2000" dirty="0">
                <a:solidFill>
                  <a:srgbClr val="EBEBEB"/>
                </a:solidFill>
                <a:latin typeface="Arimo Bold"/>
              </a:rPr>
              <a:t>Lina</a:t>
            </a:r>
            <a:r>
              <a:rPr lang="en-US" sz="2000" dirty="0">
                <a:solidFill>
                  <a:srgbClr val="EBEBEB"/>
                </a:solidFill>
                <a:latin typeface="Arimo"/>
              </a:rPr>
              <a:t>: I am hearing that you are also remembering the fun times too. </a:t>
            </a:r>
          </a:p>
          <a:p>
            <a:pPr>
              <a:lnSpc>
                <a:spcPts val="3074"/>
              </a:lnSpc>
            </a:pPr>
            <a:r>
              <a:rPr lang="en-US" sz="2000" dirty="0">
                <a:solidFill>
                  <a:srgbClr val="EBEBEB"/>
                </a:solidFill>
                <a:latin typeface="Arimo Bold"/>
              </a:rPr>
              <a:t>Grace</a:t>
            </a:r>
            <a:r>
              <a:rPr lang="en-US" sz="2000" dirty="0">
                <a:solidFill>
                  <a:srgbClr val="EBEBEB"/>
                </a:solidFill>
                <a:latin typeface="Arimo"/>
              </a:rPr>
              <a:t>: Yes, it makes me smile to think of the fun times. Thank you, my dear, you have really helped me feel better. </a:t>
            </a:r>
          </a:p>
          <a:p>
            <a:pPr>
              <a:lnSpc>
                <a:spcPts val="3074"/>
              </a:lnSpc>
            </a:pPr>
            <a:r>
              <a:rPr lang="en-US" sz="2000" dirty="0">
                <a:solidFill>
                  <a:srgbClr val="EBEBEB"/>
                </a:solidFill>
                <a:latin typeface="Arimo Bold"/>
              </a:rPr>
              <a:t>Lina:</a:t>
            </a:r>
            <a:r>
              <a:rPr lang="en-US" sz="2000" dirty="0">
                <a:solidFill>
                  <a:srgbClr val="EBEBEB"/>
                </a:solidFill>
                <a:latin typeface="Arimo"/>
              </a:rPr>
              <a:t> Of course, I am happy to support in these tough times.</a:t>
            </a:r>
          </a:p>
          <a:p>
            <a:pPr>
              <a:lnSpc>
                <a:spcPts val="3074"/>
              </a:lnSpc>
            </a:pPr>
            <a:r>
              <a:rPr lang="en-US" sz="2000" dirty="0">
                <a:solidFill>
                  <a:srgbClr val="EBEBEB"/>
                </a:solidFill>
                <a:latin typeface="Arimo Bold"/>
              </a:rPr>
              <a:t>Grace:</a:t>
            </a:r>
            <a:r>
              <a:rPr lang="en-US" sz="2000" dirty="0">
                <a:solidFill>
                  <a:srgbClr val="EBEBEB"/>
                </a:solidFill>
                <a:latin typeface="Arimo"/>
              </a:rPr>
              <a:t> I am now ready to discuss what can be done about the funeral arrangements.</a:t>
            </a:r>
          </a:p>
        </p:txBody>
      </p:sp>
      <p:pic>
        <p:nvPicPr>
          <p:cNvPr id="3"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29837" y="3611521"/>
            <a:ext cx="5525691" cy="3834153"/>
          </a:xfrm>
          <a:prstGeom prst="rect">
            <a:avLst/>
          </a:prstGeom>
        </p:spPr>
      </p:pic>
      <p:sp>
        <p:nvSpPr>
          <p:cNvPr id="4" name="TextBox 4"/>
          <p:cNvSpPr txBox="1"/>
          <p:nvPr/>
        </p:nvSpPr>
        <p:spPr>
          <a:xfrm>
            <a:off x="2257761" y="571500"/>
            <a:ext cx="13772478" cy="926216"/>
          </a:xfrm>
          <a:prstGeom prst="rect">
            <a:avLst/>
          </a:prstGeom>
        </p:spPr>
        <p:txBody>
          <a:bodyPr lIns="0" tIns="0" rIns="0" bIns="0" rtlCol="0" anchor="t">
            <a:spAutoFit/>
          </a:bodyPr>
          <a:lstStyle/>
          <a:p>
            <a:pPr algn="ctr">
              <a:lnSpc>
                <a:spcPts val="7720"/>
              </a:lnSpc>
              <a:spcBef>
                <a:spcPct val="0"/>
              </a:spcBef>
            </a:pPr>
            <a:r>
              <a:rPr lang="en-US" sz="4825" dirty="0">
                <a:solidFill>
                  <a:srgbClr val="57B252"/>
                </a:solidFill>
                <a:latin typeface="Heebo Regular Bold"/>
              </a:rPr>
              <a:t>Everyday Interactions- Supportive Communication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6811461" y="2908036"/>
            <a:ext cx="11022331" cy="6913924"/>
          </a:xfrm>
          <a:prstGeom prst="rect">
            <a:avLst/>
          </a:prstGeom>
        </p:spPr>
        <p:txBody>
          <a:bodyPr lIns="0" tIns="0" rIns="0" bIns="0" rtlCol="0" anchor="t">
            <a:spAutoFit/>
          </a:bodyPr>
          <a:lstStyle/>
          <a:p>
            <a:pPr>
              <a:lnSpc>
                <a:spcPts val="3942"/>
              </a:lnSpc>
            </a:pPr>
            <a:r>
              <a:rPr lang="en-US" sz="2464" dirty="0">
                <a:solidFill>
                  <a:srgbClr val="EBEBEB"/>
                </a:solidFill>
                <a:latin typeface="Heebo Regular"/>
              </a:rPr>
              <a:t>·Clearly introduce yourself </a:t>
            </a:r>
          </a:p>
          <a:p>
            <a:pPr>
              <a:lnSpc>
                <a:spcPts val="3942"/>
              </a:lnSpc>
            </a:pPr>
            <a:endParaRPr lang="en-US" sz="2464" dirty="0">
              <a:solidFill>
                <a:srgbClr val="EBEBEB"/>
              </a:solidFill>
              <a:latin typeface="Heebo Regular"/>
            </a:endParaRPr>
          </a:p>
          <a:p>
            <a:pPr>
              <a:lnSpc>
                <a:spcPts val="3942"/>
              </a:lnSpc>
            </a:pPr>
            <a:r>
              <a:rPr lang="en-US" sz="2464" dirty="0">
                <a:solidFill>
                  <a:srgbClr val="EBEBEB"/>
                </a:solidFill>
                <a:latin typeface="Arimo"/>
              </a:rPr>
              <a:t>·Ask if the person is able to speak</a:t>
            </a:r>
          </a:p>
          <a:p>
            <a:pPr>
              <a:lnSpc>
                <a:spcPts val="3942"/>
              </a:lnSpc>
            </a:pPr>
            <a:endParaRPr lang="en-US" sz="2464" dirty="0">
              <a:solidFill>
                <a:srgbClr val="EBEBEB"/>
              </a:solidFill>
              <a:latin typeface="Arimo"/>
            </a:endParaRPr>
          </a:p>
          <a:p>
            <a:pPr>
              <a:lnSpc>
                <a:spcPts val="3942"/>
              </a:lnSpc>
            </a:pPr>
            <a:r>
              <a:rPr lang="en-US" sz="2464" dirty="0">
                <a:solidFill>
                  <a:srgbClr val="EBEBEB"/>
                </a:solidFill>
                <a:latin typeface="Arimo"/>
              </a:rPr>
              <a:t>·Clarify any miscommunications or misunderstandings</a:t>
            </a:r>
          </a:p>
          <a:p>
            <a:pPr>
              <a:lnSpc>
                <a:spcPts val="3942"/>
              </a:lnSpc>
            </a:pPr>
            <a:endParaRPr lang="en-US" sz="2464" dirty="0">
              <a:solidFill>
                <a:srgbClr val="EBEBEB"/>
              </a:solidFill>
              <a:latin typeface="Arimo"/>
            </a:endParaRPr>
          </a:p>
          <a:p>
            <a:pPr>
              <a:lnSpc>
                <a:spcPts val="3942"/>
              </a:lnSpc>
            </a:pPr>
            <a:r>
              <a:rPr lang="en-US" sz="2464" dirty="0">
                <a:solidFill>
                  <a:srgbClr val="EBEBEB"/>
                </a:solidFill>
                <a:latin typeface="Arimo"/>
              </a:rPr>
              <a:t>·Allow for pauses when the person stays silent</a:t>
            </a:r>
          </a:p>
          <a:p>
            <a:pPr>
              <a:lnSpc>
                <a:spcPts val="3942"/>
              </a:lnSpc>
            </a:pPr>
            <a:endParaRPr lang="en-US" sz="2464" dirty="0">
              <a:solidFill>
                <a:srgbClr val="EBEBEB"/>
              </a:solidFill>
              <a:latin typeface="Arimo"/>
            </a:endParaRPr>
          </a:p>
          <a:p>
            <a:pPr>
              <a:lnSpc>
                <a:spcPts val="3942"/>
              </a:lnSpc>
            </a:pPr>
            <a:r>
              <a:rPr lang="en-US" sz="2464" dirty="0">
                <a:solidFill>
                  <a:srgbClr val="EBEBEB"/>
                </a:solidFill>
                <a:latin typeface="Arimo"/>
              </a:rPr>
              <a:t>·Make helpful comments to normalize silence</a:t>
            </a:r>
          </a:p>
          <a:p>
            <a:pPr>
              <a:lnSpc>
                <a:spcPts val="3942"/>
              </a:lnSpc>
            </a:pPr>
            <a:endParaRPr lang="en-US" sz="2464" dirty="0">
              <a:solidFill>
                <a:srgbClr val="EBEBEB"/>
              </a:solidFill>
              <a:latin typeface="Arimo"/>
            </a:endParaRPr>
          </a:p>
          <a:p>
            <a:pPr>
              <a:lnSpc>
                <a:spcPts val="3942"/>
              </a:lnSpc>
            </a:pPr>
            <a:r>
              <a:rPr lang="en-US" sz="2464" dirty="0">
                <a:solidFill>
                  <a:srgbClr val="EBEBEB"/>
                </a:solidFill>
                <a:latin typeface="Arimo"/>
              </a:rPr>
              <a:t>·Try to minimize disruptions</a:t>
            </a:r>
          </a:p>
          <a:p>
            <a:pPr>
              <a:lnSpc>
                <a:spcPts val="3942"/>
              </a:lnSpc>
            </a:pPr>
            <a:endParaRPr lang="en-US" sz="2464" dirty="0">
              <a:solidFill>
                <a:srgbClr val="EBEBEB"/>
              </a:solidFill>
              <a:latin typeface="Arimo"/>
            </a:endParaRPr>
          </a:p>
          <a:p>
            <a:pPr>
              <a:lnSpc>
                <a:spcPts val="3942"/>
              </a:lnSpc>
            </a:pPr>
            <a:r>
              <a:rPr lang="en-US" sz="2464" dirty="0">
                <a:solidFill>
                  <a:srgbClr val="EBEBEB"/>
                </a:solidFill>
                <a:latin typeface="Arimo"/>
              </a:rPr>
              <a:t>·If possible, support the person to both see and hear you when talking, e.g. by using video software.</a:t>
            </a:r>
          </a:p>
        </p:txBody>
      </p:sp>
      <p:sp>
        <p:nvSpPr>
          <p:cNvPr id="3" name="TextBox 3"/>
          <p:cNvSpPr txBox="1"/>
          <p:nvPr/>
        </p:nvSpPr>
        <p:spPr>
          <a:xfrm>
            <a:off x="193067" y="619380"/>
            <a:ext cx="18425864" cy="2901115"/>
          </a:xfrm>
          <a:prstGeom prst="rect">
            <a:avLst/>
          </a:prstGeom>
        </p:spPr>
        <p:txBody>
          <a:bodyPr lIns="0" tIns="0" rIns="0" bIns="0" rtlCol="0" anchor="t">
            <a:spAutoFit/>
          </a:bodyPr>
          <a:lstStyle/>
          <a:p>
            <a:pPr>
              <a:lnSpc>
                <a:spcPts val="7720"/>
              </a:lnSpc>
              <a:spcBef>
                <a:spcPct val="0"/>
              </a:spcBef>
            </a:pPr>
            <a:r>
              <a:rPr lang="en-US" sz="4825" dirty="0">
                <a:solidFill>
                  <a:srgbClr val="57B252"/>
                </a:solidFill>
                <a:latin typeface="Heebo Regular" panose="020B0604020202020204" charset="-79"/>
                <a:cs typeface="Heebo Regular" panose="020B0604020202020204" charset="-79"/>
              </a:rPr>
              <a:t>How could you adapt these psychosocial skills for everyday interactions to remote/telephone working in the COVID-19 response?</a:t>
            </a:r>
          </a:p>
        </p:txBody>
      </p:sp>
      <p:pic>
        <p:nvPicPr>
          <p:cNvPr id="4" name="Picture 4"/>
          <p:cNvPicPr>
            <a:picLocks noChangeAspect="1"/>
          </p:cNvPicPr>
          <p:nvPr/>
        </p:nvPicPr>
        <p:blipFill>
          <a:blip r:embed="rId3"/>
          <a:srcRect/>
          <a:stretch>
            <a:fillRect/>
          </a:stretch>
        </p:blipFill>
        <p:spPr>
          <a:xfrm>
            <a:off x="628749" y="6057015"/>
            <a:ext cx="2934693" cy="3578894"/>
          </a:xfrm>
          <a:prstGeom prst="rect">
            <a:avLst/>
          </a:prstGeom>
        </p:spPr>
      </p:pic>
      <p:pic>
        <p:nvPicPr>
          <p:cNvPr id="7" name="Picture 6" descr="A picture containing remote, control, sitting, player&#10;&#10;Description automatically generated">
            <a:extLst>
              <a:ext uri="{FF2B5EF4-FFF2-40B4-BE49-F238E27FC236}">
                <a16:creationId xmlns:a16="http://schemas.microsoft.com/office/drawing/2014/main" id="{3D0D11D0-F42E-4DC9-AEE8-2A14C5E5E55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33800" y="3238499"/>
            <a:ext cx="2797296" cy="357889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email">
            <a:extLst>
              <a:ext uri="{28A0092B-C50C-407E-A947-70E740481C1C}">
                <a14:useLocalDpi xmlns:a14="http://schemas.microsoft.com/office/drawing/2010/main"/>
              </a:ext>
            </a:extLst>
          </a:blip>
          <a:srcRect t="10918" b="10918"/>
          <a:stretch>
            <a:fillRect/>
          </a:stretch>
        </p:blipFill>
        <p:spPr>
          <a:xfrm>
            <a:off x="8290627" y="0"/>
            <a:ext cx="9997373" cy="10695367"/>
          </a:xfrm>
          <a:prstGeom prst="rect">
            <a:avLst/>
          </a:prstGeom>
        </p:spPr>
      </p:pic>
      <p:grpSp>
        <p:nvGrpSpPr>
          <p:cNvPr id="3" name="Group 3"/>
          <p:cNvGrpSpPr/>
          <p:nvPr/>
        </p:nvGrpSpPr>
        <p:grpSpPr>
          <a:xfrm>
            <a:off x="1028700" y="6292202"/>
            <a:ext cx="6155672" cy="2966098"/>
            <a:chOff x="0" y="0"/>
            <a:chExt cx="8207563" cy="3954798"/>
          </a:xfrm>
        </p:grpSpPr>
        <p:sp>
          <p:nvSpPr>
            <p:cNvPr id="4" name="TextBox 4"/>
            <p:cNvSpPr txBox="1"/>
            <p:nvPr/>
          </p:nvSpPr>
          <p:spPr>
            <a:xfrm>
              <a:off x="0" y="0"/>
              <a:ext cx="8207563" cy="2633200"/>
            </a:xfrm>
            <a:prstGeom prst="rect">
              <a:avLst/>
            </a:prstGeom>
          </p:spPr>
          <p:txBody>
            <a:bodyPr lIns="0" tIns="0" rIns="0" bIns="0" rtlCol="0" anchor="t">
              <a:spAutoFit/>
            </a:bodyPr>
            <a:lstStyle/>
            <a:p>
              <a:pPr>
                <a:lnSpc>
                  <a:spcPts val="7680"/>
                </a:lnSpc>
              </a:pPr>
              <a:r>
                <a:rPr lang="en-US" sz="6400" dirty="0">
                  <a:solidFill>
                    <a:srgbClr val="57B252"/>
                  </a:solidFill>
                  <a:latin typeface="Heebo Regular" panose="020B0604020202020204" charset="-79"/>
                  <a:cs typeface="Heebo Regular" panose="020B0604020202020204" charset="-79"/>
                </a:rPr>
                <a:t>Take a Break for 10 minutes</a:t>
              </a:r>
            </a:p>
          </p:txBody>
        </p:sp>
        <p:sp>
          <p:nvSpPr>
            <p:cNvPr id="5" name="TextBox 5"/>
            <p:cNvSpPr txBox="1"/>
            <p:nvPr/>
          </p:nvSpPr>
          <p:spPr>
            <a:xfrm>
              <a:off x="0" y="3453571"/>
              <a:ext cx="7591539" cy="501227"/>
            </a:xfrm>
            <a:prstGeom prst="rect">
              <a:avLst/>
            </a:prstGeom>
          </p:spPr>
          <p:txBody>
            <a:bodyPr lIns="0" tIns="0" rIns="0" bIns="0" rtlCol="0" anchor="t">
              <a:spAutoFit/>
            </a:bodyPr>
            <a:lstStyle/>
            <a:p>
              <a:pPr>
                <a:lnSpc>
                  <a:spcPts val="3360"/>
                </a:lnSpc>
              </a:pPr>
              <a:r>
                <a:rPr lang="en-US" sz="2100">
                  <a:solidFill>
                    <a:srgbClr val="3E484F"/>
                  </a:solidFill>
                  <a:latin typeface="Heebo Regular"/>
                </a:rPr>
                <a:t>Have a stretch or take a refreshment break.</a:t>
              </a:r>
            </a:p>
          </p:txBody>
        </p:sp>
      </p:grpSp>
      <p:pic>
        <p:nvPicPr>
          <p:cNvPr id="6" name="Picture 6"/>
          <p:cNvPicPr>
            <a:picLocks noChangeAspect="1"/>
          </p:cNvPicPr>
          <p:nvPr/>
        </p:nvPicPr>
        <p:blipFill>
          <a:blip r:embed="rId4"/>
          <a:srcRect/>
          <a:stretch>
            <a:fillRect/>
          </a:stretch>
        </p:blipFill>
        <p:spPr>
          <a:xfrm>
            <a:off x="651792" y="645569"/>
            <a:ext cx="2310831" cy="213174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457635" y="2881370"/>
            <a:ext cx="16353974" cy="4201936"/>
            <a:chOff x="0" y="-9525"/>
            <a:chExt cx="21805299" cy="5602582"/>
          </a:xfrm>
        </p:grpSpPr>
        <p:sp>
          <p:nvSpPr>
            <p:cNvPr id="3" name="TextBox 3"/>
            <p:cNvSpPr txBox="1"/>
            <p:nvPr/>
          </p:nvSpPr>
          <p:spPr>
            <a:xfrm>
              <a:off x="0" y="-9525"/>
              <a:ext cx="21805299" cy="1635125"/>
            </a:xfrm>
            <a:prstGeom prst="rect">
              <a:avLst/>
            </a:prstGeom>
          </p:spPr>
          <p:txBody>
            <a:bodyPr lIns="0" tIns="0" rIns="0" bIns="0" rtlCol="0" anchor="t">
              <a:spAutoFit/>
            </a:bodyPr>
            <a:lstStyle/>
            <a:p>
              <a:pPr algn="ctr">
                <a:lnSpc>
                  <a:spcPts val="9600"/>
                </a:lnSpc>
              </a:pPr>
              <a:r>
                <a:rPr lang="en-US" sz="8000">
                  <a:solidFill>
                    <a:srgbClr val="57B252"/>
                  </a:solidFill>
                  <a:latin typeface="Heebo Black Bold"/>
                </a:rPr>
                <a:t>Practical Support  </a:t>
              </a:r>
            </a:p>
          </p:txBody>
        </p:sp>
        <p:sp>
          <p:nvSpPr>
            <p:cNvPr id="4" name="TextBox 4"/>
            <p:cNvSpPr txBox="1"/>
            <p:nvPr/>
          </p:nvSpPr>
          <p:spPr>
            <a:xfrm>
              <a:off x="1028601" y="1972407"/>
              <a:ext cx="19748098" cy="3620650"/>
            </a:xfrm>
            <a:prstGeom prst="rect">
              <a:avLst/>
            </a:prstGeom>
          </p:spPr>
          <p:txBody>
            <a:bodyPr lIns="0" tIns="0" rIns="0" bIns="0" rtlCol="0" anchor="t">
              <a:spAutoFit/>
            </a:bodyPr>
            <a:lstStyle/>
            <a:p>
              <a:pPr algn="ctr">
                <a:lnSpc>
                  <a:spcPts val="5400"/>
                </a:lnSpc>
              </a:pPr>
              <a:r>
                <a:rPr lang="en-US" sz="3600" dirty="0">
                  <a:solidFill>
                    <a:srgbClr val="3E484F"/>
                  </a:solidFill>
                  <a:latin typeface="Heebo Regular" panose="020B0604020202020204" charset="-79"/>
                  <a:cs typeface="Heebo Regular" panose="020B0604020202020204" charset="-79"/>
                </a:rPr>
                <a:t>•Providing practical support to others</a:t>
              </a:r>
            </a:p>
            <a:p>
              <a:pPr algn="ctr">
                <a:lnSpc>
                  <a:spcPts val="5400"/>
                </a:lnSpc>
              </a:pPr>
              <a:r>
                <a:rPr lang="en-US" sz="3600" dirty="0">
                  <a:solidFill>
                    <a:srgbClr val="3E484F"/>
                  </a:solidFill>
                  <a:latin typeface="Heebo Regular" panose="020B0604020202020204" charset="-79"/>
                  <a:cs typeface="Heebo Regular" panose="020B0604020202020204" charset="-79"/>
                </a:rPr>
                <a:t>•Linking with other organizations</a:t>
              </a:r>
            </a:p>
            <a:p>
              <a:pPr algn="ctr">
                <a:lnSpc>
                  <a:spcPts val="5400"/>
                </a:lnSpc>
              </a:pPr>
              <a:r>
                <a:rPr lang="en-US" sz="3600" dirty="0">
                  <a:solidFill>
                    <a:srgbClr val="3E484F"/>
                  </a:solidFill>
                  <a:latin typeface="Heebo Regular" panose="020B0604020202020204" charset="-79"/>
                  <a:cs typeface="Heebo Regular" panose="020B0604020202020204" charset="-79"/>
                </a:rPr>
                <a:t>•Helping people to manage their own problems.</a:t>
              </a:r>
            </a:p>
            <a:p>
              <a:pPr>
                <a:lnSpc>
                  <a:spcPts val="5400"/>
                </a:lnSpc>
              </a:pPr>
              <a:r>
                <a:rPr lang="en-US" sz="3600" dirty="0">
                  <a:solidFill>
                    <a:srgbClr val="3E484F"/>
                  </a:solidFill>
                  <a:latin typeface="Lora"/>
                </a:rPr>
                <a:t>  </a:t>
              </a:r>
            </a:p>
          </p:txBody>
        </p:sp>
      </p:grpSp>
      <p:pic>
        <p:nvPicPr>
          <p:cNvPr id="5" name="Picture 5"/>
          <p:cNvPicPr>
            <a:picLocks noChangeAspect="1"/>
          </p:cNvPicPr>
          <p:nvPr/>
        </p:nvPicPr>
        <p:blipFill>
          <a:blip r:embed="rId3"/>
          <a:srcRect/>
          <a:stretch>
            <a:fillRect/>
          </a:stretch>
        </p:blipFill>
        <p:spPr>
          <a:xfrm>
            <a:off x="457635" y="692383"/>
            <a:ext cx="2244436" cy="4114800"/>
          </a:xfrm>
          <a:prstGeom prst="rect">
            <a:avLst/>
          </a:prstGeom>
        </p:spPr>
      </p:pic>
      <p:pic>
        <p:nvPicPr>
          <p:cNvPr id="6" name="Picture 6"/>
          <p:cNvPicPr>
            <a:picLocks noChangeAspect="1"/>
          </p:cNvPicPr>
          <p:nvPr/>
        </p:nvPicPr>
        <p:blipFill>
          <a:blip r:embed="rId4"/>
          <a:srcRect/>
          <a:stretch>
            <a:fillRect/>
          </a:stretch>
        </p:blipFill>
        <p:spPr>
          <a:xfrm>
            <a:off x="13911718" y="3163033"/>
            <a:ext cx="3821037" cy="7123967"/>
          </a:xfrm>
          <a:prstGeom prst="rect">
            <a:avLst/>
          </a:prstGeom>
        </p:spPr>
      </p:pic>
      <p:sp>
        <p:nvSpPr>
          <p:cNvPr id="7" name="TextBox 6">
            <a:extLst>
              <a:ext uri="{FF2B5EF4-FFF2-40B4-BE49-F238E27FC236}">
                <a16:creationId xmlns:a16="http://schemas.microsoft.com/office/drawing/2014/main" id="{7812E5C6-C7D5-4920-8871-2E892E1A6C0E}"/>
              </a:ext>
            </a:extLst>
          </p:cNvPr>
          <p:cNvSpPr txBox="1"/>
          <p:nvPr/>
        </p:nvSpPr>
        <p:spPr>
          <a:xfrm>
            <a:off x="14478000" y="532098"/>
            <a:ext cx="5715000" cy="830997"/>
          </a:xfrm>
          <a:prstGeom prst="rect">
            <a:avLst/>
          </a:prstGeom>
          <a:noFill/>
        </p:spPr>
        <p:txBody>
          <a:bodyPr wrap="square" rtlCol="0">
            <a:spAutoFit/>
          </a:bodyPr>
          <a:lstStyle/>
          <a:p>
            <a:r>
              <a:rPr lang="en-AU" sz="4800" dirty="0">
                <a:solidFill>
                  <a:srgbClr val="00B050"/>
                </a:solidFill>
              </a:rPr>
              <a:t>Module 3</a:t>
            </a:r>
          </a:p>
        </p:txBody>
      </p:sp>
      <p:pic>
        <p:nvPicPr>
          <p:cNvPr id="9" name="Picture 8" descr="A picture containing drawing&#10;&#10;Description automatically generated">
            <a:extLst>
              <a:ext uri="{FF2B5EF4-FFF2-40B4-BE49-F238E27FC236}">
                <a16:creationId xmlns:a16="http://schemas.microsoft.com/office/drawing/2014/main" id="{CD3DE8F5-13CE-484E-93C4-30F9937C7FB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5104" y="6996170"/>
            <a:ext cx="3565474" cy="30018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2161682" y="1427786"/>
            <a:ext cx="13634711" cy="4894433"/>
            <a:chOff x="0" y="-9525"/>
            <a:chExt cx="18179615" cy="6525911"/>
          </a:xfrm>
        </p:grpSpPr>
        <p:sp>
          <p:nvSpPr>
            <p:cNvPr id="3" name="TextBox 3"/>
            <p:cNvSpPr txBox="1"/>
            <p:nvPr/>
          </p:nvSpPr>
          <p:spPr>
            <a:xfrm>
              <a:off x="0" y="-9525"/>
              <a:ext cx="18179615" cy="1635125"/>
            </a:xfrm>
            <a:prstGeom prst="rect">
              <a:avLst/>
            </a:prstGeom>
          </p:spPr>
          <p:txBody>
            <a:bodyPr lIns="0" tIns="0" rIns="0" bIns="0" rtlCol="0" anchor="t">
              <a:spAutoFit/>
            </a:bodyPr>
            <a:lstStyle/>
            <a:p>
              <a:pPr algn="ctr">
                <a:lnSpc>
                  <a:spcPts val="9600"/>
                </a:lnSpc>
              </a:pPr>
              <a:r>
                <a:rPr lang="en-US" sz="8000">
                  <a:solidFill>
                    <a:srgbClr val="57B252"/>
                  </a:solidFill>
                  <a:latin typeface="Heebo Black Bold"/>
                </a:rPr>
                <a:t>Practical Support  </a:t>
              </a:r>
            </a:p>
          </p:txBody>
        </p:sp>
        <p:sp>
          <p:nvSpPr>
            <p:cNvPr id="4" name="TextBox 4"/>
            <p:cNvSpPr txBox="1"/>
            <p:nvPr/>
          </p:nvSpPr>
          <p:spPr>
            <a:xfrm>
              <a:off x="857569" y="1972407"/>
              <a:ext cx="16464476" cy="4543979"/>
            </a:xfrm>
            <a:prstGeom prst="rect">
              <a:avLst/>
            </a:prstGeom>
          </p:spPr>
          <p:txBody>
            <a:bodyPr lIns="0" tIns="0" rIns="0" bIns="0" rtlCol="0" anchor="t">
              <a:spAutoFit/>
            </a:bodyPr>
            <a:lstStyle/>
            <a:p>
              <a:pPr>
                <a:lnSpc>
                  <a:spcPts val="5400"/>
                </a:lnSpc>
              </a:pPr>
              <a:endParaRPr dirty="0"/>
            </a:p>
            <a:p>
              <a:pPr>
                <a:lnSpc>
                  <a:spcPts val="5400"/>
                </a:lnSpc>
              </a:pPr>
              <a:endParaRPr dirty="0"/>
            </a:p>
            <a:p>
              <a:pPr>
                <a:lnSpc>
                  <a:spcPts val="5400"/>
                </a:lnSpc>
              </a:pPr>
              <a:r>
                <a:rPr lang="en-US" sz="3600" dirty="0">
                  <a:solidFill>
                    <a:srgbClr val="3E484F"/>
                  </a:solidFill>
                  <a:latin typeface="Heebo Regular" panose="020B0604020202020204" charset="-79"/>
                  <a:cs typeface="Heebo Regular" panose="020B0604020202020204" charset="-79"/>
                </a:rPr>
                <a:t>What kind of problems have people in your community experienced during the COVID-19 pandemic?</a:t>
              </a:r>
            </a:p>
            <a:p>
              <a:pPr>
                <a:lnSpc>
                  <a:spcPts val="5400"/>
                </a:lnSpc>
              </a:pPr>
              <a:r>
                <a:rPr lang="en-US" sz="3600" dirty="0">
                  <a:solidFill>
                    <a:srgbClr val="3E484F"/>
                  </a:solidFill>
                  <a:latin typeface="Lora" panose="020B0604020202020204" charset="0"/>
                </a:rPr>
                <a:t>  </a:t>
              </a:r>
            </a:p>
          </p:txBody>
        </p:sp>
      </p:grpSp>
      <p:pic>
        <p:nvPicPr>
          <p:cNvPr id="5" name="Picture 5"/>
          <p:cNvPicPr>
            <a:picLocks noChangeAspect="1"/>
          </p:cNvPicPr>
          <p:nvPr/>
        </p:nvPicPr>
        <p:blipFill>
          <a:blip r:embed="rId3"/>
          <a:srcRect/>
          <a:stretch>
            <a:fillRect/>
          </a:stretch>
        </p:blipFill>
        <p:spPr>
          <a:xfrm>
            <a:off x="13559081" y="4061436"/>
            <a:ext cx="4474624" cy="622556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120901"/>
            <a:ext cx="11188904" cy="3198359"/>
            <a:chOff x="0" y="-9525"/>
            <a:chExt cx="14918538" cy="4264479"/>
          </a:xfrm>
        </p:grpSpPr>
        <p:sp>
          <p:nvSpPr>
            <p:cNvPr id="3" name="TextBox 3"/>
            <p:cNvSpPr txBox="1"/>
            <p:nvPr/>
          </p:nvSpPr>
          <p:spPr>
            <a:xfrm>
              <a:off x="0" y="-9525"/>
              <a:ext cx="14918538" cy="1447747"/>
            </a:xfrm>
            <a:prstGeom prst="rect">
              <a:avLst/>
            </a:prstGeom>
          </p:spPr>
          <p:txBody>
            <a:bodyPr lIns="0" tIns="0" rIns="0" bIns="0" rtlCol="0" anchor="t">
              <a:spAutoFit/>
            </a:bodyPr>
            <a:lstStyle/>
            <a:p>
              <a:pPr>
                <a:lnSpc>
                  <a:spcPts val="9600"/>
                </a:lnSpc>
              </a:pPr>
              <a:r>
                <a:rPr lang="en-US" sz="4800" dirty="0">
                  <a:solidFill>
                    <a:srgbClr val="57B252"/>
                  </a:solidFill>
                  <a:latin typeface="Heebo Black Bold"/>
                </a:rPr>
                <a:t>In your role, can you provide direct support? </a:t>
              </a:r>
            </a:p>
          </p:txBody>
        </p:sp>
        <p:sp>
          <p:nvSpPr>
            <p:cNvPr id="4" name="TextBox 4"/>
            <p:cNvSpPr txBox="1"/>
            <p:nvPr/>
          </p:nvSpPr>
          <p:spPr>
            <a:xfrm>
              <a:off x="0" y="3418659"/>
              <a:ext cx="13753637" cy="836295"/>
            </a:xfrm>
            <a:prstGeom prst="rect">
              <a:avLst/>
            </a:prstGeom>
          </p:spPr>
          <p:txBody>
            <a:bodyPr lIns="0" tIns="0" rIns="0" bIns="0" rtlCol="0" anchor="t">
              <a:spAutoFit/>
            </a:bodyPr>
            <a:lstStyle/>
            <a:p>
              <a:pPr>
                <a:lnSpc>
                  <a:spcPts val="5400"/>
                </a:lnSpc>
              </a:pPr>
              <a:r>
                <a:rPr lang="en-US" sz="3600">
                  <a:solidFill>
                    <a:srgbClr val="3E484F"/>
                  </a:solidFill>
                  <a:latin typeface="Lora"/>
                </a:rPr>
                <a:t> </a:t>
              </a:r>
            </a:p>
          </p:txBody>
        </p:sp>
      </p:grpSp>
      <p:grpSp>
        <p:nvGrpSpPr>
          <p:cNvPr id="5" name="Group 5"/>
          <p:cNvGrpSpPr/>
          <p:nvPr/>
        </p:nvGrpSpPr>
        <p:grpSpPr>
          <a:xfrm>
            <a:off x="1028700" y="3135171"/>
            <a:ext cx="941922" cy="861372"/>
            <a:chOff x="0" y="0"/>
            <a:chExt cx="1255896" cy="1148496"/>
          </a:xfrm>
        </p:grpSpPr>
        <p:grpSp>
          <p:nvGrpSpPr>
            <p:cNvPr id="6" name="Group 6"/>
            <p:cNvGrpSpPr/>
            <p:nvPr/>
          </p:nvGrpSpPr>
          <p:grpSpPr>
            <a:xfrm>
              <a:off x="53700" y="0"/>
              <a:ext cx="1148496" cy="1148496"/>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8" name="TextBox 8"/>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EBEBEB"/>
                  </a:solidFill>
                  <a:latin typeface="Heebo Black Bold"/>
                </a:rPr>
                <a:t>1</a:t>
              </a:r>
            </a:p>
          </p:txBody>
        </p:sp>
      </p:grpSp>
      <p:grpSp>
        <p:nvGrpSpPr>
          <p:cNvPr id="9" name="Group 9"/>
          <p:cNvGrpSpPr/>
          <p:nvPr/>
        </p:nvGrpSpPr>
        <p:grpSpPr>
          <a:xfrm>
            <a:off x="6623152" y="3135171"/>
            <a:ext cx="941922" cy="861372"/>
            <a:chOff x="0" y="0"/>
            <a:chExt cx="1255896" cy="1148496"/>
          </a:xfrm>
        </p:grpSpPr>
        <p:grpSp>
          <p:nvGrpSpPr>
            <p:cNvPr id="10" name="Group 10"/>
            <p:cNvGrpSpPr/>
            <p:nvPr/>
          </p:nvGrpSpPr>
          <p:grpSpPr>
            <a:xfrm>
              <a:off x="53700" y="0"/>
              <a:ext cx="1148496" cy="114849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12" name="TextBox 12"/>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EBEBEB"/>
                  </a:solidFill>
                  <a:latin typeface="Heebo Black Bold"/>
                </a:rPr>
                <a:t>2</a:t>
              </a:r>
            </a:p>
          </p:txBody>
        </p:sp>
      </p:grpSp>
      <p:grpSp>
        <p:nvGrpSpPr>
          <p:cNvPr id="13" name="Group 13"/>
          <p:cNvGrpSpPr/>
          <p:nvPr/>
        </p:nvGrpSpPr>
        <p:grpSpPr>
          <a:xfrm>
            <a:off x="12511111" y="3135171"/>
            <a:ext cx="941922" cy="861372"/>
            <a:chOff x="0" y="0"/>
            <a:chExt cx="1255896" cy="1148496"/>
          </a:xfrm>
        </p:grpSpPr>
        <p:grpSp>
          <p:nvGrpSpPr>
            <p:cNvPr id="14" name="Group 14"/>
            <p:cNvGrpSpPr/>
            <p:nvPr/>
          </p:nvGrpSpPr>
          <p:grpSpPr>
            <a:xfrm>
              <a:off x="53700" y="0"/>
              <a:ext cx="1148496" cy="1148496"/>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7B252"/>
              </a:solidFill>
            </p:spPr>
          </p:sp>
        </p:grpSp>
        <p:sp>
          <p:nvSpPr>
            <p:cNvPr id="16" name="TextBox 16"/>
            <p:cNvSpPr txBox="1"/>
            <p:nvPr/>
          </p:nvSpPr>
          <p:spPr>
            <a:xfrm>
              <a:off x="0" y="252938"/>
              <a:ext cx="1255896" cy="642619"/>
            </a:xfrm>
            <a:prstGeom prst="rect">
              <a:avLst/>
            </a:prstGeom>
          </p:spPr>
          <p:txBody>
            <a:bodyPr lIns="0" tIns="0" rIns="0" bIns="0" rtlCol="0" anchor="t">
              <a:spAutoFit/>
            </a:bodyPr>
            <a:lstStyle/>
            <a:p>
              <a:pPr algn="ctr">
                <a:lnSpc>
                  <a:spcPts val="3862"/>
                </a:lnSpc>
              </a:pPr>
              <a:r>
                <a:rPr lang="en-US" sz="3218">
                  <a:solidFill>
                    <a:srgbClr val="EBEBEB"/>
                  </a:solidFill>
                  <a:latin typeface="Heebo Black Bold"/>
                </a:rPr>
                <a:t>3</a:t>
              </a:r>
            </a:p>
          </p:txBody>
        </p:sp>
      </p:grpSp>
      <p:pic>
        <p:nvPicPr>
          <p:cNvPr id="17" name="Picture 17"/>
          <p:cNvPicPr>
            <a:picLocks noChangeAspect="1"/>
          </p:cNvPicPr>
          <p:nvPr/>
        </p:nvPicPr>
        <p:blipFill>
          <a:blip r:embed="rId3"/>
          <a:srcRect/>
          <a:stretch>
            <a:fillRect/>
          </a:stretch>
        </p:blipFill>
        <p:spPr>
          <a:xfrm>
            <a:off x="13173569" y="7117258"/>
            <a:ext cx="4235813" cy="2887412"/>
          </a:xfrm>
          <a:prstGeom prst="rect">
            <a:avLst/>
          </a:prstGeom>
        </p:spPr>
      </p:pic>
      <p:sp>
        <p:nvSpPr>
          <p:cNvPr id="18" name="TextBox 18"/>
          <p:cNvSpPr txBox="1"/>
          <p:nvPr/>
        </p:nvSpPr>
        <p:spPr>
          <a:xfrm>
            <a:off x="913802" y="4275455"/>
            <a:ext cx="4660989" cy="1256665"/>
          </a:xfrm>
          <a:prstGeom prst="rect">
            <a:avLst/>
          </a:prstGeom>
        </p:spPr>
        <p:txBody>
          <a:bodyPr lIns="0" tIns="0" rIns="0" bIns="0" rtlCol="0" anchor="t">
            <a:spAutoFit/>
          </a:bodyPr>
          <a:lstStyle/>
          <a:p>
            <a:pPr>
              <a:lnSpc>
                <a:spcPts val="5120"/>
              </a:lnSpc>
            </a:pPr>
            <a:r>
              <a:rPr lang="en-US" sz="3200" dirty="0">
                <a:solidFill>
                  <a:srgbClr val="57B252"/>
                </a:solidFill>
                <a:latin typeface="Heebo Regular"/>
              </a:rPr>
              <a:t>•Provide information (e.g. about the </a:t>
            </a:r>
            <a:r>
              <a:rPr lang="en-US" sz="3200" dirty="0">
                <a:solidFill>
                  <a:srgbClr val="57B252"/>
                </a:solidFill>
                <a:latin typeface="Arimo"/>
              </a:rPr>
              <a:t>situation)</a:t>
            </a:r>
          </a:p>
        </p:txBody>
      </p:sp>
      <p:sp>
        <p:nvSpPr>
          <p:cNvPr id="19" name="TextBox 19"/>
          <p:cNvSpPr txBox="1"/>
          <p:nvPr/>
        </p:nvSpPr>
        <p:spPr>
          <a:xfrm>
            <a:off x="6623152" y="4294505"/>
            <a:ext cx="4660989" cy="1680396"/>
          </a:xfrm>
          <a:prstGeom prst="rect">
            <a:avLst/>
          </a:prstGeom>
        </p:spPr>
        <p:txBody>
          <a:bodyPr lIns="0" tIns="0" rIns="0" bIns="0" rtlCol="0" anchor="t">
            <a:spAutoFit/>
          </a:bodyPr>
          <a:lstStyle/>
          <a:p>
            <a:pPr>
              <a:lnSpc>
                <a:spcPts val="4480"/>
              </a:lnSpc>
            </a:pPr>
            <a:r>
              <a:rPr lang="en-US" sz="2800" dirty="0">
                <a:solidFill>
                  <a:srgbClr val="57B252"/>
                </a:solidFill>
                <a:latin typeface="Heebo Regular"/>
              </a:rPr>
              <a:t>•</a:t>
            </a:r>
            <a:r>
              <a:rPr lang="en-US" sz="3200" dirty="0">
                <a:solidFill>
                  <a:srgbClr val="57B252"/>
                </a:solidFill>
                <a:latin typeface="Heebo Regular"/>
              </a:rPr>
              <a:t>Provide support yourself (e.g. food, </a:t>
            </a:r>
            <a:r>
              <a:rPr lang="en-US" sz="3200" dirty="0">
                <a:solidFill>
                  <a:srgbClr val="57B252"/>
                </a:solidFill>
                <a:latin typeface="Arimo"/>
              </a:rPr>
              <a:t>water, shopping)</a:t>
            </a:r>
          </a:p>
        </p:txBody>
      </p:sp>
      <p:sp>
        <p:nvSpPr>
          <p:cNvPr id="20" name="TextBox 20"/>
          <p:cNvSpPr txBox="1"/>
          <p:nvPr/>
        </p:nvSpPr>
        <p:spPr>
          <a:xfrm>
            <a:off x="12511111" y="4294505"/>
            <a:ext cx="4660989" cy="1680396"/>
          </a:xfrm>
          <a:prstGeom prst="rect">
            <a:avLst/>
          </a:prstGeom>
        </p:spPr>
        <p:txBody>
          <a:bodyPr lIns="0" tIns="0" rIns="0" bIns="0" rtlCol="0" anchor="t">
            <a:spAutoFit/>
          </a:bodyPr>
          <a:lstStyle/>
          <a:p>
            <a:pPr>
              <a:lnSpc>
                <a:spcPts val="4480"/>
              </a:lnSpc>
            </a:pPr>
            <a:r>
              <a:rPr lang="en-US" sz="2800" dirty="0">
                <a:solidFill>
                  <a:srgbClr val="57B252"/>
                </a:solidFill>
                <a:latin typeface="Heebo Regular"/>
              </a:rPr>
              <a:t>•</a:t>
            </a:r>
            <a:r>
              <a:rPr lang="en-US" sz="3200" dirty="0">
                <a:solidFill>
                  <a:srgbClr val="57B252"/>
                </a:solidFill>
                <a:latin typeface="Heebo Regular"/>
              </a:rPr>
              <a:t>Don’t feel pressured to provide direct </a:t>
            </a:r>
            <a:r>
              <a:rPr lang="en-US" sz="3200" dirty="0">
                <a:solidFill>
                  <a:srgbClr val="57B252"/>
                </a:solidFill>
                <a:latin typeface="Arimo"/>
              </a:rPr>
              <a:t>support if you are not able to.</a:t>
            </a:r>
          </a:p>
        </p:txBody>
      </p:sp>
      <p:grpSp>
        <p:nvGrpSpPr>
          <p:cNvPr id="21" name="Group 21"/>
          <p:cNvGrpSpPr/>
          <p:nvPr/>
        </p:nvGrpSpPr>
        <p:grpSpPr>
          <a:xfrm>
            <a:off x="1678794" y="1215642"/>
            <a:ext cx="16014638" cy="1610859"/>
            <a:chOff x="0" y="-9525"/>
            <a:chExt cx="21352850" cy="2147812"/>
          </a:xfrm>
        </p:grpSpPr>
        <p:sp>
          <p:nvSpPr>
            <p:cNvPr id="22" name="TextBox 22"/>
            <p:cNvSpPr txBox="1"/>
            <p:nvPr/>
          </p:nvSpPr>
          <p:spPr>
            <a:xfrm>
              <a:off x="0" y="-9525"/>
              <a:ext cx="21352850" cy="1157155"/>
            </a:xfrm>
            <a:prstGeom prst="rect">
              <a:avLst/>
            </a:prstGeom>
          </p:spPr>
          <p:txBody>
            <a:bodyPr lIns="0" tIns="0" rIns="0" bIns="0" rtlCol="0" anchor="t">
              <a:spAutoFit/>
            </a:bodyPr>
            <a:lstStyle/>
            <a:p>
              <a:pPr>
                <a:lnSpc>
                  <a:spcPts val="6720"/>
                </a:lnSpc>
              </a:pPr>
              <a:r>
                <a:rPr lang="en-US" sz="6600" dirty="0">
                  <a:solidFill>
                    <a:srgbClr val="57B252"/>
                  </a:solidFill>
                  <a:latin typeface="Heebo Black Bold"/>
                </a:rPr>
                <a:t>Practical Support- Providing help yourself. </a:t>
              </a:r>
            </a:p>
          </p:txBody>
        </p:sp>
        <p:sp>
          <p:nvSpPr>
            <p:cNvPr id="23" name="TextBox 23"/>
            <p:cNvSpPr txBox="1"/>
            <p:nvPr/>
          </p:nvSpPr>
          <p:spPr>
            <a:xfrm>
              <a:off x="0" y="1301992"/>
              <a:ext cx="19685532" cy="836295"/>
            </a:xfrm>
            <a:prstGeom prst="rect">
              <a:avLst/>
            </a:prstGeom>
          </p:spPr>
          <p:txBody>
            <a:bodyPr lIns="0" tIns="0" rIns="0" bIns="0" rtlCol="0" anchor="t">
              <a:spAutoFit/>
            </a:bodyPr>
            <a:lstStyle/>
            <a:p>
              <a:pPr>
                <a:lnSpc>
                  <a:spcPts val="5400"/>
                </a:lnSpc>
              </a:pPr>
              <a:r>
                <a:rPr lang="en-US" sz="3600">
                  <a:solidFill>
                    <a:srgbClr val="3E484F"/>
                  </a:solidFill>
                  <a:latin typeface="Lora"/>
                </a:rPr>
                <a:t> </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5898537" y="3965492"/>
            <a:ext cx="11895332" cy="5970032"/>
          </a:xfrm>
          <a:prstGeom prst="rect">
            <a:avLst/>
          </a:prstGeom>
        </p:spPr>
        <p:txBody>
          <a:bodyPr lIns="0" tIns="0" rIns="0" bIns="0" rtlCol="0" anchor="t">
            <a:spAutoFit/>
          </a:bodyPr>
          <a:lstStyle/>
          <a:p>
            <a:pPr>
              <a:lnSpc>
                <a:spcPts val="4651"/>
              </a:lnSpc>
            </a:pPr>
            <a:r>
              <a:rPr lang="en-US" sz="3200" dirty="0">
                <a:solidFill>
                  <a:srgbClr val="EBEBEB"/>
                </a:solidFill>
                <a:latin typeface="Heebo Regular"/>
              </a:rPr>
              <a:t>Norma </a:t>
            </a:r>
            <a:r>
              <a:rPr lang="en-US" sz="3200" dirty="0">
                <a:solidFill>
                  <a:srgbClr val="EBEBEB"/>
                </a:solidFill>
                <a:latin typeface="Arimo"/>
              </a:rPr>
              <a:t>lives in a crowded community. One of her </a:t>
            </a:r>
            <a:r>
              <a:rPr lang="en-US" sz="3200" dirty="0" err="1">
                <a:solidFill>
                  <a:srgbClr val="EBEBEB"/>
                </a:solidFill>
                <a:latin typeface="Arimo"/>
              </a:rPr>
              <a:t>neighbours</a:t>
            </a:r>
            <a:r>
              <a:rPr lang="en-US" sz="3200" dirty="0">
                <a:solidFill>
                  <a:srgbClr val="EBEBEB"/>
                </a:solidFill>
                <a:latin typeface="Arimo"/>
              </a:rPr>
              <a:t>, Barry, is an elderly man who lives by himself. Norma telephones him and asks how he is doing. Barry says he has not been able to get outside to buy the medicine he normally takes for his hypertension. Norma goes to buy food every week and suggests that she could go to the hospital or pharmacy and buy Barry´s medicine too. They decide on a safe place just outside Barry’s door where he can leave money and Norma can leave the medicine. In that way, they do not have to come into physical contact.</a:t>
            </a:r>
          </a:p>
        </p:txBody>
      </p:sp>
      <p:pic>
        <p:nvPicPr>
          <p:cNvPr id="3" name="Picture 3"/>
          <p:cNvPicPr>
            <a:picLocks noChangeAspect="1"/>
          </p:cNvPicPr>
          <p:nvPr/>
        </p:nvPicPr>
        <p:blipFill>
          <a:blip r:embed="rId3"/>
          <a:srcRect/>
          <a:stretch>
            <a:fillRect/>
          </a:stretch>
        </p:blipFill>
        <p:spPr>
          <a:xfrm>
            <a:off x="252290" y="3765981"/>
            <a:ext cx="4859970" cy="4211974"/>
          </a:xfrm>
          <a:prstGeom prst="rect">
            <a:avLst/>
          </a:prstGeom>
        </p:spPr>
      </p:pic>
      <p:sp>
        <p:nvSpPr>
          <p:cNvPr id="4" name="TextBox 4"/>
          <p:cNvSpPr txBox="1"/>
          <p:nvPr/>
        </p:nvSpPr>
        <p:spPr>
          <a:xfrm>
            <a:off x="1028700" y="1413340"/>
            <a:ext cx="16765170" cy="1111843"/>
          </a:xfrm>
          <a:prstGeom prst="rect">
            <a:avLst/>
          </a:prstGeom>
        </p:spPr>
        <p:txBody>
          <a:bodyPr lIns="0" tIns="0" rIns="0" bIns="0" rtlCol="0" anchor="t">
            <a:spAutoFit/>
          </a:bodyPr>
          <a:lstStyle/>
          <a:p>
            <a:pPr algn="ctr">
              <a:lnSpc>
                <a:spcPts val="8960"/>
              </a:lnSpc>
            </a:pPr>
            <a:r>
              <a:rPr lang="en-US" sz="6400" dirty="0">
                <a:solidFill>
                  <a:srgbClr val="329F40"/>
                </a:solidFill>
                <a:latin typeface="Heebo Regular" panose="020B0604020202020204" charset="-79"/>
                <a:cs typeface="Heebo Regular" panose="020B0604020202020204" charset="-79"/>
              </a:rPr>
              <a:t>Practical Support: Norma's story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5898537" y="3965492"/>
            <a:ext cx="11895332" cy="4161845"/>
          </a:xfrm>
          <a:prstGeom prst="rect">
            <a:avLst/>
          </a:prstGeom>
        </p:spPr>
        <p:txBody>
          <a:bodyPr lIns="0" tIns="0" rIns="0" bIns="0" rtlCol="0" anchor="t">
            <a:spAutoFit/>
          </a:bodyPr>
          <a:lstStyle/>
          <a:p>
            <a:pPr>
              <a:lnSpc>
                <a:spcPts val="4651"/>
              </a:lnSpc>
            </a:pPr>
            <a:r>
              <a:rPr lang="en-US" sz="2907" dirty="0">
                <a:solidFill>
                  <a:srgbClr val="EBEBEB"/>
                </a:solidFill>
                <a:latin typeface="Heebo Regular"/>
              </a:rPr>
              <a:t>•</a:t>
            </a:r>
            <a:r>
              <a:rPr lang="en-US" sz="3200" dirty="0">
                <a:solidFill>
                  <a:srgbClr val="EBEBEB"/>
                </a:solidFill>
                <a:latin typeface="Heebo Regular"/>
              </a:rPr>
              <a:t>Create a list of all organizations </a:t>
            </a:r>
            <a:r>
              <a:rPr lang="en-US" sz="3200" dirty="0">
                <a:solidFill>
                  <a:srgbClr val="EBEBEB"/>
                </a:solidFill>
                <a:latin typeface="Arimo"/>
              </a:rPr>
              <a:t>operating in your area and their contact details. Keep this with you at all times. </a:t>
            </a:r>
          </a:p>
          <a:p>
            <a:pPr>
              <a:lnSpc>
                <a:spcPts val="4651"/>
              </a:lnSpc>
            </a:pPr>
            <a:endParaRPr lang="en-US" sz="3200" dirty="0">
              <a:solidFill>
                <a:srgbClr val="EBEBEB"/>
              </a:solidFill>
              <a:latin typeface="Arimo"/>
            </a:endParaRPr>
          </a:p>
          <a:p>
            <a:pPr>
              <a:lnSpc>
                <a:spcPts val="4651"/>
              </a:lnSpc>
            </a:pPr>
            <a:r>
              <a:rPr lang="en-US" sz="3200" dirty="0">
                <a:solidFill>
                  <a:srgbClr val="EBEBEB"/>
                </a:solidFill>
                <a:latin typeface="Arimo"/>
              </a:rPr>
              <a:t>•Quickly link people in distress or those who need food, water, shelter or urgent medical or social services.</a:t>
            </a:r>
          </a:p>
          <a:p>
            <a:pPr>
              <a:lnSpc>
                <a:spcPts val="4651"/>
              </a:lnSpc>
            </a:pPr>
            <a:endParaRPr lang="en-US" sz="3200" dirty="0">
              <a:solidFill>
                <a:srgbClr val="EBEBEB"/>
              </a:solidFill>
              <a:latin typeface="Arimo"/>
            </a:endParaRPr>
          </a:p>
          <a:p>
            <a:pPr>
              <a:lnSpc>
                <a:spcPts val="4651"/>
              </a:lnSpc>
            </a:pPr>
            <a:r>
              <a:rPr lang="en-US" sz="3200" dirty="0">
                <a:solidFill>
                  <a:srgbClr val="EBEBEB"/>
                </a:solidFill>
                <a:latin typeface="Arimo"/>
              </a:rPr>
              <a:t>•Follow up with people if you agree to do so. </a:t>
            </a:r>
          </a:p>
        </p:txBody>
      </p:sp>
      <p:sp>
        <p:nvSpPr>
          <p:cNvPr id="3" name="TextBox 3"/>
          <p:cNvSpPr txBox="1"/>
          <p:nvPr/>
        </p:nvSpPr>
        <p:spPr>
          <a:xfrm>
            <a:off x="1028700" y="1413340"/>
            <a:ext cx="16765170" cy="2266005"/>
          </a:xfrm>
          <a:prstGeom prst="rect">
            <a:avLst/>
          </a:prstGeom>
        </p:spPr>
        <p:txBody>
          <a:bodyPr lIns="0" tIns="0" rIns="0" bIns="0" rtlCol="0" anchor="t">
            <a:spAutoFit/>
          </a:bodyPr>
          <a:lstStyle/>
          <a:p>
            <a:pPr algn="ctr">
              <a:lnSpc>
                <a:spcPts val="8960"/>
              </a:lnSpc>
            </a:pPr>
            <a:r>
              <a:rPr lang="en-US" sz="6400" dirty="0">
                <a:solidFill>
                  <a:srgbClr val="329F40"/>
                </a:solidFill>
                <a:latin typeface="Heebo Regular" panose="020B0604020202020204" charset="-79"/>
                <a:cs typeface="Heebo Regular" panose="020B0604020202020204" charset="-79"/>
              </a:rPr>
              <a:t>Practical Support: Linking in with other </a:t>
            </a:r>
            <a:r>
              <a:rPr lang="en-US" sz="6400" dirty="0" err="1">
                <a:solidFill>
                  <a:srgbClr val="329F40"/>
                </a:solidFill>
                <a:latin typeface="Heebo Regular" panose="020B0604020202020204" charset="-79"/>
                <a:cs typeface="Heebo Regular" panose="020B0604020202020204" charset="-79"/>
              </a:rPr>
              <a:t>organisations</a:t>
            </a:r>
            <a:r>
              <a:rPr lang="en-US" sz="6400" dirty="0">
                <a:solidFill>
                  <a:srgbClr val="329F40"/>
                </a:solidFill>
                <a:latin typeface="Heebo Regular" panose="020B0604020202020204" charset="-79"/>
                <a:cs typeface="Heebo Regular" panose="020B0604020202020204" charset="-79"/>
              </a:rPr>
              <a:t> </a:t>
            </a:r>
          </a:p>
        </p:txBody>
      </p:sp>
      <p:pic>
        <p:nvPicPr>
          <p:cNvPr id="4" name="Picture 4"/>
          <p:cNvPicPr>
            <a:picLocks noChangeAspect="1"/>
          </p:cNvPicPr>
          <p:nvPr/>
        </p:nvPicPr>
        <p:blipFill>
          <a:blip r:embed="rId3"/>
          <a:srcRect/>
          <a:stretch>
            <a:fillRect/>
          </a:stretch>
        </p:blipFill>
        <p:spPr>
          <a:xfrm>
            <a:off x="748277" y="3647905"/>
            <a:ext cx="3943356" cy="2725845"/>
          </a:xfrm>
          <a:prstGeom prst="rect">
            <a:avLst/>
          </a:prstGeom>
        </p:spPr>
      </p:pic>
      <p:sp>
        <p:nvSpPr>
          <p:cNvPr id="5" name="TextBox 5"/>
          <p:cNvSpPr txBox="1"/>
          <p:nvPr/>
        </p:nvSpPr>
        <p:spPr>
          <a:xfrm>
            <a:off x="1028700" y="8933180"/>
            <a:ext cx="16395247" cy="583565"/>
          </a:xfrm>
          <a:prstGeom prst="rect">
            <a:avLst/>
          </a:prstGeom>
        </p:spPr>
        <p:txBody>
          <a:bodyPr lIns="0" tIns="0" rIns="0" bIns="0" rtlCol="0" anchor="t">
            <a:spAutoFit/>
          </a:bodyPr>
          <a:lstStyle/>
          <a:p>
            <a:pPr algn="ctr">
              <a:lnSpc>
                <a:spcPts val="4759"/>
              </a:lnSpc>
            </a:pPr>
            <a:r>
              <a:rPr lang="en-US" sz="3400">
                <a:solidFill>
                  <a:srgbClr val="FFFFFF"/>
                </a:solidFill>
                <a:latin typeface="Open Sans Light Italics"/>
              </a:rPr>
              <a:t>Personal Reflection: Do you know all the organisations operating in your area?</a:t>
            </a:r>
            <a:r>
              <a:rPr lang="en-US" sz="3400">
                <a:solidFill>
                  <a:srgbClr val="FFFFFF"/>
                </a:solidFill>
                <a:latin typeface="Open Sans Light"/>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9485875" y="4385708"/>
            <a:ext cx="6286755" cy="5613628"/>
          </a:xfrm>
          <a:prstGeom prst="rect">
            <a:avLst/>
          </a:prstGeom>
        </p:spPr>
      </p:pic>
      <p:sp>
        <p:nvSpPr>
          <p:cNvPr id="3" name="TextBox 3"/>
          <p:cNvSpPr txBox="1"/>
          <p:nvPr/>
        </p:nvSpPr>
        <p:spPr>
          <a:xfrm>
            <a:off x="1312790" y="301010"/>
            <a:ext cx="15662419" cy="1943100"/>
          </a:xfrm>
          <a:prstGeom prst="rect">
            <a:avLst/>
          </a:prstGeom>
        </p:spPr>
        <p:txBody>
          <a:bodyPr lIns="0" tIns="0" rIns="0" bIns="0" rtlCol="0" anchor="t">
            <a:spAutoFit/>
          </a:bodyPr>
          <a:lstStyle/>
          <a:p>
            <a:pPr>
              <a:lnSpc>
                <a:spcPts val="7680"/>
              </a:lnSpc>
            </a:pPr>
            <a:r>
              <a:rPr lang="en-US" sz="6400">
                <a:solidFill>
                  <a:srgbClr val="57B252"/>
                </a:solidFill>
                <a:latin typeface="Heebo Black Bold"/>
              </a:rPr>
              <a:t>Practical Support: Helping people to manage their own problems</a:t>
            </a:r>
          </a:p>
        </p:txBody>
      </p:sp>
      <p:pic>
        <p:nvPicPr>
          <p:cNvPr id="4" name="Picture 4"/>
          <p:cNvPicPr>
            <a:picLocks noChangeAspect="1"/>
          </p:cNvPicPr>
          <p:nvPr/>
        </p:nvPicPr>
        <p:blipFill>
          <a:blip r:embed="rId4"/>
          <a:srcRect/>
          <a:stretch>
            <a:fillRect/>
          </a:stretch>
        </p:blipFill>
        <p:spPr>
          <a:xfrm>
            <a:off x="2853818" y="2651461"/>
            <a:ext cx="11814374" cy="1307328"/>
          </a:xfrm>
          <a:prstGeom prst="rect">
            <a:avLst/>
          </a:prstGeom>
        </p:spPr>
      </p:pic>
      <p:pic>
        <p:nvPicPr>
          <p:cNvPr id="5" name="Picture 5"/>
          <p:cNvPicPr>
            <a:picLocks noChangeAspect="1"/>
          </p:cNvPicPr>
          <p:nvPr/>
        </p:nvPicPr>
        <p:blipFill>
          <a:blip r:embed="rId5"/>
          <a:srcRect/>
          <a:stretch>
            <a:fillRect/>
          </a:stretch>
        </p:blipFill>
        <p:spPr>
          <a:xfrm>
            <a:off x="1616135" y="4539454"/>
            <a:ext cx="4572925" cy="530613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619423" y="3115931"/>
            <a:ext cx="15781760" cy="5416895"/>
          </a:xfrm>
          <a:prstGeom prst="rect">
            <a:avLst/>
          </a:prstGeom>
        </p:spPr>
      </p:pic>
      <p:sp>
        <p:nvSpPr>
          <p:cNvPr id="3" name="TextBox 3"/>
          <p:cNvSpPr txBox="1"/>
          <p:nvPr/>
        </p:nvSpPr>
        <p:spPr>
          <a:xfrm>
            <a:off x="1312790" y="301010"/>
            <a:ext cx="15662419" cy="1943100"/>
          </a:xfrm>
          <a:prstGeom prst="rect">
            <a:avLst/>
          </a:prstGeom>
        </p:spPr>
        <p:txBody>
          <a:bodyPr lIns="0" tIns="0" rIns="0" bIns="0" rtlCol="0" anchor="t">
            <a:spAutoFit/>
          </a:bodyPr>
          <a:lstStyle/>
          <a:p>
            <a:pPr>
              <a:lnSpc>
                <a:spcPts val="7680"/>
              </a:lnSpc>
            </a:pPr>
            <a:r>
              <a:rPr lang="en-US" sz="6400">
                <a:solidFill>
                  <a:srgbClr val="57B252"/>
                </a:solidFill>
                <a:latin typeface="Heebo Black Bold"/>
              </a:rPr>
              <a:t>Practical Support: Helping people to manage their own problems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47950" y="2684481"/>
            <a:ext cx="15150915" cy="7173729"/>
          </a:xfrm>
          <a:prstGeom prst="rect">
            <a:avLst/>
          </a:prstGeom>
        </p:spPr>
      </p:pic>
      <p:sp>
        <p:nvSpPr>
          <p:cNvPr id="3" name="TextBox 3"/>
          <p:cNvSpPr txBox="1"/>
          <p:nvPr/>
        </p:nvSpPr>
        <p:spPr>
          <a:xfrm>
            <a:off x="1312790" y="301010"/>
            <a:ext cx="15662419" cy="1943100"/>
          </a:xfrm>
          <a:prstGeom prst="rect">
            <a:avLst/>
          </a:prstGeom>
        </p:spPr>
        <p:txBody>
          <a:bodyPr lIns="0" tIns="0" rIns="0" bIns="0" rtlCol="0" anchor="t">
            <a:spAutoFit/>
          </a:bodyPr>
          <a:lstStyle/>
          <a:p>
            <a:pPr>
              <a:lnSpc>
                <a:spcPts val="7680"/>
              </a:lnSpc>
            </a:pPr>
            <a:r>
              <a:rPr lang="en-US" sz="6400">
                <a:solidFill>
                  <a:srgbClr val="57B252"/>
                </a:solidFill>
                <a:latin typeface="Heebo Black Bold"/>
              </a:rPr>
              <a:t>Practical Support: Helping people to manage their own problems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2"/>
          <p:cNvSpPr txBox="1"/>
          <p:nvPr/>
        </p:nvSpPr>
        <p:spPr>
          <a:xfrm>
            <a:off x="2895600" y="623348"/>
            <a:ext cx="15662419" cy="971550"/>
          </a:xfrm>
          <a:prstGeom prst="rect">
            <a:avLst/>
          </a:prstGeom>
        </p:spPr>
        <p:txBody>
          <a:bodyPr lIns="0" tIns="0" rIns="0" bIns="0" rtlCol="0" anchor="t">
            <a:spAutoFit/>
          </a:bodyPr>
          <a:lstStyle/>
          <a:p>
            <a:pPr>
              <a:lnSpc>
                <a:spcPts val="7680"/>
              </a:lnSpc>
            </a:pPr>
            <a:r>
              <a:rPr lang="en-US" sz="6400" dirty="0">
                <a:solidFill>
                  <a:srgbClr val="57B252"/>
                </a:solidFill>
                <a:latin typeface="Heebo Black Bold"/>
              </a:rPr>
              <a:t>Emotional Support</a:t>
            </a:r>
          </a:p>
        </p:txBody>
      </p:sp>
      <p:sp>
        <p:nvSpPr>
          <p:cNvPr id="3" name="TextBox 3"/>
          <p:cNvSpPr txBox="1"/>
          <p:nvPr/>
        </p:nvSpPr>
        <p:spPr>
          <a:xfrm>
            <a:off x="5977801" y="1842719"/>
            <a:ext cx="11281499" cy="5313070"/>
          </a:xfrm>
          <a:prstGeom prst="rect">
            <a:avLst/>
          </a:prstGeom>
        </p:spPr>
        <p:txBody>
          <a:bodyPr lIns="0" tIns="0" rIns="0" bIns="0" rtlCol="0" anchor="t">
            <a:spAutoFit/>
          </a:bodyPr>
          <a:lstStyle/>
          <a:p>
            <a:pPr>
              <a:lnSpc>
                <a:spcPts val="6038"/>
              </a:lnSpc>
            </a:pPr>
            <a:r>
              <a:rPr lang="en-US" sz="4313" dirty="0">
                <a:solidFill>
                  <a:srgbClr val="000000"/>
                </a:solidFill>
                <a:latin typeface="Open Sans"/>
              </a:rPr>
              <a:t>•</a:t>
            </a:r>
            <a:r>
              <a:rPr lang="en-US" sz="3200" dirty="0">
                <a:solidFill>
                  <a:srgbClr val="000000"/>
                </a:solidFill>
                <a:latin typeface="Open Sans"/>
              </a:rPr>
              <a:t>Use </a:t>
            </a:r>
            <a:r>
              <a:rPr lang="en-US" sz="3200" dirty="0">
                <a:solidFill>
                  <a:srgbClr val="000000"/>
                </a:solidFill>
                <a:latin typeface="Arimo"/>
              </a:rPr>
              <a:t>listening and communication </a:t>
            </a:r>
          </a:p>
          <a:p>
            <a:pPr algn="l">
              <a:lnSpc>
                <a:spcPts val="6038"/>
              </a:lnSpc>
            </a:pPr>
            <a:endParaRPr lang="en-US" sz="3200" dirty="0">
              <a:solidFill>
                <a:srgbClr val="000000"/>
              </a:solidFill>
              <a:latin typeface="Arimo"/>
            </a:endParaRPr>
          </a:p>
          <a:p>
            <a:pPr>
              <a:lnSpc>
                <a:spcPts val="6038"/>
              </a:lnSpc>
            </a:pPr>
            <a:r>
              <a:rPr lang="en-US" sz="3200" dirty="0">
                <a:solidFill>
                  <a:srgbClr val="000000"/>
                </a:solidFill>
                <a:latin typeface="Arimo"/>
              </a:rPr>
              <a:t>•Encourage people to help themselves</a:t>
            </a:r>
          </a:p>
          <a:p>
            <a:pPr algn="l">
              <a:lnSpc>
                <a:spcPts val="6038"/>
              </a:lnSpc>
            </a:pPr>
            <a:endParaRPr lang="en-US" sz="3200" dirty="0">
              <a:solidFill>
                <a:srgbClr val="000000"/>
              </a:solidFill>
              <a:latin typeface="Arimo"/>
            </a:endParaRPr>
          </a:p>
          <a:p>
            <a:pPr>
              <a:lnSpc>
                <a:spcPts val="6038"/>
              </a:lnSpc>
            </a:pPr>
            <a:r>
              <a:rPr lang="en-US" sz="3200" dirty="0">
                <a:solidFill>
                  <a:srgbClr val="000000"/>
                </a:solidFill>
                <a:latin typeface="Arimo"/>
              </a:rPr>
              <a:t>•Provide suggestions to help them</a:t>
            </a:r>
          </a:p>
          <a:p>
            <a:pPr algn="l">
              <a:lnSpc>
                <a:spcPts val="6038"/>
              </a:lnSpc>
            </a:pPr>
            <a:endParaRPr lang="en-US" sz="3200" dirty="0">
              <a:solidFill>
                <a:srgbClr val="000000"/>
              </a:solidFill>
              <a:latin typeface="Arimo"/>
            </a:endParaRPr>
          </a:p>
          <a:p>
            <a:pPr algn="l">
              <a:lnSpc>
                <a:spcPts val="6038"/>
              </a:lnSpc>
            </a:pPr>
            <a:r>
              <a:rPr lang="en-US" sz="3200" dirty="0">
                <a:solidFill>
                  <a:srgbClr val="000000"/>
                </a:solidFill>
                <a:latin typeface="Arimo"/>
              </a:rPr>
              <a:t>•Helping those who are seriously distressed.</a:t>
            </a:r>
          </a:p>
        </p:txBody>
      </p:sp>
      <p:pic>
        <p:nvPicPr>
          <p:cNvPr id="4" name="Picture 4"/>
          <p:cNvPicPr>
            <a:picLocks noChangeAspect="1"/>
          </p:cNvPicPr>
          <p:nvPr/>
        </p:nvPicPr>
        <p:blipFill>
          <a:blip r:embed="rId3"/>
          <a:srcRect/>
          <a:stretch>
            <a:fillRect/>
          </a:stretch>
        </p:blipFill>
        <p:spPr>
          <a:xfrm>
            <a:off x="467741" y="2479954"/>
            <a:ext cx="4368996" cy="4114800"/>
          </a:xfrm>
          <a:prstGeom prst="rect">
            <a:avLst/>
          </a:prstGeom>
        </p:spPr>
      </p:pic>
      <p:sp>
        <p:nvSpPr>
          <p:cNvPr id="5" name="TextBox 5"/>
          <p:cNvSpPr txBox="1"/>
          <p:nvPr/>
        </p:nvSpPr>
        <p:spPr>
          <a:xfrm>
            <a:off x="1162748" y="8495130"/>
            <a:ext cx="14066680" cy="583565"/>
          </a:xfrm>
          <a:prstGeom prst="rect">
            <a:avLst/>
          </a:prstGeom>
        </p:spPr>
        <p:txBody>
          <a:bodyPr lIns="0" tIns="0" rIns="0" bIns="0" rtlCol="0" anchor="t">
            <a:spAutoFit/>
          </a:bodyPr>
          <a:lstStyle/>
          <a:p>
            <a:pPr algn="ctr">
              <a:lnSpc>
                <a:spcPts val="4759"/>
              </a:lnSpc>
            </a:pPr>
            <a:r>
              <a:rPr lang="en-US" sz="3400">
                <a:solidFill>
                  <a:srgbClr val="000000"/>
                </a:solidFill>
                <a:latin typeface="Open Sans Light Italics"/>
              </a:rPr>
              <a:t>How have people reacted to Covid19 in your community? </a:t>
            </a:r>
          </a:p>
        </p:txBody>
      </p:sp>
      <p:sp>
        <p:nvSpPr>
          <p:cNvPr id="8" name="TextBox 7">
            <a:extLst>
              <a:ext uri="{FF2B5EF4-FFF2-40B4-BE49-F238E27FC236}">
                <a16:creationId xmlns:a16="http://schemas.microsoft.com/office/drawing/2014/main" id="{CF02E2E8-7E8E-4CC9-BF90-C0E08CE0FAC0}"/>
              </a:ext>
            </a:extLst>
          </p:cNvPr>
          <p:cNvSpPr txBox="1"/>
          <p:nvPr/>
        </p:nvSpPr>
        <p:spPr>
          <a:xfrm>
            <a:off x="14249400" y="580006"/>
            <a:ext cx="4419600" cy="830997"/>
          </a:xfrm>
          <a:prstGeom prst="rect">
            <a:avLst/>
          </a:prstGeom>
          <a:noFill/>
        </p:spPr>
        <p:txBody>
          <a:bodyPr wrap="square" rtlCol="0">
            <a:spAutoFit/>
          </a:bodyPr>
          <a:lstStyle/>
          <a:p>
            <a:r>
              <a:rPr lang="en-AU" sz="4800" dirty="0">
                <a:solidFill>
                  <a:srgbClr val="00B050"/>
                </a:solidFill>
              </a:rPr>
              <a:t>Module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57B252"/>
        </a:solidFill>
        <a:effectLst/>
      </p:bgPr>
    </p:bg>
    <p:spTree>
      <p:nvGrpSpPr>
        <p:cNvPr id="1" name=""/>
        <p:cNvGrpSpPr/>
        <p:nvPr/>
      </p:nvGrpSpPr>
      <p:grpSpPr>
        <a:xfrm>
          <a:off x="0" y="0"/>
          <a:ext cx="0" cy="0"/>
          <a:chOff x="0" y="0"/>
          <a:chExt cx="0" cy="0"/>
        </a:xfrm>
      </p:grpSpPr>
      <p:grpSp>
        <p:nvGrpSpPr>
          <p:cNvPr id="2" name="Group 2"/>
          <p:cNvGrpSpPr/>
          <p:nvPr/>
        </p:nvGrpSpPr>
        <p:grpSpPr>
          <a:xfrm>
            <a:off x="593642" y="1474874"/>
            <a:ext cx="16353974" cy="3325726"/>
            <a:chOff x="0" y="0"/>
            <a:chExt cx="21805299" cy="4434302"/>
          </a:xfrm>
        </p:grpSpPr>
        <p:sp>
          <p:nvSpPr>
            <p:cNvPr id="3" name="TextBox 3"/>
            <p:cNvSpPr txBox="1"/>
            <p:nvPr/>
          </p:nvSpPr>
          <p:spPr>
            <a:xfrm>
              <a:off x="0" y="-9525"/>
              <a:ext cx="21805299" cy="3260725"/>
            </a:xfrm>
            <a:prstGeom prst="rect">
              <a:avLst/>
            </a:prstGeom>
          </p:spPr>
          <p:txBody>
            <a:bodyPr lIns="0" tIns="0" rIns="0" bIns="0" rtlCol="0" anchor="t">
              <a:spAutoFit/>
            </a:bodyPr>
            <a:lstStyle/>
            <a:p>
              <a:pPr algn="ctr">
                <a:lnSpc>
                  <a:spcPts val="9600"/>
                </a:lnSpc>
              </a:pPr>
              <a:r>
                <a:rPr lang="en-US" sz="8000">
                  <a:solidFill>
                    <a:srgbClr val="FCFDFD"/>
                  </a:solidFill>
                  <a:latin typeface="Heebo Black Bold"/>
                </a:rPr>
                <a:t>When someone is feeling distress it can result in...   </a:t>
              </a:r>
            </a:p>
          </p:txBody>
        </p:sp>
        <p:sp>
          <p:nvSpPr>
            <p:cNvPr id="4" name="TextBox 4"/>
            <p:cNvSpPr txBox="1"/>
            <p:nvPr/>
          </p:nvSpPr>
          <p:spPr>
            <a:xfrm>
              <a:off x="1028601" y="3598007"/>
              <a:ext cx="19748097" cy="836295"/>
            </a:xfrm>
            <a:prstGeom prst="rect">
              <a:avLst/>
            </a:prstGeom>
          </p:spPr>
          <p:txBody>
            <a:bodyPr lIns="0" tIns="0" rIns="0" bIns="0" rtlCol="0" anchor="t">
              <a:spAutoFit/>
            </a:bodyPr>
            <a:lstStyle/>
            <a:p>
              <a:pPr algn="ctr">
                <a:lnSpc>
                  <a:spcPts val="5400"/>
                </a:lnSpc>
              </a:pPr>
              <a:endParaRPr/>
            </a:p>
          </p:txBody>
        </p:sp>
      </p:grpSp>
      <p:grpSp>
        <p:nvGrpSpPr>
          <p:cNvPr id="5" name="Group 5"/>
          <p:cNvGrpSpPr/>
          <p:nvPr/>
        </p:nvGrpSpPr>
        <p:grpSpPr>
          <a:xfrm>
            <a:off x="1028700" y="4695440"/>
            <a:ext cx="2645750" cy="1835741"/>
            <a:chOff x="0" y="0"/>
            <a:chExt cx="3527667" cy="2447656"/>
          </a:xfrm>
        </p:grpSpPr>
        <p:grpSp>
          <p:nvGrpSpPr>
            <p:cNvPr id="6" name="Group 6"/>
            <p:cNvGrpSpPr/>
            <p:nvPr/>
          </p:nvGrpSpPr>
          <p:grpSpPr>
            <a:xfrm>
              <a:off x="0" y="0"/>
              <a:ext cx="345161" cy="345161"/>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8" name="TextBox 8"/>
            <p:cNvSpPr txBox="1"/>
            <p:nvPr/>
          </p:nvSpPr>
          <p:spPr>
            <a:xfrm>
              <a:off x="0" y="913902"/>
              <a:ext cx="3527667" cy="1533754"/>
            </a:xfrm>
            <a:prstGeom prst="rect">
              <a:avLst/>
            </a:prstGeom>
          </p:spPr>
          <p:txBody>
            <a:bodyPr lIns="0" tIns="0" rIns="0" bIns="0" rtlCol="0" anchor="t">
              <a:spAutoFit/>
            </a:bodyPr>
            <a:lstStyle/>
            <a:p>
              <a:pPr>
                <a:lnSpc>
                  <a:spcPts val="2160"/>
                </a:lnSpc>
                <a:spcBef>
                  <a:spcPct val="0"/>
                </a:spcBef>
              </a:pPr>
              <a:r>
                <a:rPr lang="en-US" sz="2400" dirty="0">
                  <a:solidFill>
                    <a:srgbClr val="000000"/>
                  </a:solidFill>
                  <a:latin typeface="Poppins Medium"/>
                </a:rPr>
                <a:t>Emotional Reactions (feeling angry, sad or scared)</a:t>
              </a:r>
            </a:p>
          </p:txBody>
        </p:sp>
      </p:grpSp>
      <p:grpSp>
        <p:nvGrpSpPr>
          <p:cNvPr id="9" name="Group 9"/>
          <p:cNvGrpSpPr/>
          <p:nvPr/>
        </p:nvGrpSpPr>
        <p:grpSpPr>
          <a:xfrm>
            <a:off x="7280952" y="4615941"/>
            <a:ext cx="3158448" cy="2979644"/>
            <a:chOff x="0" y="0"/>
            <a:chExt cx="4211264" cy="3972859"/>
          </a:xfrm>
        </p:grpSpPr>
        <p:grpSp>
          <p:nvGrpSpPr>
            <p:cNvPr id="10" name="Group 10"/>
            <p:cNvGrpSpPr/>
            <p:nvPr/>
          </p:nvGrpSpPr>
          <p:grpSpPr>
            <a:xfrm>
              <a:off x="0" y="0"/>
              <a:ext cx="345161" cy="345161"/>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12" name="TextBox 12"/>
            <p:cNvSpPr txBox="1"/>
            <p:nvPr/>
          </p:nvSpPr>
          <p:spPr>
            <a:xfrm>
              <a:off x="0" y="913901"/>
              <a:ext cx="4211264" cy="3058958"/>
            </a:xfrm>
            <a:prstGeom prst="rect">
              <a:avLst/>
            </a:prstGeom>
          </p:spPr>
          <p:txBody>
            <a:bodyPr wrap="square" lIns="0" tIns="0" rIns="0" bIns="0" rtlCol="0" anchor="t">
              <a:spAutoFit/>
            </a:bodyPr>
            <a:lstStyle/>
            <a:p>
              <a:pPr>
                <a:lnSpc>
                  <a:spcPts val="2160"/>
                </a:lnSpc>
                <a:spcBef>
                  <a:spcPct val="0"/>
                </a:spcBef>
              </a:pPr>
              <a:r>
                <a:rPr lang="en-US" sz="2800" dirty="0" err="1">
                  <a:solidFill>
                    <a:srgbClr val="000000"/>
                  </a:solidFill>
                  <a:latin typeface="Poppins Medium"/>
                </a:rPr>
                <a:t>Behavioural</a:t>
              </a:r>
              <a:r>
                <a:rPr lang="en-US" sz="2800" dirty="0">
                  <a:solidFill>
                    <a:srgbClr val="000000"/>
                  </a:solidFill>
                  <a:latin typeface="Poppins Medium"/>
                </a:rPr>
                <a:t> Reactions </a:t>
              </a:r>
            </a:p>
            <a:p>
              <a:pPr>
                <a:lnSpc>
                  <a:spcPts val="2160"/>
                </a:lnSpc>
                <a:spcBef>
                  <a:spcPct val="0"/>
                </a:spcBef>
              </a:pPr>
              <a:r>
                <a:rPr lang="en-US" sz="2800" dirty="0">
                  <a:solidFill>
                    <a:srgbClr val="000000"/>
                  </a:solidFill>
                  <a:latin typeface="Poppins Medium"/>
                </a:rPr>
                <a:t>(lack of motivation, avoiding activities, becoming violent).</a:t>
              </a:r>
            </a:p>
          </p:txBody>
        </p:sp>
      </p:grpSp>
      <p:grpSp>
        <p:nvGrpSpPr>
          <p:cNvPr id="13" name="Group 13"/>
          <p:cNvGrpSpPr/>
          <p:nvPr/>
        </p:nvGrpSpPr>
        <p:grpSpPr>
          <a:xfrm>
            <a:off x="14002854" y="4558915"/>
            <a:ext cx="2944761" cy="2979645"/>
            <a:chOff x="0" y="0"/>
            <a:chExt cx="3527667" cy="3972859"/>
          </a:xfrm>
        </p:grpSpPr>
        <p:grpSp>
          <p:nvGrpSpPr>
            <p:cNvPr id="14" name="Group 14"/>
            <p:cNvGrpSpPr/>
            <p:nvPr/>
          </p:nvGrpSpPr>
          <p:grpSpPr>
            <a:xfrm>
              <a:off x="0" y="0"/>
              <a:ext cx="345161" cy="345161"/>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16" name="TextBox 16"/>
            <p:cNvSpPr txBox="1"/>
            <p:nvPr/>
          </p:nvSpPr>
          <p:spPr>
            <a:xfrm>
              <a:off x="0" y="913902"/>
              <a:ext cx="3527667" cy="3058957"/>
            </a:xfrm>
            <a:prstGeom prst="rect">
              <a:avLst/>
            </a:prstGeom>
          </p:spPr>
          <p:txBody>
            <a:bodyPr lIns="0" tIns="0" rIns="0" bIns="0" rtlCol="0" anchor="t">
              <a:spAutoFit/>
            </a:bodyPr>
            <a:lstStyle/>
            <a:p>
              <a:pPr>
                <a:lnSpc>
                  <a:spcPts val="2160"/>
                </a:lnSpc>
                <a:spcBef>
                  <a:spcPct val="0"/>
                </a:spcBef>
              </a:pPr>
              <a:r>
                <a:rPr lang="en-US" sz="2800" dirty="0">
                  <a:solidFill>
                    <a:srgbClr val="000000"/>
                  </a:solidFill>
                  <a:latin typeface="Poppins Medium"/>
                </a:rPr>
                <a:t>Physical Reactions (headaches, muscle pain, back pain, difficulty sleeping, lack of appetite</a:t>
              </a:r>
              <a:r>
                <a:rPr lang="en-US" sz="1800" dirty="0">
                  <a:solidFill>
                    <a:srgbClr val="000000"/>
                  </a:solidFill>
                  <a:latin typeface="Poppins Medium"/>
                </a:rPr>
                <a:t>)</a:t>
              </a:r>
            </a:p>
          </p:txBody>
        </p:sp>
      </p:grpSp>
      <p:pic>
        <p:nvPicPr>
          <p:cNvPr id="17" name="Picture 17"/>
          <p:cNvPicPr>
            <a:picLocks noChangeAspect="1"/>
          </p:cNvPicPr>
          <p:nvPr/>
        </p:nvPicPr>
        <p:blipFill>
          <a:blip r:embed="rId3"/>
          <a:srcRect/>
          <a:stretch>
            <a:fillRect/>
          </a:stretch>
        </p:blipFill>
        <p:spPr>
          <a:xfrm>
            <a:off x="14002855" y="7670697"/>
            <a:ext cx="2485818" cy="2178198"/>
          </a:xfrm>
          <a:prstGeom prst="rect">
            <a:avLst/>
          </a:prstGeom>
        </p:spPr>
      </p:pic>
      <p:pic>
        <p:nvPicPr>
          <p:cNvPr id="18" name="Picture 18"/>
          <p:cNvPicPr>
            <a:picLocks noChangeAspect="1"/>
          </p:cNvPicPr>
          <p:nvPr/>
        </p:nvPicPr>
        <p:blipFill>
          <a:blip r:embed="rId4"/>
          <a:srcRect/>
          <a:stretch>
            <a:fillRect/>
          </a:stretch>
        </p:blipFill>
        <p:spPr>
          <a:xfrm>
            <a:off x="7272676" y="7605438"/>
            <a:ext cx="1956014" cy="2243457"/>
          </a:xfrm>
          <a:prstGeom prst="rect">
            <a:avLst/>
          </a:prstGeom>
        </p:spPr>
      </p:pic>
      <p:pic>
        <p:nvPicPr>
          <p:cNvPr id="19" name="Picture 19"/>
          <p:cNvPicPr>
            <a:picLocks noChangeAspect="1"/>
          </p:cNvPicPr>
          <p:nvPr/>
        </p:nvPicPr>
        <p:blipFill>
          <a:blip r:embed="rId5"/>
          <a:srcRect/>
          <a:stretch>
            <a:fillRect/>
          </a:stretch>
        </p:blipFill>
        <p:spPr>
          <a:xfrm>
            <a:off x="1028700" y="7605438"/>
            <a:ext cx="2606161" cy="214031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7B252"/>
        </a:solidFill>
        <a:effectLst/>
      </p:bgPr>
    </p:bg>
    <p:spTree>
      <p:nvGrpSpPr>
        <p:cNvPr id="1" name=""/>
        <p:cNvGrpSpPr/>
        <p:nvPr/>
      </p:nvGrpSpPr>
      <p:grpSpPr>
        <a:xfrm>
          <a:off x="0" y="0"/>
          <a:ext cx="0" cy="0"/>
          <a:chOff x="0" y="0"/>
          <a:chExt cx="0" cy="0"/>
        </a:xfrm>
      </p:grpSpPr>
      <p:grpSp>
        <p:nvGrpSpPr>
          <p:cNvPr id="2" name="Group 2"/>
          <p:cNvGrpSpPr/>
          <p:nvPr/>
        </p:nvGrpSpPr>
        <p:grpSpPr>
          <a:xfrm>
            <a:off x="823439" y="2147974"/>
            <a:ext cx="16124177" cy="1979526"/>
            <a:chOff x="0" y="0"/>
            <a:chExt cx="21498903" cy="2639369"/>
          </a:xfrm>
        </p:grpSpPr>
        <p:sp>
          <p:nvSpPr>
            <p:cNvPr id="3" name="TextBox 3"/>
            <p:cNvSpPr txBox="1"/>
            <p:nvPr/>
          </p:nvSpPr>
          <p:spPr>
            <a:xfrm>
              <a:off x="0" y="0"/>
              <a:ext cx="21498903" cy="1456267"/>
            </a:xfrm>
            <a:prstGeom prst="rect">
              <a:avLst/>
            </a:prstGeom>
          </p:spPr>
          <p:txBody>
            <a:bodyPr lIns="0" tIns="0" rIns="0" bIns="0" rtlCol="0" anchor="t">
              <a:spAutoFit/>
            </a:bodyPr>
            <a:lstStyle/>
            <a:p>
              <a:pPr algn="ctr">
                <a:lnSpc>
                  <a:spcPts val="8640"/>
                </a:lnSpc>
              </a:pPr>
              <a:r>
                <a:rPr lang="en-US" sz="7200">
                  <a:solidFill>
                    <a:srgbClr val="FCFDFD"/>
                  </a:solidFill>
                  <a:latin typeface="Heebo Black Bold"/>
                </a:rPr>
                <a:t>When someone is experiencing stress   </a:t>
              </a:r>
            </a:p>
          </p:txBody>
        </p:sp>
        <p:sp>
          <p:nvSpPr>
            <p:cNvPr id="4" name="TextBox 4"/>
            <p:cNvSpPr txBox="1"/>
            <p:nvPr/>
          </p:nvSpPr>
          <p:spPr>
            <a:xfrm>
              <a:off x="1014147" y="1803074"/>
              <a:ext cx="19470608" cy="836295"/>
            </a:xfrm>
            <a:prstGeom prst="rect">
              <a:avLst/>
            </a:prstGeom>
          </p:spPr>
          <p:txBody>
            <a:bodyPr lIns="0" tIns="0" rIns="0" bIns="0" rtlCol="0" anchor="t">
              <a:spAutoFit/>
            </a:bodyPr>
            <a:lstStyle/>
            <a:p>
              <a:pPr algn="ctr">
                <a:lnSpc>
                  <a:spcPts val="5400"/>
                </a:lnSpc>
              </a:pPr>
              <a:endParaRPr/>
            </a:p>
          </p:txBody>
        </p:sp>
      </p:grpSp>
      <p:sp>
        <p:nvSpPr>
          <p:cNvPr id="5" name="TextBox 5"/>
          <p:cNvSpPr txBox="1"/>
          <p:nvPr/>
        </p:nvSpPr>
        <p:spPr>
          <a:xfrm>
            <a:off x="301010" y="3770630"/>
            <a:ext cx="17327357" cy="4075603"/>
          </a:xfrm>
          <a:prstGeom prst="rect">
            <a:avLst/>
          </a:prstGeom>
        </p:spPr>
        <p:txBody>
          <a:bodyPr lIns="0" tIns="0" rIns="0" bIns="0" rtlCol="0" anchor="t">
            <a:spAutoFit/>
          </a:bodyPr>
          <a:lstStyle/>
          <a:p>
            <a:pPr algn="l">
              <a:lnSpc>
                <a:spcPts val="7279"/>
              </a:lnSpc>
            </a:pPr>
            <a:r>
              <a:rPr lang="en-US" sz="4400" dirty="0">
                <a:solidFill>
                  <a:srgbClr val="000000"/>
                </a:solidFill>
                <a:latin typeface="Open Sans"/>
              </a:rPr>
              <a:t>Use </a:t>
            </a:r>
            <a:r>
              <a:rPr lang="en-US" sz="4400" dirty="0">
                <a:solidFill>
                  <a:srgbClr val="000000"/>
                </a:solidFill>
                <a:latin typeface="Arimo"/>
              </a:rPr>
              <a:t>listening and communication skills</a:t>
            </a:r>
          </a:p>
          <a:p>
            <a:pPr algn="ctr">
              <a:lnSpc>
                <a:spcPts val="7279"/>
              </a:lnSpc>
            </a:pPr>
            <a:endParaRPr lang="en-US" sz="1200" dirty="0">
              <a:solidFill>
                <a:srgbClr val="000000"/>
              </a:solidFill>
              <a:latin typeface="Arimo"/>
            </a:endParaRPr>
          </a:p>
          <a:p>
            <a:pPr marL="906780" lvl="1" indent="-453390">
              <a:lnSpc>
                <a:spcPts val="5880"/>
              </a:lnSpc>
              <a:buFont typeface="Arial"/>
              <a:buChar char="•"/>
            </a:pPr>
            <a:r>
              <a:rPr lang="en-US" sz="4200" dirty="0">
                <a:solidFill>
                  <a:srgbClr val="000000"/>
                </a:solidFill>
                <a:latin typeface="Arimo"/>
              </a:rPr>
              <a:t>Help the other person to feel comfortable with you </a:t>
            </a:r>
          </a:p>
          <a:p>
            <a:pPr marL="906780" lvl="1" indent="-453390">
              <a:lnSpc>
                <a:spcPts val="5880"/>
              </a:lnSpc>
              <a:buFont typeface="Arial"/>
              <a:buChar char="•"/>
            </a:pPr>
            <a:r>
              <a:rPr lang="en-US" sz="4200" dirty="0">
                <a:solidFill>
                  <a:srgbClr val="000000"/>
                </a:solidFill>
                <a:latin typeface="Arimo"/>
              </a:rPr>
              <a:t>Listen</a:t>
            </a:r>
          </a:p>
          <a:p>
            <a:pPr marL="906780" lvl="1" indent="-453390">
              <a:lnSpc>
                <a:spcPts val="5880"/>
              </a:lnSpc>
              <a:buFont typeface="Arial"/>
              <a:buChar char="•"/>
            </a:pPr>
            <a:r>
              <a:rPr lang="en-US" sz="4200" dirty="0">
                <a:solidFill>
                  <a:srgbClr val="000000"/>
                </a:solidFill>
                <a:latin typeface="Arimo"/>
              </a:rPr>
              <a:t>Show you care.</a:t>
            </a:r>
          </a:p>
        </p:txBody>
      </p:sp>
      <p:pic>
        <p:nvPicPr>
          <p:cNvPr id="6" name="Picture 6"/>
          <p:cNvPicPr>
            <a:picLocks noChangeAspect="1"/>
          </p:cNvPicPr>
          <p:nvPr/>
        </p:nvPicPr>
        <p:blipFill>
          <a:blip r:embed="rId3"/>
          <a:srcRect/>
          <a:stretch>
            <a:fillRect/>
          </a:stretch>
        </p:blipFill>
        <p:spPr>
          <a:xfrm>
            <a:off x="13958405" y="5746750"/>
            <a:ext cx="3546209" cy="41148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746840" y="1028700"/>
            <a:ext cx="16124177" cy="1979526"/>
            <a:chOff x="0" y="0"/>
            <a:chExt cx="21498903" cy="2639369"/>
          </a:xfrm>
        </p:grpSpPr>
        <p:sp>
          <p:nvSpPr>
            <p:cNvPr id="3" name="TextBox 3"/>
            <p:cNvSpPr txBox="1"/>
            <p:nvPr/>
          </p:nvSpPr>
          <p:spPr>
            <a:xfrm>
              <a:off x="0" y="0"/>
              <a:ext cx="21498903" cy="1456267"/>
            </a:xfrm>
            <a:prstGeom prst="rect">
              <a:avLst/>
            </a:prstGeom>
          </p:spPr>
          <p:txBody>
            <a:bodyPr lIns="0" tIns="0" rIns="0" bIns="0" rtlCol="0" anchor="t">
              <a:spAutoFit/>
            </a:bodyPr>
            <a:lstStyle/>
            <a:p>
              <a:pPr algn="ctr">
                <a:lnSpc>
                  <a:spcPts val="8640"/>
                </a:lnSpc>
              </a:pPr>
              <a:r>
                <a:rPr lang="en-US" sz="7200" dirty="0">
                  <a:solidFill>
                    <a:srgbClr val="57B252"/>
                  </a:solidFill>
                  <a:latin typeface="Heebo Black Bold"/>
                </a:rPr>
                <a:t>When someone is experiencing stress   </a:t>
              </a:r>
            </a:p>
          </p:txBody>
        </p:sp>
        <p:sp>
          <p:nvSpPr>
            <p:cNvPr id="4" name="TextBox 4"/>
            <p:cNvSpPr txBox="1"/>
            <p:nvPr/>
          </p:nvSpPr>
          <p:spPr>
            <a:xfrm>
              <a:off x="1014147" y="1803074"/>
              <a:ext cx="19470608" cy="836295"/>
            </a:xfrm>
            <a:prstGeom prst="rect">
              <a:avLst/>
            </a:prstGeom>
          </p:spPr>
          <p:txBody>
            <a:bodyPr lIns="0" tIns="0" rIns="0" bIns="0" rtlCol="0" anchor="t">
              <a:spAutoFit/>
            </a:bodyPr>
            <a:lstStyle/>
            <a:p>
              <a:pPr algn="ctr">
                <a:lnSpc>
                  <a:spcPts val="5400"/>
                </a:lnSpc>
              </a:pPr>
              <a:endParaRPr/>
            </a:p>
          </p:txBody>
        </p:sp>
      </p:grpSp>
      <p:sp>
        <p:nvSpPr>
          <p:cNvPr id="5" name="TextBox 5"/>
          <p:cNvSpPr txBox="1"/>
          <p:nvPr/>
        </p:nvSpPr>
        <p:spPr>
          <a:xfrm>
            <a:off x="301010" y="2142902"/>
            <a:ext cx="11927130" cy="8038226"/>
          </a:xfrm>
          <a:prstGeom prst="rect">
            <a:avLst/>
          </a:prstGeom>
        </p:spPr>
        <p:txBody>
          <a:bodyPr lIns="0" tIns="0" rIns="0" bIns="0" rtlCol="0" anchor="t">
            <a:spAutoFit/>
          </a:bodyPr>
          <a:lstStyle/>
          <a:p>
            <a:pPr>
              <a:lnSpc>
                <a:spcPts val="7279"/>
              </a:lnSpc>
            </a:pPr>
            <a:r>
              <a:rPr lang="en-US" sz="4400" dirty="0">
                <a:solidFill>
                  <a:srgbClr val="000000"/>
                </a:solidFill>
                <a:latin typeface="Heebo Regular" panose="020B0604020202020204" charset="-79"/>
                <a:cs typeface="Heebo Regular" panose="020B0604020202020204" charset="-79"/>
              </a:rPr>
              <a:t>Encourage the person to think of something they can do to feel better.</a:t>
            </a:r>
          </a:p>
          <a:p>
            <a:pPr>
              <a:lnSpc>
                <a:spcPts val="7279"/>
              </a:lnSpc>
            </a:pPr>
            <a:endParaRPr lang="en-US" sz="1200" dirty="0">
              <a:solidFill>
                <a:srgbClr val="000000"/>
              </a:solidFill>
              <a:latin typeface="Heebo Regular" panose="020B0604020202020204" charset="-79"/>
              <a:cs typeface="Heebo Regular" panose="020B0604020202020204" charset="-79"/>
            </a:endParaRPr>
          </a:p>
          <a:p>
            <a:pPr marL="906780" lvl="1" indent="-453390" algn="just">
              <a:lnSpc>
                <a:spcPts val="5880"/>
              </a:lnSpc>
              <a:buFont typeface="Arial"/>
              <a:buChar char="•"/>
            </a:pPr>
            <a:r>
              <a:rPr lang="en-US" sz="4200" dirty="0">
                <a:solidFill>
                  <a:srgbClr val="000000"/>
                </a:solidFill>
                <a:latin typeface="Heebo Regular" panose="020B0604020202020204" charset="-79"/>
                <a:cs typeface="Heebo Regular" panose="020B0604020202020204" charset="-79"/>
              </a:rPr>
              <a:t>“What has helped you previously when you have felt this way?”</a:t>
            </a:r>
          </a:p>
          <a:p>
            <a:pPr marL="906780" lvl="1" indent="-453390" algn="just">
              <a:lnSpc>
                <a:spcPts val="5880"/>
              </a:lnSpc>
              <a:buFont typeface="Arial"/>
              <a:buChar char="•"/>
            </a:pPr>
            <a:r>
              <a:rPr lang="en-US" sz="4200" dirty="0">
                <a:solidFill>
                  <a:srgbClr val="000000"/>
                </a:solidFill>
                <a:latin typeface="Heebo Regular" panose="020B0604020202020204" charset="-79"/>
                <a:cs typeface="Heebo Regular" panose="020B0604020202020204" charset="-79"/>
              </a:rPr>
              <a:t>“What do you currently do to help yourself feel better?” </a:t>
            </a:r>
          </a:p>
          <a:p>
            <a:pPr marL="906780" lvl="1" indent="-453390" algn="just">
              <a:lnSpc>
                <a:spcPts val="5880"/>
              </a:lnSpc>
              <a:buFont typeface="Arial"/>
              <a:buChar char="•"/>
            </a:pPr>
            <a:r>
              <a:rPr lang="en-US" sz="4200" dirty="0">
                <a:solidFill>
                  <a:srgbClr val="000000"/>
                </a:solidFill>
                <a:latin typeface="Heebo Regular" panose="020B0604020202020204" charset="-79"/>
                <a:cs typeface="Heebo Regular" panose="020B0604020202020204" charset="-79"/>
              </a:rPr>
              <a:t>“Is there anyone who can help you?”</a:t>
            </a:r>
          </a:p>
          <a:p>
            <a:pPr marL="906780" lvl="1" indent="-453390" algn="just">
              <a:lnSpc>
                <a:spcPts val="5880"/>
              </a:lnSpc>
              <a:buFont typeface="Arial"/>
              <a:buChar char="•"/>
            </a:pPr>
            <a:r>
              <a:rPr lang="en-US" sz="4200" dirty="0">
                <a:solidFill>
                  <a:srgbClr val="000000"/>
                </a:solidFill>
                <a:latin typeface="Heebo Regular" panose="020B0604020202020204" charset="-79"/>
                <a:cs typeface="Heebo Regular" panose="020B0604020202020204" charset="-79"/>
              </a:rPr>
              <a:t>“Are there any activities you used to enjoy doing that you could do now?”</a:t>
            </a:r>
          </a:p>
        </p:txBody>
      </p:sp>
      <p:pic>
        <p:nvPicPr>
          <p:cNvPr id="7" name="Picture 7"/>
          <p:cNvPicPr>
            <a:picLocks noChangeAspect="1"/>
          </p:cNvPicPr>
          <p:nvPr/>
        </p:nvPicPr>
        <p:blipFill>
          <a:blip r:embed="rId3"/>
          <a:srcRect/>
          <a:stretch>
            <a:fillRect/>
          </a:stretch>
        </p:blipFill>
        <p:spPr>
          <a:xfrm>
            <a:off x="12986739" y="3008226"/>
            <a:ext cx="5094862" cy="328618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7193488" y="2270364"/>
            <a:ext cx="9312908" cy="7797006"/>
          </a:xfrm>
          <a:prstGeom prst="rect">
            <a:avLst/>
          </a:prstGeom>
        </p:spPr>
        <p:txBody>
          <a:bodyPr lIns="0" tIns="0" rIns="0" bIns="0" rtlCol="0" anchor="t">
            <a:spAutoFit/>
          </a:bodyPr>
          <a:lstStyle/>
          <a:p>
            <a:pPr>
              <a:lnSpc>
                <a:spcPts val="3840"/>
              </a:lnSpc>
            </a:pPr>
            <a:r>
              <a:rPr lang="en-US" sz="3200" dirty="0">
                <a:solidFill>
                  <a:schemeClr val="bg1"/>
                </a:solidFill>
                <a:latin typeface="Heebo Regular" panose="020B0604020202020204" charset="-79"/>
                <a:cs typeface="Heebo Regular" panose="020B0604020202020204" charset="-79"/>
              </a:rPr>
              <a:t>• Do an activity you enjoy or find meaningful (e.g. pray, sing)</a:t>
            </a:r>
          </a:p>
          <a:p>
            <a:pPr>
              <a:lnSpc>
                <a:spcPts val="3840"/>
              </a:lnSpc>
            </a:pPr>
            <a:endParaRPr lang="en-US" sz="3200" dirty="0">
              <a:solidFill>
                <a:schemeClr val="bg1"/>
              </a:solidFill>
              <a:latin typeface="Heebo Regular" panose="020B0604020202020204" charset="-79"/>
              <a:cs typeface="Heebo Regular" panose="020B0604020202020204" charset="-79"/>
            </a:endParaRPr>
          </a:p>
          <a:p>
            <a:pPr>
              <a:lnSpc>
                <a:spcPts val="3840"/>
              </a:lnSpc>
            </a:pPr>
            <a:r>
              <a:rPr lang="en-US" sz="3200" dirty="0">
                <a:solidFill>
                  <a:schemeClr val="bg1"/>
                </a:solidFill>
                <a:latin typeface="Heebo Regular" panose="020B0604020202020204" charset="-79"/>
                <a:cs typeface="Heebo Regular" panose="020B0604020202020204" charset="-79"/>
              </a:rPr>
              <a:t>•Exercise, walk or dance</a:t>
            </a:r>
          </a:p>
          <a:p>
            <a:pPr>
              <a:lnSpc>
                <a:spcPts val="3840"/>
              </a:lnSpc>
            </a:pPr>
            <a:endParaRPr lang="en-US" sz="3200" dirty="0">
              <a:solidFill>
                <a:schemeClr val="bg1"/>
              </a:solidFill>
              <a:latin typeface="Heebo Regular" panose="020B0604020202020204" charset="-79"/>
              <a:cs typeface="Heebo Regular" panose="020B0604020202020204" charset="-79"/>
            </a:endParaRPr>
          </a:p>
          <a:p>
            <a:pPr>
              <a:lnSpc>
                <a:spcPts val="3840"/>
              </a:lnSpc>
            </a:pPr>
            <a:r>
              <a:rPr lang="en-US" sz="3200" dirty="0">
                <a:solidFill>
                  <a:schemeClr val="bg1"/>
                </a:solidFill>
                <a:latin typeface="Heebo Regular" panose="020B0604020202020204" charset="-79"/>
                <a:cs typeface="Heebo Regular" panose="020B0604020202020204" charset="-79"/>
              </a:rPr>
              <a:t>•Do something creative, such as art, singing, crafts or writing</a:t>
            </a:r>
          </a:p>
          <a:p>
            <a:pPr>
              <a:lnSpc>
                <a:spcPts val="3840"/>
              </a:lnSpc>
            </a:pPr>
            <a:endParaRPr lang="en-US" sz="3200" dirty="0">
              <a:solidFill>
                <a:schemeClr val="bg1"/>
              </a:solidFill>
              <a:latin typeface="Heebo Regular" panose="020B0604020202020204" charset="-79"/>
              <a:cs typeface="Heebo Regular" panose="020B0604020202020204" charset="-79"/>
            </a:endParaRPr>
          </a:p>
          <a:p>
            <a:pPr>
              <a:lnSpc>
                <a:spcPts val="3840"/>
              </a:lnSpc>
            </a:pPr>
            <a:r>
              <a:rPr lang="en-US" sz="3200" dirty="0">
                <a:solidFill>
                  <a:schemeClr val="bg1"/>
                </a:solidFill>
                <a:latin typeface="Heebo Regular" panose="020B0604020202020204" charset="-79"/>
                <a:cs typeface="Heebo Regular" panose="020B0604020202020204" charset="-79"/>
              </a:rPr>
              <a:t>•Listen to music or the radio</a:t>
            </a:r>
          </a:p>
          <a:p>
            <a:pPr>
              <a:lnSpc>
                <a:spcPts val="3840"/>
              </a:lnSpc>
            </a:pPr>
            <a:endParaRPr lang="en-US" sz="3200" dirty="0">
              <a:solidFill>
                <a:schemeClr val="bg1"/>
              </a:solidFill>
              <a:latin typeface="Heebo Regular" panose="020B0604020202020204" charset="-79"/>
              <a:cs typeface="Heebo Regular" panose="020B0604020202020204" charset="-79"/>
            </a:endParaRPr>
          </a:p>
          <a:p>
            <a:pPr>
              <a:lnSpc>
                <a:spcPts val="3840"/>
              </a:lnSpc>
            </a:pPr>
            <a:r>
              <a:rPr lang="en-US" sz="3200" dirty="0">
                <a:solidFill>
                  <a:schemeClr val="bg1"/>
                </a:solidFill>
                <a:latin typeface="Heebo Regular" panose="020B0604020202020204" charset="-79"/>
                <a:cs typeface="Heebo Regular" panose="020B0604020202020204" charset="-79"/>
              </a:rPr>
              <a:t>•Speak to a friend or family member</a:t>
            </a:r>
          </a:p>
          <a:p>
            <a:pPr>
              <a:lnSpc>
                <a:spcPts val="3840"/>
              </a:lnSpc>
            </a:pPr>
            <a:endParaRPr lang="en-US" sz="3200" dirty="0">
              <a:solidFill>
                <a:schemeClr val="bg1"/>
              </a:solidFill>
              <a:latin typeface="Heebo Regular" panose="020B0604020202020204" charset="-79"/>
              <a:cs typeface="Heebo Regular" panose="020B0604020202020204" charset="-79"/>
            </a:endParaRPr>
          </a:p>
          <a:p>
            <a:pPr>
              <a:lnSpc>
                <a:spcPts val="3840"/>
              </a:lnSpc>
            </a:pPr>
            <a:r>
              <a:rPr lang="en-US" sz="3200" dirty="0">
                <a:solidFill>
                  <a:schemeClr val="bg1"/>
                </a:solidFill>
                <a:latin typeface="Heebo Regular" panose="020B0604020202020204" charset="-79"/>
                <a:cs typeface="Heebo Regular" panose="020B0604020202020204" charset="-79"/>
              </a:rPr>
              <a:t>•Read a book or listen to an audiobook </a:t>
            </a:r>
          </a:p>
          <a:p>
            <a:pPr>
              <a:lnSpc>
                <a:spcPts val="3840"/>
              </a:lnSpc>
            </a:pPr>
            <a:endParaRPr lang="en-US" sz="3200" dirty="0">
              <a:solidFill>
                <a:schemeClr val="bg1"/>
              </a:solidFill>
              <a:latin typeface="Heebo Regular" panose="020B0604020202020204" charset="-79"/>
              <a:cs typeface="Heebo Regular" panose="020B0604020202020204" charset="-79"/>
            </a:endParaRPr>
          </a:p>
          <a:p>
            <a:pPr>
              <a:lnSpc>
                <a:spcPts val="3840"/>
              </a:lnSpc>
            </a:pPr>
            <a:r>
              <a:rPr lang="en-US" sz="3200" dirty="0">
                <a:solidFill>
                  <a:schemeClr val="bg1"/>
                </a:solidFill>
                <a:latin typeface="Heebo Regular" panose="020B0604020202020204" charset="-79"/>
                <a:cs typeface="Heebo Regular" panose="020B0604020202020204" charset="-79"/>
              </a:rPr>
              <a:t>•Make a list of all the things you are grateful for (in your head, on paper).</a:t>
            </a:r>
          </a:p>
        </p:txBody>
      </p:sp>
      <p:pic>
        <p:nvPicPr>
          <p:cNvPr id="3" name="Picture 3"/>
          <p:cNvPicPr>
            <a:picLocks noChangeAspect="1"/>
          </p:cNvPicPr>
          <p:nvPr/>
        </p:nvPicPr>
        <p:blipFill>
          <a:blip r:embed="rId3"/>
          <a:srcRect/>
          <a:stretch>
            <a:fillRect/>
          </a:stretch>
        </p:blipFill>
        <p:spPr>
          <a:xfrm>
            <a:off x="1517515" y="561849"/>
            <a:ext cx="2923635" cy="2891741"/>
          </a:xfrm>
          <a:prstGeom prst="rect">
            <a:avLst/>
          </a:prstGeom>
        </p:spPr>
      </p:pic>
      <p:pic>
        <p:nvPicPr>
          <p:cNvPr id="4" name="Picture 4"/>
          <p:cNvPicPr>
            <a:picLocks noChangeAspect="1"/>
          </p:cNvPicPr>
          <p:nvPr/>
        </p:nvPicPr>
        <p:blipFill>
          <a:blip r:embed="rId4"/>
          <a:srcRect/>
          <a:stretch>
            <a:fillRect/>
          </a:stretch>
        </p:blipFill>
        <p:spPr>
          <a:xfrm>
            <a:off x="339809" y="3967301"/>
            <a:ext cx="4974840" cy="2634091"/>
          </a:xfrm>
          <a:prstGeom prst="rect">
            <a:avLst/>
          </a:prstGeom>
        </p:spPr>
      </p:pic>
      <p:pic>
        <p:nvPicPr>
          <p:cNvPr id="5" name="Picture 5"/>
          <p:cNvPicPr>
            <a:picLocks noChangeAspect="1"/>
          </p:cNvPicPr>
          <p:nvPr/>
        </p:nvPicPr>
        <p:blipFill>
          <a:blip r:embed="rId5"/>
          <a:srcRect/>
          <a:stretch>
            <a:fillRect/>
          </a:stretch>
        </p:blipFill>
        <p:spPr>
          <a:xfrm>
            <a:off x="1213307" y="7281888"/>
            <a:ext cx="3227843" cy="2610196"/>
          </a:xfrm>
          <a:prstGeom prst="rect">
            <a:avLst/>
          </a:prstGeom>
        </p:spPr>
      </p:pic>
      <p:sp>
        <p:nvSpPr>
          <p:cNvPr id="6" name="TextBox 6"/>
          <p:cNvSpPr txBox="1"/>
          <p:nvPr/>
        </p:nvSpPr>
        <p:spPr>
          <a:xfrm>
            <a:off x="4790059" y="512954"/>
            <a:ext cx="12469241" cy="1222557"/>
          </a:xfrm>
          <a:prstGeom prst="rect">
            <a:avLst/>
          </a:prstGeom>
        </p:spPr>
        <p:txBody>
          <a:bodyPr lIns="0" tIns="0" rIns="0" bIns="0" rtlCol="0" anchor="t">
            <a:spAutoFit/>
          </a:bodyPr>
          <a:lstStyle/>
          <a:p>
            <a:pPr algn="ctr">
              <a:lnSpc>
                <a:spcPts val="10240"/>
              </a:lnSpc>
              <a:spcBef>
                <a:spcPct val="0"/>
              </a:spcBef>
            </a:pPr>
            <a:r>
              <a:rPr lang="en-US" sz="6400" dirty="0">
                <a:solidFill>
                  <a:srgbClr val="329F40"/>
                </a:solidFill>
                <a:latin typeface="Heebo Regular Bold"/>
              </a:rPr>
              <a:t>Provide Suggestions to help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sp>
        <p:nvSpPr>
          <p:cNvPr id="2" name="TextBox 2"/>
          <p:cNvSpPr txBox="1"/>
          <p:nvPr/>
        </p:nvSpPr>
        <p:spPr>
          <a:xfrm>
            <a:off x="6025354" y="2491339"/>
            <a:ext cx="11233946" cy="7821052"/>
          </a:xfrm>
          <a:prstGeom prst="rect">
            <a:avLst/>
          </a:prstGeom>
        </p:spPr>
        <p:txBody>
          <a:bodyPr lIns="0" tIns="0" rIns="0" bIns="0" rtlCol="0" anchor="t">
            <a:spAutoFit/>
          </a:bodyPr>
          <a:lstStyle/>
          <a:p>
            <a:pPr>
              <a:lnSpc>
                <a:spcPts val="3360"/>
              </a:lnSpc>
            </a:pPr>
            <a:r>
              <a:rPr lang="en-US" sz="2800" b="1" dirty="0">
                <a:solidFill>
                  <a:schemeClr val="bg1"/>
                </a:solidFill>
                <a:latin typeface="Poppins Medium Bold"/>
              </a:rPr>
              <a:t>Josephine’s </a:t>
            </a:r>
            <a:r>
              <a:rPr lang="en-US" sz="2800" dirty="0">
                <a:solidFill>
                  <a:schemeClr val="bg1"/>
                </a:solidFill>
                <a:latin typeface="Arimo"/>
              </a:rPr>
              <a:t>partner has been taken into hospital with COVID-19. She is so worried about him that she is not sleeping at night, she cannot eat and she has back pain.</a:t>
            </a:r>
          </a:p>
          <a:p>
            <a:pPr>
              <a:lnSpc>
                <a:spcPts val="3360"/>
              </a:lnSpc>
            </a:pPr>
            <a:endParaRPr lang="en-US" sz="2800" dirty="0">
              <a:solidFill>
                <a:schemeClr val="bg1"/>
              </a:solidFill>
              <a:latin typeface="Arimo"/>
            </a:endParaRPr>
          </a:p>
          <a:p>
            <a:pPr>
              <a:lnSpc>
                <a:spcPts val="3360"/>
              </a:lnSpc>
            </a:pPr>
            <a:r>
              <a:rPr lang="en-US" sz="2800" dirty="0">
                <a:solidFill>
                  <a:schemeClr val="bg1"/>
                </a:solidFill>
                <a:latin typeface="Arimo"/>
              </a:rPr>
              <a:t>Josephine is talking to her colleague, Julia, on the phone and tells her how she is feeling. Julia listens to her, and shows her support and care. She asks Josephine if there is anything she can do to make herself feel better.</a:t>
            </a:r>
          </a:p>
          <a:p>
            <a:pPr>
              <a:lnSpc>
                <a:spcPts val="3360"/>
              </a:lnSpc>
            </a:pPr>
            <a:r>
              <a:rPr lang="en-US" sz="2800" dirty="0">
                <a:solidFill>
                  <a:schemeClr val="bg1"/>
                </a:solidFill>
                <a:latin typeface="Arimo"/>
              </a:rPr>
              <a:t>Josephine is so tired that she can’t think about anything at the moment. Her back aches so much…</a:t>
            </a:r>
          </a:p>
          <a:p>
            <a:pPr>
              <a:lnSpc>
                <a:spcPts val="3360"/>
              </a:lnSpc>
            </a:pPr>
            <a:endParaRPr lang="en-US" sz="2800" dirty="0">
              <a:solidFill>
                <a:schemeClr val="bg1"/>
              </a:solidFill>
              <a:latin typeface="Arimo"/>
            </a:endParaRPr>
          </a:p>
          <a:p>
            <a:pPr>
              <a:lnSpc>
                <a:spcPts val="3360"/>
              </a:lnSpc>
            </a:pPr>
            <a:r>
              <a:rPr lang="en-US" sz="2800" dirty="0">
                <a:solidFill>
                  <a:schemeClr val="bg1"/>
                </a:solidFill>
                <a:latin typeface="Arimo"/>
              </a:rPr>
              <a:t>She </a:t>
            </a:r>
            <a:r>
              <a:rPr lang="en-US" sz="2800" dirty="0" err="1">
                <a:solidFill>
                  <a:schemeClr val="bg1"/>
                </a:solidFill>
                <a:latin typeface="Arimo"/>
              </a:rPr>
              <a:t>realises</a:t>
            </a:r>
            <a:r>
              <a:rPr lang="en-US" sz="2800" dirty="0">
                <a:solidFill>
                  <a:schemeClr val="bg1"/>
                </a:solidFill>
                <a:latin typeface="Arimo"/>
              </a:rPr>
              <a:t> that she has been at home without walking or moving very much and decides to do some stretches and to dance in the mornings to some nice music, as she and her partner would normally do. </a:t>
            </a:r>
          </a:p>
          <a:p>
            <a:pPr>
              <a:lnSpc>
                <a:spcPts val="3360"/>
              </a:lnSpc>
            </a:pPr>
            <a:endParaRPr lang="en-US" sz="2800" dirty="0">
              <a:solidFill>
                <a:schemeClr val="bg1"/>
              </a:solidFill>
              <a:latin typeface="Arimo"/>
            </a:endParaRPr>
          </a:p>
          <a:p>
            <a:pPr>
              <a:lnSpc>
                <a:spcPts val="3360"/>
              </a:lnSpc>
            </a:pPr>
            <a:r>
              <a:rPr lang="en-US" sz="2800" dirty="0">
                <a:solidFill>
                  <a:schemeClr val="bg1"/>
                </a:solidFill>
                <a:latin typeface="Arimo"/>
              </a:rPr>
              <a:t>Julia loves this idea and tells her that she can join her by telephone or video call in the morning to stretch and dance too. Josephine is happy about that suggestion and to have her colleague join her in this way.</a:t>
            </a:r>
          </a:p>
        </p:txBody>
      </p:sp>
      <p:pic>
        <p:nvPicPr>
          <p:cNvPr id="3"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1289" y="2873043"/>
            <a:ext cx="5389188" cy="4011951"/>
          </a:xfrm>
          <a:prstGeom prst="rect">
            <a:avLst/>
          </a:prstGeom>
        </p:spPr>
      </p:pic>
      <p:sp>
        <p:nvSpPr>
          <p:cNvPr id="4" name="TextBox 4"/>
          <p:cNvSpPr txBox="1"/>
          <p:nvPr/>
        </p:nvSpPr>
        <p:spPr>
          <a:xfrm>
            <a:off x="883513" y="512954"/>
            <a:ext cx="16375787" cy="1222557"/>
          </a:xfrm>
          <a:prstGeom prst="rect">
            <a:avLst/>
          </a:prstGeom>
        </p:spPr>
        <p:txBody>
          <a:bodyPr lIns="0" tIns="0" rIns="0" bIns="0" rtlCol="0" anchor="t">
            <a:spAutoFit/>
          </a:bodyPr>
          <a:lstStyle/>
          <a:p>
            <a:pPr algn="ctr">
              <a:lnSpc>
                <a:spcPts val="10240"/>
              </a:lnSpc>
              <a:spcBef>
                <a:spcPct val="0"/>
              </a:spcBef>
            </a:pPr>
            <a:r>
              <a:rPr lang="en-US" sz="6400">
                <a:solidFill>
                  <a:srgbClr val="329F40"/>
                </a:solidFill>
                <a:latin typeface="Heebo Regular Bold"/>
              </a:rPr>
              <a:t>Emotional Support- An Example of Support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a:off x="588708" y="1028700"/>
            <a:ext cx="15853917" cy="2937215"/>
            <a:chOff x="0" y="0"/>
            <a:chExt cx="21138556" cy="3916287"/>
          </a:xfrm>
        </p:grpSpPr>
        <p:sp>
          <p:nvSpPr>
            <p:cNvPr id="3" name="TextBox 3"/>
            <p:cNvSpPr txBox="1"/>
            <p:nvPr/>
          </p:nvSpPr>
          <p:spPr>
            <a:xfrm>
              <a:off x="0" y="0"/>
              <a:ext cx="21138556" cy="2912533"/>
            </a:xfrm>
            <a:prstGeom prst="rect">
              <a:avLst/>
            </a:prstGeom>
          </p:spPr>
          <p:txBody>
            <a:bodyPr lIns="0" tIns="0" rIns="0" bIns="0" rtlCol="0" anchor="t">
              <a:spAutoFit/>
            </a:bodyPr>
            <a:lstStyle/>
            <a:p>
              <a:pPr>
                <a:lnSpc>
                  <a:spcPts val="8640"/>
                </a:lnSpc>
              </a:pPr>
              <a:r>
                <a:rPr lang="en-US" sz="7200">
                  <a:solidFill>
                    <a:srgbClr val="57B252"/>
                  </a:solidFill>
                  <a:latin typeface="Heebo Black Bold"/>
                </a:rPr>
                <a:t> Practising slow deep breathing can be a helpful strategy for some people.</a:t>
              </a:r>
            </a:p>
          </p:txBody>
        </p:sp>
        <p:sp>
          <p:nvSpPr>
            <p:cNvPr id="4" name="TextBox 4"/>
            <p:cNvSpPr txBox="1"/>
            <p:nvPr/>
          </p:nvSpPr>
          <p:spPr>
            <a:xfrm>
              <a:off x="0" y="3079992"/>
              <a:ext cx="19487970" cy="836295"/>
            </a:xfrm>
            <a:prstGeom prst="rect">
              <a:avLst/>
            </a:prstGeom>
          </p:spPr>
          <p:txBody>
            <a:bodyPr lIns="0" tIns="0" rIns="0" bIns="0" rtlCol="0" anchor="t">
              <a:spAutoFit/>
            </a:bodyPr>
            <a:lstStyle/>
            <a:p>
              <a:pPr>
                <a:lnSpc>
                  <a:spcPts val="5400"/>
                </a:lnSpc>
              </a:pPr>
              <a:endParaRPr/>
            </a:p>
          </p:txBody>
        </p:sp>
      </p:grpSp>
      <p:pic>
        <p:nvPicPr>
          <p:cNvPr id="5" name="Picture 5"/>
          <p:cNvPicPr>
            <a:picLocks noChangeAspect="1"/>
          </p:cNvPicPr>
          <p:nvPr/>
        </p:nvPicPr>
        <p:blipFill>
          <a:blip r:embed="rId3"/>
          <a:srcRect l="784" r="784"/>
          <a:stretch>
            <a:fillRect/>
          </a:stretch>
        </p:blipFill>
        <p:spPr>
          <a:xfrm>
            <a:off x="3124200" y="4468483"/>
            <a:ext cx="10521404" cy="4589089"/>
          </a:xfrm>
          <a:prstGeom prst="rect">
            <a:avLst/>
          </a:prstGeom>
        </p:spPr>
      </p:pic>
      <p:sp>
        <p:nvSpPr>
          <p:cNvPr id="6" name="TextBox 6"/>
          <p:cNvSpPr txBox="1"/>
          <p:nvPr/>
        </p:nvSpPr>
        <p:spPr>
          <a:xfrm>
            <a:off x="-579878" y="3382350"/>
            <a:ext cx="17681344" cy="583565"/>
          </a:xfrm>
          <a:prstGeom prst="rect">
            <a:avLst/>
          </a:prstGeom>
        </p:spPr>
        <p:txBody>
          <a:bodyPr lIns="0" tIns="0" rIns="0" bIns="0" rtlCol="0" anchor="t">
            <a:spAutoFit/>
          </a:bodyPr>
          <a:lstStyle/>
          <a:p>
            <a:pPr algn="ctr">
              <a:lnSpc>
                <a:spcPts val="4759"/>
              </a:lnSpc>
            </a:pPr>
            <a:r>
              <a:rPr lang="en-US" sz="3400" b="1" dirty="0">
                <a:solidFill>
                  <a:srgbClr val="FF0000"/>
                </a:solidFill>
                <a:latin typeface="Open Sans Light"/>
              </a:rPr>
              <a:t>Be mindful of the need for masks and physical distancing.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57B25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380135" y="3691954"/>
            <a:ext cx="17324983" cy="4156085"/>
          </a:xfrm>
          <a:prstGeom prst="rect">
            <a:avLst/>
          </a:prstGeom>
        </p:spPr>
      </p:pic>
      <p:sp>
        <p:nvSpPr>
          <p:cNvPr id="3" name="TextBox 3"/>
          <p:cNvSpPr txBox="1"/>
          <p:nvPr/>
        </p:nvSpPr>
        <p:spPr>
          <a:xfrm>
            <a:off x="1028700" y="1464252"/>
            <a:ext cx="15897504" cy="987450"/>
          </a:xfrm>
          <a:prstGeom prst="rect">
            <a:avLst/>
          </a:prstGeom>
        </p:spPr>
        <p:txBody>
          <a:bodyPr lIns="0" tIns="0" rIns="0" bIns="0" rtlCol="0" anchor="t">
            <a:spAutoFit/>
          </a:bodyPr>
          <a:lstStyle/>
          <a:p>
            <a:pPr>
              <a:lnSpc>
                <a:spcPts val="7680"/>
              </a:lnSpc>
            </a:pPr>
            <a:r>
              <a:rPr lang="en-US" sz="6400" dirty="0">
                <a:solidFill>
                  <a:srgbClr val="EBEBEB"/>
                </a:solidFill>
                <a:latin typeface="Heebo Regular" panose="020B0604020202020204" charset="-79"/>
                <a:cs typeface="Heebo Regular" panose="020B0604020202020204" charset="-79"/>
              </a:rPr>
              <a:t>When Someone is Seriously Distressed</a:t>
            </a:r>
          </a:p>
        </p:txBody>
      </p:sp>
      <p:sp>
        <p:nvSpPr>
          <p:cNvPr id="4" name="TextBox 4"/>
          <p:cNvSpPr txBox="1"/>
          <p:nvPr/>
        </p:nvSpPr>
        <p:spPr>
          <a:xfrm>
            <a:off x="1028700" y="8374380"/>
            <a:ext cx="15492449" cy="1804670"/>
          </a:xfrm>
          <a:prstGeom prst="rect">
            <a:avLst/>
          </a:prstGeom>
        </p:spPr>
        <p:txBody>
          <a:bodyPr lIns="0" tIns="0" rIns="0" bIns="0" rtlCol="0" anchor="t">
            <a:spAutoFit/>
          </a:bodyPr>
          <a:lstStyle/>
          <a:p>
            <a:pPr algn="ctr">
              <a:lnSpc>
                <a:spcPts val="7280"/>
              </a:lnSpc>
            </a:pPr>
            <a:r>
              <a:rPr lang="en-US" sz="5200" dirty="0">
                <a:solidFill>
                  <a:srgbClr val="000000"/>
                </a:solidFill>
                <a:latin typeface="Open Sans"/>
              </a:rPr>
              <a:t>they may need to be connected to more </a:t>
            </a:r>
            <a:r>
              <a:rPr lang="en-US" sz="5200" dirty="0" err="1">
                <a:solidFill>
                  <a:srgbClr val="000000"/>
                </a:solidFill>
                <a:latin typeface="Open Sans"/>
              </a:rPr>
              <a:t>specialised</a:t>
            </a:r>
            <a:r>
              <a:rPr lang="en-US" sz="5200" dirty="0">
                <a:solidFill>
                  <a:srgbClr val="000000"/>
                </a:solidFill>
                <a:latin typeface="Open Sans"/>
              </a:rPr>
              <a:t> support.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8048857" y="1283598"/>
            <a:ext cx="9210443" cy="8600693"/>
          </a:xfrm>
          <a:prstGeom prst="rect">
            <a:avLst/>
          </a:prstGeom>
        </p:spPr>
      </p:pic>
      <p:pic>
        <p:nvPicPr>
          <p:cNvPr id="3" name="Picture 3"/>
          <p:cNvPicPr>
            <a:picLocks noChangeAspect="1"/>
          </p:cNvPicPr>
          <p:nvPr/>
        </p:nvPicPr>
        <p:blipFill>
          <a:blip r:embed="rId4"/>
          <a:srcRect/>
          <a:stretch>
            <a:fillRect/>
          </a:stretch>
        </p:blipFill>
        <p:spPr>
          <a:xfrm>
            <a:off x="806971" y="6382145"/>
            <a:ext cx="6113680" cy="3150280"/>
          </a:xfrm>
          <a:prstGeom prst="rect">
            <a:avLst/>
          </a:prstGeom>
        </p:spPr>
      </p:pic>
      <p:sp>
        <p:nvSpPr>
          <p:cNvPr id="4" name="TextBox 4"/>
          <p:cNvSpPr txBox="1"/>
          <p:nvPr/>
        </p:nvSpPr>
        <p:spPr>
          <a:xfrm>
            <a:off x="256911" y="181220"/>
            <a:ext cx="15897504" cy="987450"/>
          </a:xfrm>
          <a:prstGeom prst="rect">
            <a:avLst/>
          </a:prstGeom>
        </p:spPr>
        <p:txBody>
          <a:bodyPr lIns="0" tIns="0" rIns="0" bIns="0" rtlCol="0" anchor="t">
            <a:spAutoFit/>
          </a:bodyPr>
          <a:lstStyle/>
          <a:p>
            <a:pPr>
              <a:lnSpc>
                <a:spcPts val="7680"/>
              </a:lnSpc>
            </a:pPr>
            <a:r>
              <a:rPr lang="en-US" sz="6400" dirty="0">
                <a:solidFill>
                  <a:srgbClr val="329F40"/>
                </a:solidFill>
                <a:latin typeface="Heebo Regular" panose="020B0604020202020204" charset="-79"/>
                <a:cs typeface="Heebo Regular" panose="020B0604020202020204" charset="-79"/>
              </a:rPr>
              <a:t>When Someone is Seriously Distressed</a:t>
            </a:r>
          </a:p>
        </p:txBody>
      </p:sp>
      <p:pic>
        <p:nvPicPr>
          <p:cNvPr id="5" name="Picture 5"/>
          <p:cNvPicPr>
            <a:picLocks noChangeAspect="1"/>
          </p:cNvPicPr>
          <p:nvPr/>
        </p:nvPicPr>
        <p:blipFill>
          <a:blip r:embed="rId5"/>
          <a:srcRect/>
          <a:stretch>
            <a:fillRect/>
          </a:stretch>
        </p:blipFill>
        <p:spPr>
          <a:xfrm>
            <a:off x="1628925" y="1707319"/>
            <a:ext cx="4114800" cy="41148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grpSp>
        <p:nvGrpSpPr>
          <p:cNvPr id="2" name="Group 2"/>
          <p:cNvGrpSpPr/>
          <p:nvPr/>
        </p:nvGrpSpPr>
        <p:grpSpPr>
          <a:xfrm>
            <a:off x="589825" y="1057382"/>
            <a:ext cx="17531984" cy="3691198"/>
            <a:chOff x="0" y="0"/>
            <a:chExt cx="23375979" cy="4921597"/>
          </a:xfrm>
        </p:grpSpPr>
        <p:sp>
          <p:nvSpPr>
            <p:cNvPr id="3" name="TextBox 3"/>
            <p:cNvSpPr txBox="1"/>
            <p:nvPr/>
          </p:nvSpPr>
          <p:spPr>
            <a:xfrm>
              <a:off x="0" y="0"/>
              <a:ext cx="23375979" cy="3949799"/>
            </a:xfrm>
            <a:prstGeom prst="rect">
              <a:avLst/>
            </a:prstGeom>
          </p:spPr>
          <p:txBody>
            <a:bodyPr lIns="0" tIns="0" rIns="0" bIns="0" rtlCol="0" anchor="t">
              <a:spAutoFit/>
            </a:bodyPr>
            <a:lstStyle/>
            <a:p>
              <a:pPr>
                <a:lnSpc>
                  <a:spcPts val="7680"/>
                </a:lnSpc>
              </a:pPr>
              <a:r>
                <a:rPr lang="en-US" sz="6400" dirty="0">
                  <a:solidFill>
                    <a:srgbClr val="EBEBEB"/>
                  </a:solidFill>
                  <a:latin typeface="Heebo Regular" panose="020B0604020202020204" charset="-79"/>
                  <a:cs typeface="Heebo Regular" panose="020B0604020202020204" charset="-79"/>
                </a:rPr>
                <a:t>Can you think of groups in your community who may require additional attention or support during the Covid19 Pandemic?  </a:t>
              </a:r>
            </a:p>
          </p:txBody>
        </p:sp>
        <p:sp>
          <p:nvSpPr>
            <p:cNvPr id="4" name="TextBox 4"/>
            <p:cNvSpPr txBox="1"/>
            <p:nvPr/>
          </p:nvSpPr>
          <p:spPr>
            <a:xfrm>
              <a:off x="0" y="4420370"/>
              <a:ext cx="21070698" cy="501227"/>
            </a:xfrm>
            <a:prstGeom prst="rect">
              <a:avLst/>
            </a:prstGeom>
          </p:spPr>
          <p:txBody>
            <a:bodyPr lIns="0" tIns="0" rIns="0" bIns="0" rtlCol="0" anchor="t">
              <a:spAutoFit/>
            </a:bodyPr>
            <a:lstStyle/>
            <a:p>
              <a:pPr>
                <a:lnSpc>
                  <a:spcPts val="3360"/>
                </a:lnSpc>
              </a:pPr>
              <a:endParaRPr/>
            </a:p>
          </p:txBody>
        </p:sp>
      </p:grpSp>
      <p:pic>
        <p:nvPicPr>
          <p:cNvPr id="5" name="Picture 5"/>
          <p:cNvPicPr>
            <a:picLocks noChangeAspect="1"/>
          </p:cNvPicPr>
          <p:nvPr/>
        </p:nvPicPr>
        <p:blipFill>
          <a:blip r:embed="rId3"/>
          <a:srcRect/>
          <a:stretch>
            <a:fillRect/>
          </a:stretch>
        </p:blipFill>
        <p:spPr>
          <a:xfrm>
            <a:off x="11300069" y="4748579"/>
            <a:ext cx="5959231" cy="5117490"/>
          </a:xfrm>
          <a:prstGeom prst="rect">
            <a:avLst/>
          </a:prstGeom>
        </p:spPr>
      </p:pic>
      <p:pic>
        <p:nvPicPr>
          <p:cNvPr id="6" name="Picture 6"/>
          <p:cNvPicPr>
            <a:picLocks noChangeAspect="1"/>
          </p:cNvPicPr>
          <p:nvPr/>
        </p:nvPicPr>
        <p:blipFill>
          <a:blip r:embed="rId4"/>
          <a:srcRect/>
          <a:stretch>
            <a:fillRect/>
          </a:stretch>
        </p:blipFill>
        <p:spPr>
          <a:xfrm>
            <a:off x="206830" y="5796989"/>
            <a:ext cx="7315200" cy="4069080"/>
          </a:xfrm>
          <a:prstGeom prst="rect">
            <a:avLst/>
          </a:prstGeom>
        </p:spPr>
      </p:pic>
      <p:sp>
        <p:nvSpPr>
          <p:cNvPr id="9" name="TextBox 8">
            <a:extLst>
              <a:ext uri="{FF2B5EF4-FFF2-40B4-BE49-F238E27FC236}">
                <a16:creationId xmlns:a16="http://schemas.microsoft.com/office/drawing/2014/main" id="{96C12508-F551-44F3-AAB3-3B78F9A76D14}"/>
              </a:ext>
            </a:extLst>
          </p:cNvPr>
          <p:cNvSpPr txBox="1"/>
          <p:nvPr/>
        </p:nvSpPr>
        <p:spPr>
          <a:xfrm>
            <a:off x="14354498" y="312309"/>
            <a:ext cx="4076700" cy="830997"/>
          </a:xfrm>
          <a:prstGeom prst="rect">
            <a:avLst/>
          </a:prstGeom>
          <a:noFill/>
        </p:spPr>
        <p:txBody>
          <a:bodyPr wrap="square" rtlCol="0">
            <a:spAutoFit/>
          </a:bodyPr>
          <a:lstStyle/>
          <a:p>
            <a:r>
              <a:rPr lang="en-AU" sz="4800" dirty="0">
                <a:solidFill>
                  <a:srgbClr val="00B050"/>
                </a:solidFill>
              </a:rPr>
              <a:t>Module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E484F"/>
        </a:solidFill>
        <a:effectLst/>
      </p:bgPr>
    </p:bg>
    <p:spTree>
      <p:nvGrpSpPr>
        <p:cNvPr id="1" name=""/>
        <p:cNvGrpSpPr/>
        <p:nvPr/>
      </p:nvGrpSpPr>
      <p:grpSpPr>
        <a:xfrm>
          <a:off x="0" y="0"/>
          <a:ext cx="0" cy="0"/>
          <a:chOff x="0" y="0"/>
          <a:chExt cx="0" cy="0"/>
        </a:xfrm>
      </p:grpSpPr>
      <p:grpSp>
        <p:nvGrpSpPr>
          <p:cNvPr id="2" name="Group 2"/>
          <p:cNvGrpSpPr/>
          <p:nvPr/>
        </p:nvGrpSpPr>
        <p:grpSpPr>
          <a:xfrm>
            <a:off x="628125" y="516103"/>
            <a:ext cx="17531984" cy="1748098"/>
            <a:chOff x="0" y="0"/>
            <a:chExt cx="23375979" cy="2330797"/>
          </a:xfrm>
        </p:grpSpPr>
        <p:sp>
          <p:nvSpPr>
            <p:cNvPr id="3" name="TextBox 3"/>
            <p:cNvSpPr txBox="1"/>
            <p:nvPr/>
          </p:nvSpPr>
          <p:spPr>
            <a:xfrm>
              <a:off x="0" y="0"/>
              <a:ext cx="23375979" cy="1316600"/>
            </a:xfrm>
            <a:prstGeom prst="rect">
              <a:avLst/>
            </a:prstGeom>
          </p:spPr>
          <p:txBody>
            <a:bodyPr lIns="0" tIns="0" rIns="0" bIns="0" rtlCol="0" anchor="t">
              <a:spAutoFit/>
            </a:bodyPr>
            <a:lstStyle/>
            <a:p>
              <a:pPr>
                <a:lnSpc>
                  <a:spcPts val="7680"/>
                </a:lnSpc>
              </a:pPr>
              <a:r>
                <a:rPr lang="en-US" sz="6400" dirty="0">
                  <a:solidFill>
                    <a:srgbClr val="EBEBEB"/>
                  </a:solidFill>
                  <a:latin typeface="Heebo Regular" panose="020B0604020202020204" charset="-79"/>
                  <a:cs typeface="Heebo Regular" panose="020B0604020202020204" charset="-79"/>
                </a:rPr>
                <a:t>Groups who may require additional support  </a:t>
              </a:r>
            </a:p>
          </p:txBody>
        </p:sp>
        <p:sp>
          <p:nvSpPr>
            <p:cNvPr id="4" name="TextBox 4"/>
            <p:cNvSpPr txBox="1"/>
            <p:nvPr/>
          </p:nvSpPr>
          <p:spPr>
            <a:xfrm>
              <a:off x="0" y="1829570"/>
              <a:ext cx="21070698" cy="501227"/>
            </a:xfrm>
            <a:prstGeom prst="rect">
              <a:avLst/>
            </a:prstGeom>
          </p:spPr>
          <p:txBody>
            <a:bodyPr lIns="0" tIns="0" rIns="0" bIns="0" rtlCol="0" anchor="t">
              <a:spAutoFit/>
            </a:bodyPr>
            <a:lstStyle/>
            <a:p>
              <a:pPr>
                <a:lnSpc>
                  <a:spcPts val="3360"/>
                </a:lnSpc>
              </a:pPr>
              <a:endParaRPr/>
            </a:p>
          </p:txBody>
        </p:sp>
      </p:grpSp>
      <p:sp>
        <p:nvSpPr>
          <p:cNvPr id="5" name="TextBox 5"/>
          <p:cNvSpPr txBox="1"/>
          <p:nvPr/>
        </p:nvSpPr>
        <p:spPr>
          <a:xfrm>
            <a:off x="764467" y="1922073"/>
            <a:ext cx="17259300" cy="7450116"/>
          </a:xfrm>
          <a:prstGeom prst="rect">
            <a:avLst/>
          </a:prstGeom>
        </p:spPr>
        <p:txBody>
          <a:bodyPr lIns="0" tIns="0" rIns="0" bIns="0" rtlCol="0" anchor="t">
            <a:spAutoFit/>
          </a:bodyPr>
          <a:lstStyle/>
          <a:p>
            <a:pPr marL="604520" lvl="1" indent="-302260">
              <a:lnSpc>
                <a:spcPts val="4480"/>
              </a:lnSpc>
              <a:buFont typeface="Arial"/>
              <a:buChar char="•"/>
            </a:pPr>
            <a:r>
              <a:rPr lang="en-US" sz="2400" dirty="0">
                <a:solidFill>
                  <a:srgbClr val="FFFFFF"/>
                </a:solidFill>
                <a:latin typeface="Heebo Regular"/>
              </a:rPr>
              <a:t>People who are experiencing stigma relating to Covid19 (individuals and families)</a:t>
            </a:r>
          </a:p>
          <a:p>
            <a:pPr marL="604520" lvl="1" indent="-302260">
              <a:lnSpc>
                <a:spcPts val="4480"/>
              </a:lnSpc>
              <a:buFont typeface="Arial"/>
              <a:buChar char="•"/>
            </a:pPr>
            <a:r>
              <a:rPr lang="en-US" sz="2400" dirty="0">
                <a:solidFill>
                  <a:srgbClr val="FFFFFF"/>
                </a:solidFill>
                <a:latin typeface="Heebo Regular"/>
              </a:rPr>
              <a:t>People at risk of, or currently experiencing, violence or discrimination (e.g. people experiencing gender-based violence and/or intimate partner violence that may escalate during movement restrictions during the pandemic, LGBTQ+, minorities)</a:t>
            </a:r>
          </a:p>
          <a:p>
            <a:pPr marL="604520" lvl="1" indent="-302260">
              <a:lnSpc>
                <a:spcPts val="4480"/>
              </a:lnSpc>
              <a:buFont typeface="Arial"/>
              <a:buChar char="•"/>
            </a:pPr>
            <a:r>
              <a:rPr lang="en-US" sz="2400" dirty="0">
                <a:solidFill>
                  <a:srgbClr val="FFFFFF"/>
                </a:solidFill>
                <a:latin typeface="Heebo Regular"/>
              </a:rPr>
              <a:t>Older adults, especially those who are forgetful (e.g. those with dementia)</a:t>
            </a:r>
          </a:p>
          <a:p>
            <a:pPr marL="604520" lvl="1" indent="-302260">
              <a:lnSpc>
                <a:spcPts val="4480"/>
              </a:lnSpc>
              <a:buFont typeface="Arial"/>
              <a:buChar char="•"/>
            </a:pPr>
            <a:r>
              <a:rPr lang="en-US" sz="2400" dirty="0">
                <a:solidFill>
                  <a:srgbClr val="FFFFFF"/>
                </a:solidFill>
                <a:latin typeface="Heebo Regular"/>
              </a:rPr>
              <a:t>People in rural and remote locations </a:t>
            </a:r>
          </a:p>
          <a:p>
            <a:pPr marL="604520" lvl="1" indent="-302260">
              <a:lnSpc>
                <a:spcPts val="4480"/>
              </a:lnSpc>
              <a:buFont typeface="Arial"/>
              <a:buChar char="•"/>
            </a:pPr>
            <a:r>
              <a:rPr lang="en-US" sz="2400" dirty="0">
                <a:solidFill>
                  <a:srgbClr val="FFFFFF"/>
                </a:solidFill>
                <a:latin typeface="Heebo Regular"/>
              </a:rPr>
              <a:t>People who are also experiencing impacts from major incidents and disasters (natural or man-made)</a:t>
            </a:r>
          </a:p>
          <a:p>
            <a:pPr marL="604520" lvl="1" indent="-302260">
              <a:lnSpc>
                <a:spcPts val="4480"/>
              </a:lnSpc>
              <a:buFont typeface="Arial"/>
              <a:buChar char="•"/>
            </a:pPr>
            <a:r>
              <a:rPr lang="en-US" sz="2400" dirty="0">
                <a:solidFill>
                  <a:srgbClr val="FFFFFF"/>
                </a:solidFill>
                <a:latin typeface="Heebo Regular"/>
              </a:rPr>
              <a:t>Pregnant women and people with chronic health conditions who need regular access to services</a:t>
            </a:r>
          </a:p>
          <a:p>
            <a:pPr marL="604520" lvl="1" indent="-302260">
              <a:lnSpc>
                <a:spcPts val="4480"/>
              </a:lnSpc>
              <a:buFont typeface="Arial"/>
              <a:buChar char="•"/>
            </a:pPr>
            <a:r>
              <a:rPr lang="en-US" sz="2400" dirty="0">
                <a:solidFill>
                  <a:srgbClr val="FFFFFF"/>
                </a:solidFill>
                <a:latin typeface="Heebo Regular"/>
              </a:rPr>
              <a:t>People with disabilities, including mental health conditions and psychosocial disabilities </a:t>
            </a:r>
          </a:p>
          <a:p>
            <a:pPr marL="604520" lvl="1" indent="-302260">
              <a:lnSpc>
                <a:spcPts val="4480"/>
              </a:lnSpc>
              <a:buFont typeface="Arial"/>
              <a:buChar char="•"/>
            </a:pPr>
            <a:r>
              <a:rPr lang="en-US" sz="2400" dirty="0">
                <a:solidFill>
                  <a:srgbClr val="FFFFFF"/>
                </a:solidFill>
                <a:latin typeface="Heebo Regular"/>
              </a:rPr>
              <a:t>Children, adolescents and their caregivers </a:t>
            </a:r>
          </a:p>
          <a:p>
            <a:pPr marL="604520" lvl="1" indent="-302260">
              <a:lnSpc>
                <a:spcPts val="4480"/>
              </a:lnSpc>
              <a:buFont typeface="Arial"/>
              <a:buChar char="•"/>
            </a:pPr>
            <a:r>
              <a:rPr lang="en-US" sz="2400" dirty="0">
                <a:solidFill>
                  <a:srgbClr val="FFFFFF"/>
                </a:solidFill>
                <a:latin typeface="Heebo Regular"/>
              </a:rPr>
              <a:t>Those in crowded living conditions (e.g. prisoners, older adults in nursing homes, people in psychiatric hospitals, inpatient units or other institutions) or those who are homeless</a:t>
            </a:r>
          </a:p>
          <a:p>
            <a:pPr marL="604520" lvl="1" indent="-302260">
              <a:lnSpc>
                <a:spcPts val="4480"/>
              </a:lnSpc>
              <a:buFont typeface="Arial"/>
              <a:buChar char="•"/>
            </a:pPr>
            <a:r>
              <a:rPr lang="en-US" sz="2400" dirty="0">
                <a:solidFill>
                  <a:srgbClr val="FFFFFF"/>
                </a:solidFill>
                <a:latin typeface="Heebo Regular"/>
              </a:rPr>
              <a:t>People living alone who have difficulties leaving their home</a:t>
            </a:r>
          </a:p>
          <a:p>
            <a:pPr marL="604520" lvl="1" indent="-302260">
              <a:lnSpc>
                <a:spcPts val="4480"/>
              </a:lnSpc>
              <a:buFont typeface="Arial"/>
              <a:buChar char="•"/>
            </a:pPr>
            <a:r>
              <a:rPr lang="en-US" sz="2400" dirty="0">
                <a:solidFill>
                  <a:srgbClr val="FFFFFF"/>
                </a:solidFill>
                <a:latin typeface="Heebo Regular"/>
              </a:rPr>
              <a:t>People who may have difficulty accessing services (e.g. migrants, or people far from communication or transport options).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340482" y="198300"/>
            <a:ext cx="11578578" cy="9719219"/>
            <a:chOff x="0" y="0"/>
            <a:chExt cx="15438104" cy="12958960"/>
          </a:xfrm>
        </p:grpSpPr>
        <p:sp>
          <p:nvSpPr>
            <p:cNvPr id="3" name="TextBox 3"/>
            <p:cNvSpPr txBox="1"/>
            <p:nvPr/>
          </p:nvSpPr>
          <p:spPr>
            <a:xfrm>
              <a:off x="0" y="0"/>
              <a:ext cx="15438104" cy="2863177"/>
            </a:xfrm>
            <a:prstGeom prst="rect">
              <a:avLst/>
            </a:prstGeom>
          </p:spPr>
          <p:txBody>
            <a:bodyPr lIns="0" tIns="0" rIns="0" bIns="0" rtlCol="0" anchor="t">
              <a:spAutoFit/>
            </a:bodyPr>
            <a:lstStyle/>
            <a:p>
              <a:pPr algn="ctr">
                <a:lnSpc>
                  <a:spcPts val="8498"/>
                </a:lnSpc>
              </a:pPr>
              <a:r>
                <a:rPr lang="en-US" sz="7082" dirty="0">
                  <a:solidFill>
                    <a:srgbClr val="57B252"/>
                  </a:solidFill>
                  <a:latin typeface="Heebo Black Bold"/>
                </a:rPr>
                <a:t>Stigma- the psychosocial impact</a:t>
              </a:r>
            </a:p>
          </p:txBody>
        </p:sp>
        <p:sp>
          <p:nvSpPr>
            <p:cNvPr id="4" name="TextBox 4"/>
            <p:cNvSpPr txBox="1"/>
            <p:nvPr/>
          </p:nvSpPr>
          <p:spPr>
            <a:xfrm>
              <a:off x="728245" y="3192183"/>
              <a:ext cx="14709857" cy="9766777"/>
            </a:xfrm>
            <a:prstGeom prst="rect">
              <a:avLst/>
            </a:prstGeom>
          </p:spPr>
          <p:txBody>
            <a:bodyPr wrap="square" lIns="0" tIns="0" rIns="0" bIns="0" rtlCol="0" anchor="t">
              <a:spAutoFit/>
            </a:bodyPr>
            <a:lstStyle/>
            <a:p>
              <a:pPr>
                <a:lnSpc>
                  <a:spcPts val="4780"/>
                </a:lnSpc>
              </a:pPr>
              <a:r>
                <a:rPr lang="en-US" sz="2000" dirty="0">
                  <a:solidFill>
                    <a:schemeClr val="bg1"/>
                  </a:solidFill>
                  <a:latin typeface="Heebo Regular" panose="020B0604020202020204" charset="-79"/>
                  <a:cs typeface="Heebo Regular" panose="020B0604020202020204" charset="-79"/>
                </a:rPr>
                <a:t>Annie became unwell with a headache, fever and a scratchy throat on Wednesday, so went for a Covid19 test, and self-isolated at home while she waited for her result.   In the days waiting for the test result, she found herself feeling lonely and disconnected from her friends and family, and worried about how they would treat her when they heard about her illness.   </a:t>
              </a:r>
            </a:p>
            <a:p>
              <a:pPr>
                <a:lnSpc>
                  <a:spcPts val="4780"/>
                </a:lnSpc>
              </a:pPr>
              <a:r>
                <a:rPr lang="en-US" sz="2000" dirty="0">
                  <a:solidFill>
                    <a:schemeClr val="bg1"/>
                  </a:solidFill>
                  <a:latin typeface="Heebo Regular" panose="020B0604020202020204" charset="-79"/>
                  <a:cs typeface="Heebo Regular" panose="020B0604020202020204" charset="-79"/>
                </a:rPr>
                <a:t>Annie’s family live in a neighboring village and have not seen Annie for more than 3 weeks, but when  someone there heard about Annie’s test, their attitude changed towards the family.  The family were told they were not welcome in the local market, and local children were told that the family is ‘dirty’.  </a:t>
              </a:r>
            </a:p>
            <a:p>
              <a:pPr>
                <a:lnSpc>
                  <a:spcPts val="4780"/>
                </a:lnSpc>
              </a:pPr>
              <a:r>
                <a:rPr lang="en-US" sz="2000" dirty="0">
                  <a:solidFill>
                    <a:schemeClr val="bg1"/>
                  </a:solidFill>
                  <a:latin typeface="Heebo Regular" panose="020B0604020202020204" charset="-79"/>
                  <a:cs typeface="Heebo Regular" panose="020B0604020202020204" charset="-79"/>
                </a:rPr>
                <a:t>On Friday Annie received a negative Covid19 result.  She no longer had symptoms of sickness so returned to work.  Her office manager said that Annie could not have the amount of hours that she used to, as other workers were uncomfortable with her being in the office.</a:t>
              </a:r>
              <a:r>
                <a:rPr lang="en-US" sz="2400" dirty="0">
                  <a:solidFill>
                    <a:srgbClr val="FCFDFD"/>
                  </a:solidFill>
                  <a:latin typeface="Heebo Regular" panose="020B0604020202020204" charset="-79"/>
                  <a:cs typeface="Heebo Regular" panose="020B0604020202020204" charset="-79"/>
                </a:rPr>
                <a:t> </a:t>
              </a:r>
            </a:p>
            <a:p>
              <a:pPr>
                <a:lnSpc>
                  <a:spcPts val="4780"/>
                </a:lnSpc>
              </a:pPr>
              <a:endParaRPr lang="en-US" sz="2400" dirty="0">
                <a:solidFill>
                  <a:srgbClr val="FCFDFD"/>
                </a:solidFill>
                <a:latin typeface="Heebo Regular" panose="020B0604020202020204" charset="-79"/>
                <a:cs typeface="Heebo Regular" panose="020B0604020202020204" charset="-79"/>
              </a:endParaRPr>
            </a:p>
          </p:txBody>
        </p:sp>
      </p:grpSp>
      <p:pic>
        <p:nvPicPr>
          <p:cNvPr id="7" name="Picture 6">
            <a:extLst>
              <a:ext uri="{FF2B5EF4-FFF2-40B4-BE49-F238E27FC236}">
                <a16:creationId xmlns:a16="http://schemas.microsoft.com/office/drawing/2014/main" id="{8CEAF74B-F6AE-4768-A172-5DC602C05D10}"/>
              </a:ext>
            </a:extLst>
          </p:cNvPr>
          <p:cNvPicPr>
            <a:picLocks noChangeAspect="1"/>
          </p:cNvPicPr>
          <p:nvPr/>
        </p:nvPicPr>
        <p:blipFill>
          <a:blip r:embed="rId3"/>
          <a:srcRect/>
          <a:stretch>
            <a:fillRect/>
          </a:stretch>
        </p:blipFill>
        <p:spPr>
          <a:xfrm>
            <a:off x="13958405" y="5746750"/>
            <a:ext cx="3546209" cy="4114800"/>
          </a:xfrm>
          <a:prstGeom prst="rect">
            <a:avLst/>
          </a:prstGeom>
        </p:spPr>
      </p:pic>
    </p:spTree>
    <p:extLst>
      <p:ext uri="{BB962C8B-B14F-4D97-AF65-F5344CB8AC3E}">
        <p14:creationId xmlns:p14="http://schemas.microsoft.com/office/powerpoint/2010/main" val="13754749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AutoShape 2"/>
          <p:cNvSpPr/>
          <p:nvPr/>
        </p:nvSpPr>
        <p:spPr>
          <a:xfrm>
            <a:off x="0" y="0"/>
            <a:ext cx="7657654" cy="10287000"/>
          </a:xfrm>
          <a:prstGeom prst="rect">
            <a:avLst/>
          </a:prstGeom>
          <a:solidFill>
            <a:srgbClr val="57B252"/>
          </a:solidFill>
        </p:spPr>
      </p:sp>
      <p:grpSp>
        <p:nvGrpSpPr>
          <p:cNvPr id="3" name="Group 3"/>
          <p:cNvGrpSpPr/>
          <p:nvPr/>
        </p:nvGrpSpPr>
        <p:grpSpPr>
          <a:xfrm>
            <a:off x="1028700" y="3789795"/>
            <a:ext cx="5143500" cy="2707409"/>
            <a:chOff x="0" y="0"/>
            <a:chExt cx="6858000" cy="3609879"/>
          </a:xfrm>
        </p:grpSpPr>
        <p:sp>
          <p:nvSpPr>
            <p:cNvPr id="4" name="TextBox 4"/>
            <p:cNvSpPr txBox="1"/>
            <p:nvPr/>
          </p:nvSpPr>
          <p:spPr>
            <a:xfrm>
              <a:off x="0" y="0"/>
              <a:ext cx="6858000" cy="2633200"/>
            </a:xfrm>
            <a:prstGeom prst="rect">
              <a:avLst/>
            </a:prstGeom>
          </p:spPr>
          <p:txBody>
            <a:bodyPr lIns="0" tIns="0" rIns="0" bIns="0" rtlCol="0" anchor="t">
              <a:spAutoFit/>
            </a:bodyPr>
            <a:lstStyle/>
            <a:p>
              <a:pPr>
                <a:lnSpc>
                  <a:spcPts val="7680"/>
                </a:lnSpc>
              </a:pPr>
              <a:r>
                <a:rPr lang="en-US" sz="6400" dirty="0">
                  <a:solidFill>
                    <a:srgbClr val="EBEBEB"/>
                  </a:solidFill>
                  <a:latin typeface="Heebo Regular" panose="020B0604020202020204" charset="-79"/>
                  <a:cs typeface="Heebo Regular" panose="020B0604020202020204" charset="-79"/>
                </a:rPr>
                <a:t>Overall Reflection</a:t>
              </a:r>
            </a:p>
          </p:txBody>
        </p:sp>
        <p:sp>
          <p:nvSpPr>
            <p:cNvPr id="5" name="TextBox 5"/>
            <p:cNvSpPr txBox="1"/>
            <p:nvPr/>
          </p:nvSpPr>
          <p:spPr>
            <a:xfrm>
              <a:off x="0" y="3108652"/>
              <a:ext cx="6858000" cy="501227"/>
            </a:xfrm>
            <a:prstGeom prst="rect">
              <a:avLst/>
            </a:prstGeom>
          </p:spPr>
          <p:txBody>
            <a:bodyPr lIns="0" tIns="0" rIns="0" bIns="0" rtlCol="0" anchor="t">
              <a:spAutoFit/>
            </a:bodyPr>
            <a:lstStyle/>
            <a:p>
              <a:pPr>
                <a:lnSpc>
                  <a:spcPts val="3360"/>
                </a:lnSpc>
              </a:pPr>
              <a:endParaRPr/>
            </a:p>
          </p:txBody>
        </p:sp>
      </p:grpSp>
      <p:sp>
        <p:nvSpPr>
          <p:cNvPr id="6" name="TextBox 6"/>
          <p:cNvSpPr txBox="1"/>
          <p:nvPr/>
        </p:nvSpPr>
        <p:spPr>
          <a:xfrm>
            <a:off x="8000217" y="1024500"/>
            <a:ext cx="9645827" cy="4506484"/>
          </a:xfrm>
          <a:prstGeom prst="rect">
            <a:avLst/>
          </a:prstGeom>
        </p:spPr>
        <p:txBody>
          <a:bodyPr lIns="0" tIns="0" rIns="0" bIns="0" rtlCol="0" anchor="t">
            <a:spAutoFit/>
          </a:bodyPr>
          <a:lstStyle/>
          <a:p>
            <a:pPr>
              <a:lnSpc>
                <a:spcPts val="5168"/>
              </a:lnSpc>
            </a:pPr>
            <a:r>
              <a:rPr lang="en-US" sz="3230">
                <a:solidFill>
                  <a:srgbClr val="000000"/>
                </a:solidFill>
                <a:latin typeface="Heebo Regular"/>
              </a:rPr>
              <a:t>How are you most able to support others? </a:t>
            </a:r>
          </a:p>
          <a:p>
            <a:pPr marL="697397" lvl="1" indent="-348698">
              <a:lnSpc>
                <a:spcPts val="5168"/>
              </a:lnSpc>
              <a:buFont typeface="Arial"/>
              <a:buChar char="•"/>
            </a:pPr>
            <a:r>
              <a:rPr lang="en-US" sz="3230">
                <a:solidFill>
                  <a:srgbClr val="000000"/>
                </a:solidFill>
                <a:latin typeface="Heebo Regular"/>
              </a:rPr>
              <a:t>Through everyday interactions</a:t>
            </a:r>
          </a:p>
          <a:p>
            <a:pPr marL="697397" lvl="1" indent="-348698">
              <a:lnSpc>
                <a:spcPts val="5168"/>
              </a:lnSpc>
              <a:buFont typeface="Arial"/>
              <a:buChar char="•"/>
            </a:pPr>
            <a:r>
              <a:rPr lang="en-US" sz="3230">
                <a:solidFill>
                  <a:srgbClr val="000000"/>
                </a:solidFill>
                <a:latin typeface="Heebo Regular"/>
              </a:rPr>
              <a:t>Providing practical support</a:t>
            </a:r>
          </a:p>
          <a:p>
            <a:pPr marL="697397" lvl="1" indent="-348698">
              <a:lnSpc>
                <a:spcPts val="5168"/>
              </a:lnSpc>
              <a:buFont typeface="Arial"/>
              <a:buChar char="•"/>
            </a:pPr>
            <a:r>
              <a:rPr lang="en-US" sz="3230">
                <a:solidFill>
                  <a:srgbClr val="000000"/>
                </a:solidFill>
                <a:latin typeface="Heebo Regular"/>
              </a:rPr>
              <a:t>Providing emotional support.</a:t>
            </a:r>
          </a:p>
          <a:p>
            <a:pPr>
              <a:lnSpc>
                <a:spcPts val="5168"/>
              </a:lnSpc>
            </a:pPr>
            <a:endParaRPr lang="en-US" sz="3230">
              <a:solidFill>
                <a:srgbClr val="000000"/>
              </a:solidFill>
              <a:latin typeface="Heebo Regular"/>
            </a:endParaRPr>
          </a:p>
          <a:p>
            <a:pPr>
              <a:lnSpc>
                <a:spcPts val="5168"/>
              </a:lnSpc>
            </a:pPr>
            <a:r>
              <a:rPr lang="en-US" sz="3230">
                <a:solidFill>
                  <a:srgbClr val="000000"/>
                </a:solidFill>
                <a:latin typeface="Heebo Regular"/>
              </a:rPr>
              <a:t>How can you best apply the basic psychosocial skills to your role? </a:t>
            </a:r>
          </a:p>
        </p:txBody>
      </p:sp>
      <p:pic>
        <p:nvPicPr>
          <p:cNvPr id="7" name="Picture 7"/>
          <p:cNvPicPr>
            <a:picLocks noChangeAspect="1"/>
          </p:cNvPicPr>
          <p:nvPr/>
        </p:nvPicPr>
        <p:blipFill>
          <a:blip r:embed="rId3"/>
          <a:srcRect/>
          <a:stretch>
            <a:fillRect/>
          </a:stretch>
        </p:blipFill>
        <p:spPr>
          <a:xfrm>
            <a:off x="11161105" y="6082834"/>
            <a:ext cx="3538728" cy="4114800"/>
          </a:xfrm>
          <a:prstGeom prst="rect">
            <a:avLst/>
          </a:prstGeom>
        </p:spPr>
      </p:pic>
      <p:pic>
        <p:nvPicPr>
          <p:cNvPr id="8" name="Picture 8"/>
          <p:cNvPicPr>
            <a:picLocks noChangeAspect="1"/>
          </p:cNvPicPr>
          <p:nvPr/>
        </p:nvPicPr>
        <p:blipFill>
          <a:blip r:embed="rId4"/>
          <a:srcRect/>
          <a:stretch>
            <a:fillRect/>
          </a:stretch>
        </p:blipFill>
        <p:spPr>
          <a:xfrm>
            <a:off x="7541805" y="6057302"/>
            <a:ext cx="3658431" cy="4114800"/>
          </a:xfrm>
          <a:prstGeom prst="rect">
            <a:avLst/>
          </a:prstGeom>
        </p:spPr>
      </p:pic>
      <p:pic>
        <p:nvPicPr>
          <p:cNvPr id="9" name="Picture 9"/>
          <p:cNvPicPr>
            <a:picLocks noChangeAspect="1"/>
          </p:cNvPicPr>
          <p:nvPr/>
        </p:nvPicPr>
        <p:blipFill>
          <a:blip r:embed="rId5"/>
          <a:srcRect/>
          <a:stretch>
            <a:fillRect/>
          </a:stretch>
        </p:blipFill>
        <p:spPr>
          <a:xfrm>
            <a:off x="14844781" y="5878570"/>
            <a:ext cx="3053774" cy="429353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AutoShape 2"/>
          <p:cNvSpPr/>
          <p:nvPr/>
        </p:nvSpPr>
        <p:spPr bwMode="white">
          <a:xfrm>
            <a:off x="-159026" y="0"/>
            <a:ext cx="7448256" cy="10287000"/>
          </a:xfrm>
          <a:prstGeom prst="rect">
            <a:avLst/>
          </a:prstGeom>
          <a:solidFill>
            <a:srgbClr val="3E484F"/>
          </a:solidFill>
        </p:spPr>
      </p:sp>
      <p:sp>
        <p:nvSpPr>
          <p:cNvPr id="3" name="TextBox 3"/>
          <p:cNvSpPr txBox="1"/>
          <p:nvPr/>
        </p:nvSpPr>
        <p:spPr>
          <a:xfrm>
            <a:off x="8114154" y="3352308"/>
            <a:ext cx="10173846" cy="6788397"/>
          </a:xfrm>
          <a:prstGeom prst="rect">
            <a:avLst/>
          </a:prstGeom>
        </p:spPr>
        <p:txBody>
          <a:bodyPr lIns="0" tIns="0" rIns="0" bIns="0" rtlCol="0" anchor="t">
            <a:spAutoFit/>
          </a:bodyPr>
          <a:lstStyle/>
          <a:p>
            <a:pPr>
              <a:lnSpc>
                <a:spcPts val="7680"/>
              </a:lnSpc>
              <a:spcBef>
                <a:spcPct val="0"/>
              </a:spcBef>
            </a:pPr>
            <a:r>
              <a:rPr lang="en-US" sz="3200" dirty="0">
                <a:solidFill>
                  <a:srgbClr val="000000"/>
                </a:solidFill>
                <a:latin typeface="Heebo Regular"/>
              </a:rPr>
              <a:t>Please contact IASC MHPSS RG for translations and  other resources. </a:t>
            </a:r>
          </a:p>
          <a:p>
            <a:pPr>
              <a:lnSpc>
                <a:spcPts val="7680"/>
              </a:lnSpc>
              <a:spcBef>
                <a:spcPct val="0"/>
              </a:spcBef>
            </a:pPr>
            <a:r>
              <a:rPr lang="en-US" sz="3200" dirty="0">
                <a:solidFill>
                  <a:srgbClr val="000000"/>
                </a:solidFill>
                <a:latin typeface="Heebo Regular"/>
              </a:rPr>
              <a:t>https://interagencystandingcommittee.org/iasc-reference-group-mental-health-and-psychosocial-support-emergency-settings/iasc-guidance-basic </a:t>
            </a:r>
          </a:p>
          <a:p>
            <a:pPr>
              <a:lnSpc>
                <a:spcPts val="7680"/>
              </a:lnSpc>
              <a:spcBef>
                <a:spcPct val="0"/>
              </a:spcBef>
            </a:pPr>
            <a:endParaRPr lang="en-US" sz="3200" dirty="0">
              <a:solidFill>
                <a:srgbClr val="000000"/>
              </a:solidFill>
              <a:latin typeface="Heebo Regular"/>
            </a:endParaRPr>
          </a:p>
          <a:p>
            <a:pPr>
              <a:lnSpc>
                <a:spcPts val="7680"/>
              </a:lnSpc>
              <a:spcBef>
                <a:spcPct val="0"/>
              </a:spcBef>
            </a:pPr>
            <a:r>
              <a:rPr lang="en-US" sz="3200" dirty="0">
                <a:solidFill>
                  <a:srgbClr val="000000"/>
                </a:solidFill>
                <a:latin typeface="Heebo Regular"/>
              </a:rPr>
              <a:t>mhpss.refgroup@gmail.com </a:t>
            </a:r>
          </a:p>
        </p:txBody>
      </p:sp>
      <p:pic>
        <p:nvPicPr>
          <p:cNvPr id="4" name="Picture 4"/>
          <p:cNvPicPr>
            <a:picLocks noChangeAspect="1"/>
          </p:cNvPicPr>
          <p:nvPr/>
        </p:nvPicPr>
        <p:blipFill>
          <a:blip r:embed="rId3"/>
          <a:srcRect/>
          <a:stretch>
            <a:fillRect/>
          </a:stretch>
        </p:blipFill>
        <p:spPr>
          <a:xfrm>
            <a:off x="8001000" y="647700"/>
            <a:ext cx="4495038" cy="2025542"/>
          </a:xfrm>
          <a:prstGeom prst="rect">
            <a:avLst/>
          </a:prstGeom>
        </p:spPr>
      </p:pic>
      <p:grpSp>
        <p:nvGrpSpPr>
          <p:cNvPr id="5" name="Group 5"/>
          <p:cNvGrpSpPr/>
          <p:nvPr/>
        </p:nvGrpSpPr>
        <p:grpSpPr>
          <a:xfrm>
            <a:off x="1028700" y="4275570"/>
            <a:ext cx="5143500" cy="1735859"/>
            <a:chOff x="0" y="0"/>
            <a:chExt cx="6858000" cy="2314479"/>
          </a:xfrm>
        </p:grpSpPr>
        <p:sp>
          <p:nvSpPr>
            <p:cNvPr id="6" name="TextBox 6"/>
            <p:cNvSpPr txBox="1"/>
            <p:nvPr/>
          </p:nvSpPr>
          <p:spPr>
            <a:xfrm>
              <a:off x="0" y="0"/>
              <a:ext cx="6858000" cy="1316600"/>
            </a:xfrm>
            <a:prstGeom prst="rect">
              <a:avLst/>
            </a:prstGeom>
          </p:spPr>
          <p:txBody>
            <a:bodyPr lIns="0" tIns="0" rIns="0" bIns="0" rtlCol="0" anchor="t">
              <a:spAutoFit/>
            </a:bodyPr>
            <a:lstStyle/>
            <a:p>
              <a:pPr>
                <a:lnSpc>
                  <a:spcPts val="7680"/>
                </a:lnSpc>
              </a:pPr>
              <a:r>
                <a:rPr lang="en-US" sz="6400" dirty="0">
                  <a:solidFill>
                    <a:srgbClr val="57B252"/>
                  </a:solidFill>
                  <a:latin typeface="Heebo Regular" panose="020B0604020202020204" charset="-79"/>
                  <a:cs typeface="Heebo Regular" panose="020B0604020202020204" charset="-79"/>
                </a:rPr>
                <a:t>Thank you</a:t>
              </a:r>
              <a:r>
                <a:rPr lang="en-US" sz="6400" dirty="0">
                  <a:solidFill>
                    <a:srgbClr val="57B252"/>
                  </a:solidFill>
                  <a:latin typeface="Lora Bold"/>
                </a:rPr>
                <a:t>.</a:t>
              </a:r>
            </a:p>
          </p:txBody>
        </p:sp>
        <p:sp>
          <p:nvSpPr>
            <p:cNvPr id="7" name="TextBox 7"/>
            <p:cNvSpPr txBox="1"/>
            <p:nvPr/>
          </p:nvSpPr>
          <p:spPr>
            <a:xfrm>
              <a:off x="0" y="1813252"/>
              <a:ext cx="6858000" cy="501227"/>
            </a:xfrm>
            <a:prstGeom prst="rect">
              <a:avLst/>
            </a:prstGeom>
          </p:spPr>
          <p:txBody>
            <a:bodyPr lIns="0" tIns="0" rIns="0" bIns="0" rtlCol="0" anchor="t">
              <a:spAutoFit/>
            </a:bodyPr>
            <a:lstStyle/>
            <a:p>
              <a:pPr>
                <a:lnSpc>
                  <a:spcPts val="3360"/>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1838</TotalTime>
  <Words>7156</Words>
  <Application>Microsoft Office PowerPoint</Application>
  <PresentationFormat>Custom</PresentationFormat>
  <Paragraphs>493</Paragraphs>
  <Slides>44</Slides>
  <Notes>44</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44</vt:i4>
      </vt:variant>
    </vt:vector>
  </HeadingPairs>
  <TitlesOfParts>
    <vt:vector size="60" baseType="lpstr">
      <vt:lpstr>Heebo Black Bold</vt:lpstr>
      <vt:lpstr>Open Sans Light</vt:lpstr>
      <vt:lpstr>Poppins Medium</vt:lpstr>
      <vt:lpstr>Heebo Regular</vt:lpstr>
      <vt:lpstr>Open Sans</vt:lpstr>
      <vt:lpstr>Heebo Bold</vt:lpstr>
      <vt:lpstr>Arimo Bold</vt:lpstr>
      <vt:lpstr>Open Sans Light Italics</vt:lpstr>
      <vt:lpstr>Heebo Regular Bold</vt:lpstr>
      <vt:lpstr>Poppins Medium Bold</vt:lpstr>
      <vt:lpstr>Lora Bold</vt:lpstr>
      <vt:lpstr>Arial</vt:lpstr>
      <vt:lpstr>Calibri</vt:lpstr>
      <vt:lpstr>Arimo</vt:lpstr>
      <vt:lpstr>Lora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Psychosocial Skills-Linked information for Webinar</dc:title>
  <dc:creator>Michele Rumsey</dc:creator>
  <cp:lastModifiedBy>Michele Rumsey</cp:lastModifiedBy>
  <cp:revision>13</cp:revision>
  <dcterms:created xsi:type="dcterms:W3CDTF">2006-08-16T00:00:00Z</dcterms:created>
  <dcterms:modified xsi:type="dcterms:W3CDTF">2021-03-08T22:22:26Z</dcterms:modified>
  <dc:identifier>DAEHQ-sYNjU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1a6c3db-1667-4f49-995a-8b9973972958_Enabled">
    <vt:lpwstr>true</vt:lpwstr>
  </property>
  <property fmtid="{D5CDD505-2E9C-101B-9397-08002B2CF9AE}" pid="3" name="MSIP_Label_51a6c3db-1667-4f49-995a-8b9973972958_SetDate">
    <vt:lpwstr>2021-03-08T22:19:45Z</vt:lpwstr>
  </property>
  <property fmtid="{D5CDD505-2E9C-101B-9397-08002B2CF9AE}" pid="4" name="MSIP_Label_51a6c3db-1667-4f49-995a-8b9973972958_Method">
    <vt:lpwstr>Standard</vt:lpwstr>
  </property>
  <property fmtid="{D5CDD505-2E9C-101B-9397-08002B2CF9AE}" pid="5" name="MSIP_Label_51a6c3db-1667-4f49-995a-8b9973972958_Name">
    <vt:lpwstr>UTS-Internal</vt:lpwstr>
  </property>
  <property fmtid="{D5CDD505-2E9C-101B-9397-08002B2CF9AE}" pid="6" name="MSIP_Label_51a6c3db-1667-4f49-995a-8b9973972958_SiteId">
    <vt:lpwstr>e8911c26-cf9f-4a9c-878e-527807be8791</vt:lpwstr>
  </property>
  <property fmtid="{D5CDD505-2E9C-101B-9397-08002B2CF9AE}" pid="7" name="MSIP_Label_51a6c3db-1667-4f49-995a-8b9973972958_ActionId">
    <vt:lpwstr>5fe539c5-9d16-467d-a967-479d4fe9007b</vt:lpwstr>
  </property>
  <property fmtid="{D5CDD505-2E9C-101B-9397-08002B2CF9AE}" pid="8" name="MSIP_Label_51a6c3db-1667-4f49-995a-8b9973972958_ContentBits">
    <vt:lpwstr>0</vt:lpwstr>
  </property>
</Properties>
</file>