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71" r:id="rId6"/>
    <p:sldId id="259" r:id="rId7"/>
    <p:sldId id="260" r:id="rId8"/>
    <p:sldId id="261" r:id="rId9"/>
    <p:sldId id="264" r:id="rId10"/>
    <p:sldId id="265" r:id="rId11"/>
    <p:sldId id="266" r:id="rId12"/>
    <p:sldId id="267" r:id="rId13"/>
    <p:sldId id="268" r:id="rId14"/>
    <p:sldId id="269" r:id="rId15"/>
    <p:sldId id="270" r:id="rId16"/>
    <p:sldId id="2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9" d="100"/>
          <a:sy n="119" d="100"/>
        </p:scale>
        <p:origin x="96"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FBFC8776-41AD-4C61-84F9-EEC449EF5917}" type="datetimeFigureOut">
              <a:rPr lang="en-AU" smtClean="0"/>
              <a:t>1/11/2021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686943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BFC8776-41AD-4C61-84F9-EEC449EF5917}" type="datetimeFigureOut">
              <a:rPr lang="en-AU" smtClean="0"/>
              <a:t>1/11/2021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1522617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BFC8776-41AD-4C61-84F9-EEC449EF5917}" type="datetimeFigureOut">
              <a:rPr lang="en-AU" smtClean="0"/>
              <a:t>1/11/2021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1289223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FBFC8776-41AD-4C61-84F9-EEC449EF5917}" type="datetimeFigureOut">
              <a:rPr lang="en-AU" smtClean="0"/>
              <a:t>1/11/2021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432001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FBFC8776-41AD-4C61-84F9-EEC449EF5917}" type="datetimeFigureOut">
              <a:rPr lang="en-AU" smtClean="0"/>
              <a:t>1/11/2021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2407619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FBFC8776-41AD-4C61-84F9-EEC449EF5917}" type="datetimeFigureOut">
              <a:rPr lang="en-AU" smtClean="0"/>
              <a:t>1/11/2021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3092721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C8776-41AD-4C61-84F9-EEC449EF5917}" type="datetimeFigureOut">
              <a:rPr lang="en-AU" smtClean="0"/>
              <a:t>1/11/2021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3491715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BFC8776-41AD-4C61-84F9-EEC449EF5917}" type="datetimeFigureOut">
              <a:rPr lang="en-AU" smtClean="0"/>
              <a:t>1/11/2021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4254549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BFC8776-41AD-4C61-84F9-EEC449EF5917}" type="datetimeFigureOut">
              <a:rPr lang="en-AU" smtClean="0"/>
              <a:t>1/11/2021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2758964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BFC8776-41AD-4C61-84F9-EEC449EF5917}" type="datetimeFigureOut">
              <a:rPr lang="en-AU" smtClean="0"/>
              <a:t>1/11/2021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664667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BFC8776-41AD-4C61-84F9-EEC449EF5917}" type="datetimeFigureOut">
              <a:rPr lang="en-AU" smtClean="0"/>
              <a:t>1/11/2021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2E59393-1FFF-4248-9109-5AD02E5C42BB}" type="slidenum">
              <a:rPr lang="en-AU" smtClean="0"/>
              <a:t>‹#›</a:t>
            </a:fld>
            <a:endParaRPr lang="en-AU"/>
          </a:p>
        </p:txBody>
      </p:sp>
    </p:spTree>
    <p:extLst>
      <p:ext uri="{BB962C8B-B14F-4D97-AF65-F5344CB8AC3E}">
        <p14:creationId xmlns:p14="http://schemas.microsoft.com/office/powerpoint/2010/main" val="4250349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C8776-41AD-4C61-84F9-EEC449EF5917}" type="datetimeFigureOut">
              <a:rPr lang="en-AU" smtClean="0"/>
              <a:t>1/11/2021</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E59393-1FFF-4248-9109-5AD02E5C42BB}" type="slidenum">
              <a:rPr lang="en-AU" smtClean="0"/>
              <a:t>‹#›</a:t>
            </a:fld>
            <a:endParaRPr lang="en-AU"/>
          </a:p>
        </p:txBody>
      </p:sp>
    </p:spTree>
    <p:extLst>
      <p:ext uri="{BB962C8B-B14F-4D97-AF65-F5344CB8AC3E}">
        <p14:creationId xmlns:p14="http://schemas.microsoft.com/office/powerpoint/2010/main" val="2890292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AU" b="1" dirty="0"/>
              <a:t>Has Chinese capital pushed up Australian house prices?</a:t>
            </a:r>
            <a:r>
              <a:rPr lang="en-AU" dirty="0"/>
              <a:t/>
            </a:r>
            <a:br>
              <a:rPr lang="en-AU" dirty="0"/>
            </a:br>
            <a:endParaRPr lang="en-AU" dirty="0"/>
          </a:p>
        </p:txBody>
      </p:sp>
      <p:sp>
        <p:nvSpPr>
          <p:cNvPr id="3" name="Subtitle 2"/>
          <p:cNvSpPr>
            <a:spLocks noGrp="1"/>
          </p:cNvSpPr>
          <p:nvPr>
            <p:ph type="subTitle" idx="1"/>
          </p:nvPr>
        </p:nvSpPr>
        <p:spPr/>
        <p:txBody>
          <a:bodyPr/>
          <a:lstStyle/>
          <a:p>
            <a:r>
              <a:rPr lang="en-AU" dirty="0"/>
              <a:t>Song Shi* and </a:t>
            </a:r>
            <a:r>
              <a:rPr lang="en-AU" dirty="0" err="1"/>
              <a:t>Xunpeng</a:t>
            </a:r>
            <a:r>
              <a:rPr lang="en-AU" dirty="0"/>
              <a:t> Shi</a:t>
            </a:r>
          </a:p>
          <a:p>
            <a:r>
              <a:rPr lang="en-AU" dirty="0" smtClean="0"/>
              <a:t>(November 2021)</a:t>
            </a:r>
            <a:endParaRPr lang="en-AU" dirty="0"/>
          </a:p>
        </p:txBody>
      </p:sp>
      <p:pic>
        <p:nvPicPr>
          <p:cNvPr id="4" name="Picture 3"/>
          <p:cNvPicPr>
            <a:picLocks noChangeAspect="1"/>
          </p:cNvPicPr>
          <p:nvPr/>
        </p:nvPicPr>
        <p:blipFill>
          <a:blip r:embed="rId2"/>
          <a:stretch>
            <a:fillRect/>
          </a:stretch>
        </p:blipFill>
        <p:spPr>
          <a:xfrm>
            <a:off x="2540307" y="4792578"/>
            <a:ext cx="7518660" cy="1303421"/>
          </a:xfrm>
          <a:prstGeom prst="rect">
            <a:avLst/>
          </a:prstGeom>
        </p:spPr>
      </p:pic>
    </p:spTree>
    <p:extLst>
      <p:ext uri="{BB962C8B-B14F-4D97-AF65-F5344CB8AC3E}">
        <p14:creationId xmlns:p14="http://schemas.microsoft.com/office/powerpoint/2010/main" val="2953832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Chinese Buyers and Australian Housing Market</a:t>
            </a:r>
            <a:endParaRPr lang="en-AU" dirty="0"/>
          </a:p>
        </p:txBody>
      </p:sp>
      <p:sp>
        <p:nvSpPr>
          <p:cNvPr id="3" name="Content Placeholder 2"/>
          <p:cNvSpPr>
            <a:spLocks noGrp="1"/>
          </p:cNvSpPr>
          <p:nvPr>
            <p:ph idx="1"/>
          </p:nvPr>
        </p:nvSpPr>
        <p:spPr/>
        <p:txBody>
          <a:bodyPr>
            <a:normAutofit fontScale="92500"/>
          </a:bodyPr>
          <a:lstStyle/>
          <a:p>
            <a:r>
              <a:rPr lang="en-AU" dirty="0" smtClean="0"/>
              <a:t>Chinese buyers are the fastest-growing segment of global property buyers.</a:t>
            </a:r>
          </a:p>
          <a:p>
            <a:pPr lvl="1"/>
            <a:r>
              <a:rPr lang="en-AU" dirty="0" smtClean="0"/>
              <a:t>They spent US$100 billion on international residential and commercial properties in 2016, and were predicted to spend US$220 billion in 2020 (</a:t>
            </a:r>
            <a:r>
              <a:rPr lang="en-AU" dirty="0" err="1" smtClean="0"/>
              <a:t>Juwai</a:t>
            </a:r>
            <a:r>
              <a:rPr lang="en-AU" dirty="0" smtClean="0"/>
              <a:t>, 2017)</a:t>
            </a:r>
          </a:p>
          <a:p>
            <a:r>
              <a:rPr lang="en-AU" dirty="0" smtClean="0"/>
              <a:t>Chinese buyers are being blamed for pushing up local housing prices in Australia. However, that claim contradicts to the fact:</a:t>
            </a:r>
          </a:p>
          <a:p>
            <a:pPr lvl="1"/>
            <a:r>
              <a:rPr lang="en-AU" dirty="0"/>
              <a:t>O</a:t>
            </a:r>
            <a:r>
              <a:rPr lang="en-AU" dirty="0" smtClean="0"/>
              <a:t>nly about 2% of NSW home buyers </a:t>
            </a:r>
            <a:r>
              <a:rPr lang="en-AU" b="1" dirty="0" smtClean="0"/>
              <a:t>PAID</a:t>
            </a:r>
            <a:r>
              <a:rPr lang="en-AU" dirty="0" smtClean="0"/>
              <a:t> the foreign buyer surcharge in 2016.</a:t>
            </a:r>
          </a:p>
          <a:p>
            <a:pPr lvl="1"/>
            <a:r>
              <a:rPr lang="en-AU" dirty="0"/>
              <a:t>T</a:t>
            </a:r>
            <a:r>
              <a:rPr lang="en-AU" dirty="0" smtClean="0"/>
              <a:t>he current border restrictions have reduced foreign buyers' overall market share from the pre-pandemic 7-13% to 4% in new property markets (</a:t>
            </a:r>
            <a:r>
              <a:rPr lang="en-AU" dirty="0" err="1" smtClean="0"/>
              <a:t>Gradwell</a:t>
            </a:r>
            <a:r>
              <a:rPr lang="en-AU" dirty="0" smtClean="0"/>
              <a:t>, 2017; Wakelin, 2021).</a:t>
            </a:r>
          </a:p>
          <a:p>
            <a:pPr lvl="1"/>
            <a:r>
              <a:rPr lang="en-AU" dirty="0" smtClean="0"/>
              <a:t>Among all foreign buyers, Chinese accounted for about 30% of them (</a:t>
            </a:r>
            <a:r>
              <a:rPr lang="en-AU" dirty="0" err="1" smtClean="0"/>
              <a:t>Gradwell</a:t>
            </a:r>
            <a:r>
              <a:rPr lang="en-AU" dirty="0" smtClean="0"/>
              <a:t>, 2017).</a:t>
            </a:r>
          </a:p>
          <a:p>
            <a:endParaRPr lang="en-AU" dirty="0" smtClean="0"/>
          </a:p>
          <a:p>
            <a:pPr lvl="1"/>
            <a:endParaRPr lang="en-AU" dirty="0"/>
          </a:p>
        </p:txBody>
      </p:sp>
    </p:spTree>
    <p:extLst>
      <p:ext uri="{BB962C8B-B14F-4D97-AF65-F5344CB8AC3E}">
        <p14:creationId xmlns:p14="http://schemas.microsoft.com/office/powerpoint/2010/main" val="323467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Challenge In Foreign Investment Studies</a:t>
            </a:r>
            <a:endParaRPr lang="en-AU" dirty="0"/>
          </a:p>
        </p:txBody>
      </p:sp>
      <p:sp>
        <p:nvSpPr>
          <p:cNvPr id="3" name="Content Placeholder 2"/>
          <p:cNvSpPr>
            <a:spLocks noGrp="1"/>
          </p:cNvSpPr>
          <p:nvPr>
            <p:ph idx="1"/>
          </p:nvPr>
        </p:nvSpPr>
        <p:spPr/>
        <p:txBody>
          <a:bodyPr/>
          <a:lstStyle/>
          <a:p>
            <a:r>
              <a:rPr lang="en-AU" dirty="0" smtClean="0"/>
              <a:t>Distinguishing local from foreign buyers in the market.</a:t>
            </a:r>
          </a:p>
          <a:p>
            <a:r>
              <a:rPr lang="en-AU" dirty="0" smtClean="0"/>
              <a:t>A recent survey found that more than 80% of Australians blame Chinese investors for rising house prices, even after a year of closed borders, when data showed that foreign property investment fell to record lows (Zhou, 2021). </a:t>
            </a:r>
          </a:p>
          <a:p>
            <a:r>
              <a:rPr lang="en-AU" dirty="0" smtClean="0"/>
              <a:t>The majority of Chinese buyers in the Australian housing market (resales market) were indeed local (domestic-Chinese or permanent residents) rather than foreign Chinese citizens. </a:t>
            </a:r>
            <a:endParaRPr lang="en-AU" dirty="0"/>
          </a:p>
        </p:txBody>
      </p:sp>
    </p:spTree>
    <p:extLst>
      <p:ext uri="{BB962C8B-B14F-4D97-AF65-F5344CB8AC3E}">
        <p14:creationId xmlns:p14="http://schemas.microsoft.com/office/powerpoint/2010/main" val="772372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Motivation Of This Research</a:t>
            </a:r>
            <a:endParaRPr lang="en-AU" dirty="0"/>
          </a:p>
        </p:txBody>
      </p:sp>
      <p:sp>
        <p:nvSpPr>
          <p:cNvPr id="3" name="Content Placeholder 2"/>
          <p:cNvSpPr>
            <a:spLocks noGrp="1"/>
          </p:cNvSpPr>
          <p:nvPr>
            <p:ph idx="1"/>
          </p:nvPr>
        </p:nvSpPr>
        <p:spPr/>
        <p:txBody>
          <a:bodyPr>
            <a:normAutofit/>
          </a:bodyPr>
          <a:lstStyle/>
          <a:p>
            <a:r>
              <a:rPr lang="en-AU" dirty="0" smtClean="0"/>
              <a:t>Rather than distinguishing buyers, we studied this issue through the lens of capital flight by Chinese who rely on their savings in China to purchase real estate overseas.</a:t>
            </a:r>
          </a:p>
          <a:p>
            <a:pPr lvl="1"/>
            <a:r>
              <a:rPr lang="en-AU" dirty="0" smtClean="0"/>
              <a:t>Australia is a migration country. Like many other migrant countries, migrants in Australia congregate in </a:t>
            </a:r>
            <a:r>
              <a:rPr lang="en-AU" b="1" dirty="0" smtClean="0"/>
              <a:t>metropolitan</a:t>
            </a:r>
            <a:r>
              <a:rPr lang="en-AU" dirty="0" smtClean="0"/>
              <a:t> areas such as Sydney and Melbourne and form their ethnic communities in urban settlements. </a:t>
            </a:r>
          </a:p>
          <a:p>
            <a:pPr lvl="1"/>
            <a:r>
              <a:rPr lang="en-AU" dirty="0" smtClean="0"/>
              <a:t>These migrant communities maintain close connections to their home countries and play a key role in bringing business, international students and capital into Australia.</a:t>
            </a:r>
          </a:p>
          <a:p>
            <a:pPr lvl="1"/>
            <a:r>
              <a:rPr lang="en-AU" dirty="0"/>
              <a:t>T</a:t>
            </a:r>
            <a:r>
              <a:rPr lang="en-AU" dirty="0" smtClean="0"/>
              <a:t>here has been massive capital flight from China to other countries each year. </a:t>
            </a:r>
          </a:p>
          <a:p>
            <a:endParaRPr lang="en-AU" dirty="0"/>
          </a:p>
        </p:txBody>
      </p:sp>
    </p:spTree>
    <p:extLst>
      <p:ext uri="{BB962C8B-B14F-4D97-AF65-F5344CB8AC3E}">
        <p14:creationId xmlns:p14="http://schemas.microsoft.com/office/powerpoint/2010/main" val="125153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Chinese Capital </a:t>
            </a:r>
            <a:r>
              <a:rPr lang="en-AU" dirty="0"/>
              <a:t>F</a:t>
            </a:r>
            <a:r>
              <a:rPr lang="en-AU" dirty="0" smtClean="0"/>
              <a:t>light </a:t>
            </a:r>
            <a:r>
              <a:rPr lang="en-AU" dirty="0"/>
              <a:t>I</a:t>
            </a:r>
            <a:r>
              <a:rPr lang="en-AU" dirty="0" smtClean="0"/>
              <a:t>s </a:t>
            </a:r>
            <a:r>
              <a:rPr lang="en-AU" dirty="0"/>
              <a:t>T</a:t>
            </a:r>
            <a:r>
              <a:rPr lang="en-AU" dirty="0" smtClean="0"/>
              <a:t>hrough </a:t>
            </a:r>
            <a:r>
              <a:rPr lang="en-AU" dirty="0"/>
              <a:t>V</a:t>
            </a:r>
            <a:r>
              <a:rPr lang="en-AU" dirty="0" smtClean="0"/>
              <a:t>arious </a:t>
            </a:r>
            <a:r>
              <a:rPr lang="en-AU" dirty="0"/>
              <a:t>C</a:t>
            </a:r>
            <a:r>
              <a:rPr lang="en-AU" dirty="0" smtClean="0"/>
              <a:t>hannels. </a:t>
            </a:r>
            <a:endParaRPr lang="en-AU" dirty="0"/>
          </a:p>
        </p:txBody>
      </p:sp>
      <p:sp>
        <p:nvSpPr>
          <p:cNvPr id="3" name="Content Placeholder 2"/>
          <p:cNvSpPr>
            <a:spLocks noGrp="1"/>
          </p:cNvSpPr>
          <p:nvPr>
            <p:ph idx="1"/>
          </p:nvPr>
        </p:nvSpPr>
        <p:spPr/>
        <p:txBody>
          <a:bodyPr>
            <a:normAutofit fontScale="92500" lnSpcReduction="20000"/>
          </a:bodyPr>
          <a:lstStyle/>
          <a:p>
            <a:r>
              <a:rPr lang="en-AU" dirty="0" smtClean="0"/>
              <a:t>Wong (2017) found that Chinese households made their real estate purchases abroad through travel (tourism or education).</a:t>
            </a:r>
          </a:p>
          <a:p>
            <a:r>
              <a:rPr lang="en-AU" dirty="0" smtClean="0"/>
              <a:t>According to </a:t>
            </a:r>
            <a:r>
              <a:rPr lang="en-AU" dirty="0" err="1" smtClean="0"/>
              <a:t>Juwai</a:t>
            </a:r>
            <a:r>
              <a:rPr lang="en-AU" dirty="0" smtClean="0"/>
              <a:t>, education is the chief motivation behind Chinese people purchasing real estate abroad (</a:t>
            </a:r>
            <a:r>
              <a:rPr lang="en-AU" dirty="0" err="1" smtClean="0"/>
              <a:t>Juwai</a:t>
            </a:r>
            <a:r>
              <a:rPr lang="en-AU" dirty="0" smtClean="0"/>
              <a:t>, 2015); they buy their children a place when they are studying overseas. Other factors include immigration, retirement, a holiday home or investment.</a:t>
            </a:r>
          </a:p>
          <a:p>
            <a:r>
              <a:rPr lang="en-AU" dirty="0" smtClean="0"/>
              <a:t>Chinese migrants overseas can get access through their savings in China and spend it overseas using </a:t>
            </a:r>
            <a:r>
              <a:rPr lang="en-AU" dirty="0" err="1" smtClean="0"/>
              <a:t>AliPay</a:t>
            </a:r>
            <a:r>
              <a:rPr lang="en-AU" dirty="0" smtClean="0"/>
              <a:t>, WeChat or </a:t>
            </a:r>
            <a:r>
              <a:rPr lang="en-AU" dirty="0" err="1" smtClean="0"/>
              <a:t>UnionPay</a:t>
            </a:r>
            <a:r>
              <a:rPr lang="en-AU" dirty="0" smtClean="0"/>
              <a:t>. </a:t>
            </a:r>
          </a:p>
          <a:p>
            <a:r>
              <a:rPr lang="en-AU" dirty="0" smtClean="0"/>
              <a:t>For the large sums of money required for real estate purchases, they may pool their relatives’ or friends’ credit cards or request family members to transfer the money to their overseas account. </a:t>
            </a:r>
          </a:p>
          <a:p>
            <a:r>
              <a:rPr lang="en-AU" dirty="0" smtClean="0"/>
              <a:t>Sometimes Australian-Chinese use underground banks to deal with foreign exchange or hold properties on behalf of foreign citizens.</a:t>
            </a:r>
            <a:endParaRPr lang="en-AU" dirty="0"/>
          </a:p>
        </p:txBody>
      </p:sp>
    </p:spTree>
    <p:extLst>
      <p:ext uri="{BB962C8B-B14F-4D97-AF65-F5344CB8AC3E}">
        <p14:creationId xmlns:p14="http://schemas.microsoft.com/office/powerpoint/2010/main" val="1572408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Limitation On Currency Transactions (LCT)</a:t>
            </a:r>
            <a:endParaRPr lang="en-AU" dirty="0"/>
          </a:p>
        </p:txBody>
      </p:sp>
      <p:sp>
        <p:nvSpPr>
          <p:cNvPr id="3" name="Content Placeholder 2"/>
          <p:cNvSpPr>
            <a:spLocks noGrp="1"/>
          </p:cNvSpPr>
          <p:nvPr>
            <p:ph idx="1"/>
          </p:nvPr>
        </p:nvSpPr>
        <p:spPr/>
        <p:txBody>
          <a:bodyPr/>
          <a:lstStyle/>
          <a:p>
            <a:r>
              <a:rPr lang="en-AU" dirty="0" smtClean="0"/>
              <a:t>On 30 December 2016, the People's Bank of China (PBOC) published "Administrative Measures on Reporting for Large-Value Transactions and Suspicious Transactions in Financial Institutions" (The People's Bank of China, 2016).</a:t>
            </a:r>
          </a:p>
          <a:p>
            <a:pPr lvl="1"/>
            <a:r>
              <a:rPr lang="en-AU" dirty="0" smtClean="0"/>
              <a:t>The order took effect on 1 July 2017</a:t>
            </a:r>
          </a:p>
          <a:p>
            <a:pPr lvl="1"/>
            <a:r>
              <a:rPr lang="en-AU" dirty="0"/>
              <a:t>B</a:t>
            </a:r>
            <a:r>
              <a:rPr lang="en-AU" dirty="0" smtClean="0"/>
              <a:t>anks enhanced their procedures to validate and authenticate personal foreign currency conversion transactions and monitor compliance by requesting individuals to complete detailed questionnaires.</a:t>
            </a:r>
          </a:p>
          <a:p>
            <a:pPr lvl="1"/>
            <a:r>
              <a:rPr lang="en-AU" dirty="0" smtClean="0"/>
              <a:t>The foreign currency conversion quota was capped at US$50,000 per annum, and purchasing foreign property or investment in securities was explicitly prohibited.</a:t>
            </a:r>
            <a:endParaRPr lang="en-AU" dirty="0"/>
          </a:p>
        </p:txBody>
      </p:sp>
    </p:spTree>
    <p:extLst>
      <p:ext uri="{BB962C8B-B14F-4D97-AF65-F5344CB8AC3E}">
        <p14:creationId xmlns:p14="http://schemas.microsoft.com/office/powerpoint/2010/main" val="1961173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We Find:</a:t>
            </a:r>
            <a:endParaRPr lang="en-AU" dirty="0"/>
          </a:p>
        </p:txBody>
      </p:sp>
      <p:sp>
        <p:nvSpPr>
          <p:cNvPr id="3" name="Content Placeholder 2"/>
          <p:cNvSpPr>
            <a:spLocks noGrp="1"/>
          </p:cNvSpPr>
          <p:nvPr>
            <p:ph idx="1"/>
          </p:nvPr>
        </p:nvSpPr>
        <p:spPr/>
        <p:txBody>
          <a:bodyPr/>
          <a:lstStyle/>
          <a:p>
            <a:r>
              <a:rPr lang="en-AU" dirty="0" smtClean="0"/>
              <a:t>Using propensity score matching and difference-in-difference techniques, we found that the limitation on currency transition (Order No.3) issued by the People’s Bank of China (PBOC) in 2016 had a profound price impact (-2%) on the Sydney housing market, particularly in Chinese neighbourhoods (-4.5%).</a:t>
            </a:r>
          </a:p>
          <a:p>
            <a:endParaRPr lang="en-AU" dirty="0"/>
          </a:p>
          <a:p>
            <a:r>
              <a:rPr lang="en-AU" dirty="0" smtClean="0"/>
              <a:t>We therefore present empirical evidence that Chinese capital is closely linked to the Australian housing market.</a:t>
            </a:r>
            <a:endParaRPr lang="en-AU" dirty="0"/>
          </a:p>
        </p:txBody>
      </p:sp>
    </p:spTree>
    <p:extLst>
      <p:ext uri="{BB962C8B-B14F-4D97-AF65-F5344CB8AC3E}">
        <p14:creationId xmlns:p14="http://schemas.microsoft.com/office/powerpoint/2010/main" val="4117354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Empirical Analysis</a:t>
            </a:r>
            <a:endParaRPr lang="en-AU"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14:m>
                  <m:oMath xmlns:m="http://schemas.openxmlformats.org/officeDocument/2006/math">
                    <m:func>
                      <m:funcPr>
                        <m:ctrlPr>
                          <a:rPr lang="en-AU" i="1" smtClean="0">
                            <a:effectLst/>
                            <a:latin typeface="Cambria Math" panose="02040503050406030204" pitchFamily="18" charset="0"/>
                          </a:rPr>
                        </m:ctrlPr>
                      </m:funcPr>
                      <m:fName>
                        <m:r>
                          <m:rPr>
                            <m:sty m:val="p"/>
                          </m:rPr>
                          <a:rPr lang="en-AU">
                            <a:latin typeface="Cambria Math" panose="02040503050406030204" pitchFamily="18" charset="0"/>
                            <a:ea typeface="DengXian"/>
                            <a:cs typeface="Times New Roman" panose="02020603050405020304" pitchFamily="18" charset="0"/>
                          </a:rPr>
                          <m:t>ln</m:t>
                        </m:r>
                      </m:fName>
                      <m:e>
                        <m:d>
                          <m:dPr>
                            <m:ctrlPr>
                              <a:rPr lang="en-AU" i="1">
                                <a:effectLst/>
                                <a:latin typeface="Cambria Math" panose="02040503050406030204" pitchFamily="18" charset="0"/>
                              </a:rPr>
                            </m:ctrlPr>
                          </m:dPr>
                          <m:e>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𝑃</m:t>
                                </m:r>
                              </m:e>
                              <m:sub>
                                <m:r>
                                  <a:rPr lang="en-AU" i="1">
                                    <a:latin typeface="Cambria Math" panose="02040503050406030204" pitchFamily="18" charset="0"/>
                                    <a:ea typeface="DengXian"/>
                                    <a:cs typeface="Times New Roman" panose="02020603050405020304" pitchFamily="18" charset="0"/>
                                  </a:rPr>
                                  <m:t>𝑗𝑠𝑡</m:t>
                                </m:r>
                              </m:sub>
                            </m:sSub>
                          </m:e>
                        </m:d>
                      </m:e>
                    </m:func>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𝛽</m:t>
                        </m:r>
                      </m:e>
                      <m:sub>
                        <m:r>
                          <a:rPr lang="en-AU">
                            <a:latin typeface="Cambria Math" panose="02040503050406030204" pitchFamily="18" charset="0"/>
                            <a:ea typeface="DengXian"/>
                            <a:cs typeface="Times New Roman" panose="02020603050405020304" pitchFamily="18" charset="0"/>
                          </a:rPr>
                          <m:t>0</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𝛽</m:t>
                        </m:r>
                      </m:e>
                      <m:sub>
                        <m:r>
                          <a:rPr lang="en-AU">
                            <a:latin typeface="Cambria Math" panose="02040503050406030204" pitchFamily="18" charset="0"/>
                            <a:ea typeface="DengXian"/>
                            <a:cs typeface="Times New Roman" panose="02020603050405020304" pitchFamily="18" charset="0"/>
                          </a:rPr>
                          <m:t>1</m:t>
                        </m:r>
                      </m:sub>
                    </m:sSub>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𝐿𝑇𝐶</m:t>
                        </m:r>
                      </m:e>
                      <m:sub>
                        <m:r>
                          <a:rPr lang="en-AU" i="1">
                            <a:latin typeface="Cambria Math" panose="02040503050406030204" pitchFamily="18" charset="0"/>
                            <a:ea typeface="DengXian"/>
                            <a:cs typeface="Times New Roman" panose="02020603050405020304" pitchFamily="18" charset="0"/>
                          </a:rPr>
                          <m:t>𝑡</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𝛽</m:t>
                        </m:r>
                      </m:e>
                      <m:sub>
                        <m:r>
                          <a:rPr lang="en-AU">
                            <a:latin typeface="Cambria Math" panose="02040503050406030204" pitchFamily="18" charset="0"/>
                            <a:ea typeface="DengXian"/>
                            <a:cs typeface="Times New Roman" panose="02020603050405020304" pitchFamily="18" charset="0"/>
                          </a:rPr>
                          <m:t>2</m:t>
                        </m:r>
                      </m:sub>
                    </m:sSub>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𝐶𝑃</m:t>
                        </m:r>
                      </m:e>
                      <m:sub>
                        <m:r>
                          <a:rPr lang="en-AU" i="1">
                            <a:latin typeface="Cambria Math" panose="02040503050406030204" pitchFamily="18" charset="0"/>
                            <a:ea typeface="DengXian"/>
                            <a:cs typeface="Times New Roman" panose="02020603050405020304" pitchFamily="18" charset="0"/>
                          </a:rPr>
                          <m:t>𝑠</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𝛽</m:t>
                        </m:r>
                      </m:e>
                      <m:sub>
                        <m:r>
                          <a:rPr lang="en-AU">
                            <a:latin typeface="Cambria Math" panose="02040503050406030204" pitchFamily="18" charset="0"/>
                            <a:ea typeface="DengXian"/>
                            <a:cs typeface="Times New Roman" panose="02020603050405020304" pitchFamily="18" charset="0"/>
                          </a:rPr>
                          <m:t>3</m:t>
                        </m:r>
                      </m:sub>
                    </m:sSub>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𝐿𝑇𝐶</m:t>
                        </m:r>
                      </m:e>
                      <m:sub>
                        <m:r>
                          <a:rPr lang="en-AU" i="1">
                            <a:latin typeface="Cambria Math" panose="02040503050406030204" pitchFamily="18" charset="0"/>
                            <a:ea typeface="DengXian"/>
                            <a:cs typeface="Times New Roman" panose="02020603050405020304" pitchFamily="18" charset="0"/>
                          </a:rPr>
                          <m:t>𝑡</m:t>
                        </m:r>
                      </m:sub>
                    </m:sSub>
                    <m:r>
                      <a:rPr lang="en-AU" i="1">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𝐶𝑃</m:t>
                        </m:r>
                      </m:e>
                      <m:sub>
                        <m:r>
                          <a:rPr lang="en-AU" i="1">
                            <a:latin typeface="Cambria Math" panose="02040503050406030204" pitchFamily="18" charset="0"/>
                            <a:ea typeface="DengXian"/>
                            <a:cs typeface="Times New Roman" panose="02020603050405020304" pitchFamily="18" charset="0"/>
                          </a:rPr>
                          <m:t>𝑠</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𝐻𝑜𝑢𝑠𝑖𝑛𝑔</m:t>
                        </m:r>
                        <m:r>
                          <a:rPr lang="en-AU">
                            <a:latin typeface="Cambria Math" panose="02040503050406030204" pitchFamily="18" charset="0"/>
                            <a:ea typeface="DengXian"/>
                            <a:cs typeface="Times New Roman" panose="02020603050405020304" pitchFamily="18" charset="0"/>
                          </a:rPr>
                          <m:t> </m:t>
                        </m:r>
                        <m:r>
                          <a:rPr lang="en-AU" i="1">
                            <a:latin typeface="Cambria Math" panose="02040503050406030204" pitchFamily="18" charset="0"/>
                            <a:ea typeface="DengXian"/>
                            <a:cs typeface="Times New Roman" panose="02020603050405020304" pitchFamily="18" charset="0"/>
                          </a:rPr>
                          <m:t>𝐶h𝑎𝑟𝑎𝑐𝑡𝑒𝑟𝑖𝑠𝑡𝑖𝑐𝑠</m:t>
                        </m:r>
                      </m:e>
                      <m:sub>
                        <m:r>
                          <a:rPr lang="en-AU" i="1">
                            <a:latin typeface="Cambria Math" panose="02040503050406030204" pitchFamily="18" charset="0"/>
                            <a:ea typeface="DengXian"/>
                            <a:cs typeface="Times New Roman" panose="02020603050405020304" pitchFamily="18" charset="0"/>
                          </a:rPr>
                          <m:t>𝑗𝑠𝑡</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𝑆𝑢𝑏𝑢𝑟𝑏</m:t>
                        </m:r>
                      </m:e>
                      <m:sub>
                        <m:r>
                          <a:rPr lang="en-AU" i="1">
                            <a:latin typeface="Cambria Math" panose="02040503050406030204" pitchFamily="18" charset="0"/>
                            <a:ea typeface="DengXian"/>
                            <a:cs typeface="Times New Roman" panose="02020603050405020304" pitchFamily="18" charset="0"/>
                          </a:rPr>
                          <m:t>𝑗𝑠𝑡</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𝐹𝐸</m:t>
                        </m:r>
                      </m:e>
                      <m:sub>
                        <m:r>
                          <a:rPr lang="en-AU" i="1">
                            <a:latin typeface="Cambria Math" panose="02040503050406030204" pitchFamily="18" charset="0"/>
                            <a:ea typeface="DengXian"/>
                            <a:cs typeface="Times New Roman" panose="02020603050405020304" pitchFamily="18" charset="0"/>
                          </a:rPr>
                          <m:t>𝑗𝑡</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𝑌𝑒𝑎𝑟</m:t>
                        </m:r>
                      </m:e>
                      <m:sub>
                        <m:r>
                          <a:rPr lang="en-AU" i="1">
                            <a:latin typeface="Cambria Math" panose="02040503050406030204" pitchFamily="18" charset="0"/>
                            <a:ea typeface="DengXian"/>
                            <a:cs typeface="Times New Roman" panose="02020603050405020304" pitchFamily="18" charset="0"/>
                          </a:rPr>
                          <m:t>𝑗𝑡</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𝑆𝑒𝑎𝑠𝑜𝑛</m:t>
                        </m:r>
                      </m:e>
                      <m:sub>
                        <m:r>
                          <a:rPr lang="en-AU" i="1">
                            <a:latin typeface="Cambria Math" panose="02040503050406030204" pitchFamily="18" charset="0"/>
                            <a:ea typeface="DengXian"/>
                            <a:cs typeface="Times New Roman" panose="02020603050405020304" pitchFamily="18" charset="0"/>
                          </a:rPr>
                          <m:t>𝑗𝑡</m:t>
                        </m:r>
                      </m:sub>
                    </m:sSub>
                    <m:r>
                      <a:rPr lang="en-AU">
                        <a:latin typeface="Cambria Math" panose="02040503050406030204" pitchFamily="18" charset="0"/>
                        <a:ea typeface="DengXian"/>
                        <a:cs typeface="Times New Roman" panose="02020603050405020304" pitchFamily="18" charset="0"/>
                      </a:rPr>
                      <m:t>+</m:t>
                    </m:r>
                    <m:sSub>
                      <m:sSubPr>
                        <m:ctrlPr>
                          <a:rPr lang="en-AU" i="1">
                            <a:effectLst/>
                            <a:latin typeface="Cambria Math" panose="02040503050406030204" pitchFamily="18" charset="0"/>
                          </a:rPr>
                        </m:ctrlPr>
                      </m:sSubPr>
                      <m:e>
                        <m:r>
                          <a:rPr lang="en-AU" i="1">
                            <a:latin typeface="Cambria Math" panose="02040503050406030204" pitchFamily="18" charset="0"/>
                            <a:ea typeface="DengXian"/>
                            <a:cs typeface="Times New Roman" panose="02020603050405020304" pitchFamily="18" charset="0"/>
                          </a:rPr>
                          <m:t>𝜀</m:t>
                        </m:r>
                      </m:e>
                      <m:sub>
                        <m:r>
                          <a:rPr lang="en-AU" i="1">
                            <a:latin typeface="Cambria Math" panose="02040503050406030204" pitchFamily="18" charset="0"/>
                            <a:ea typeface="DengXian"/>
                            <a:cs typeface="Times New Roman" panose="02020603050405020304" pitchFamily="18" charset="0"/>
                          </a:rPr>
                          <m:t>𝑗𝑡</m:t>
                        </m:r>
                      </m:sub>
                    </m:sSub>
                  </m:oMath>
                </a14:m>
                <a:endParaRPr lang="en-AU" dirty="0" smtClean="0"/>
              </a:p>
              <a:p>
                <a:endParaRPr lang="en-AU" dirty="0"/>
              </a:p>
              <a:p>
                <a:endParaRPr lang="en-AU"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AU">
                    <a:noFill/>
                  </a:rPr>
                  <a:t> </a:t>
                </a:r>
              </a:p>
            </p:txBody>
          </p:sp>
        </mc:Fallback>
      </mc:AlternateContent>
      <p:pic>
        <p:nvPicPr>
          <p:cNvPr id="4" name="Picture 3"/>
          <p:cNvPicPr>
            <a:picLocks noChangeAspect="1"/>
          </p:cNvPicPr>
          <p:nvPr/>
        </p:nvPicPr>
        <p:blipFill>
          <a:blip r:embed="rId3"/>
          <a:stretch>
            <a:fillRect/>
          </a:stretch>
        </p:blipFill>
        <p:spPr>
          <a:xfrm>
            <a:off x="1224574" y="4001294"/>
            <a:ext cx="8860536" cy="1955292"/>
          </a:xfrm>
          <a:prstGeom prst="rect">
            <a:avLst/>
          </a:prstGeom>
        </p:spPr>
      </p:pic>
    </p:spTree>
    <p:extLst>
      <p:ext uri="{BB962C8B-B14F-4D97-AF65-F5344CB8AC3E}">
        <p14:creationId xmlns:p14="http://schemas.microsoft.com/office/powerpoint/2010/main" val="2587799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Residential Sales in the Sydney Metropolitan Area, 2016-2018</a:t>
            </a:r>
            <a:endParaRPr lang="en-AU" dirty="0"/>
          </a:p>
        </p:txBody>
      </p:sp>
      <p:sp>
        <p:nvSpPr>
          <p:cNvPr id="3" name="Content Placeholder 2"/>
          <p:cNvSpPr>
            <a:spLocks noGrp="1"/>
          </p:cNvSpPr>
          <p:nvPr>
            <p:ph idx="1"/>
          </p:nvPr>
        </p:nvSpPr>
        <p:spPr>
          <a:xfrm>
            <a:off x="838200" y="5274678"/>
            <a:ext cx="10515600" cy="4351338"/>
          </a:xfrm>
        </p:spPr>
        <p:txBody>
          <a:bodyPr>
            <a:normAutofit/>
          </a:bodyPr>
          <a:lstStyle/>
          <a:p>
            <a:r>
              <a:rPr lang="en-AU" sz="1800" dirty="0" smtClean="0"/>
              <a:t>Residential property sale data was provided by the </a:t>
            </a:r>
            <a:r>
              <a:rPr lang="en-AU" sz="1800" dirty="0" err="1" smtClean="0"/>
              <a:t>Rozetta</a:t>
            </a:r>
            <a:r>
              <a:rPr lang="en-AU" sz="1800" dirty="0" smtClean="0"/>
              <a:t> Institute (formerly the Securities Industry Research Centre of Asia-Pacific (SIRCA)) on behalf of </a:t>
            </a:r>
            <a:r>
              <a:rPr lang="en-AU" sz="1800" dirty="0" err="1" smtClean="0"/>
              <a:t>CoreLogic</a:t>
            </a:r>
            <a:r>
              <a:rPr lang="en-AU" sz="1800" dirty="0" smtClean="0"/>
              <a:t>.</a:t>
            </a:r>
            <a:endParaRPr lang="en-AU" sz="1800" dirty="0"/>
          </a:p>
        </p:txBody>
      </p:sp>
      <p:graphicFrame>
        <p:nvGraphicFramePr>
          <p:cNvPr id="4" name="Object 3"/>
          <p:cNvGraphicFramePr>
            <a:graphicFrameLocks noChangeAspect="1"/>
          </p:cNvGraphicFramePr>
          <p:nvPr>
            <p:extLst>
              <p:ext uri="{D42A27DB-BD31-4B8C-83A1-F6EECF244321}">
                <p14:modId xmlns:p14="http://schemas.microsoft.com/office/powerpoint/2010/main" val="1209556553"/>
              </p:ext>
            </p:extLst>
          </p:nvPr>
        </p:nvGraphicFramePr>
        <p:xfrm>
          <a:off x="939617" y="2291682"/>
          <a:ext cx="12634130" cy="3058361"/>
        </p:xfrm>
        <a:graphic>
          <a:graphicData uri="http://schemas.openxmlformats.org/presentationml/2006/ole">
            <mc:AlternateContent xmlns:mc="http://schemas.openxmlformats.org/markup-compatibility/2006">
              <mc:Choice xmlns:v="urn:schemas-microsoft-com:vml" Requires="v">
                <p:oleObj spid="_x0000_s2058" name="Document" r:id="rId3" imgW="8859602" imgH="2144856" progId="Word.Document.12">
                  <p:embed/>
                </p:oleObj>
              </mc:Choice>
              <mc:Fallback>
                <p:oleObj name="Document" r:id="rId3" imgW="8859602" imgH="2144856" progId="Word.Document.12">
                  <p:embed/>
                  <p:pic>
                    <p:nvPicPr>
                      <p:cNvPr id="0" name=""/>
                      <p:cNvPicPr/>
                      <p:nvPr/>
                    </p:nvPicPr>
                    <p:blipFill>
                      <a:blip r:embed="rId4"/>
                      <a:stretch>
                        <a:fillRect/>
                      </a:stretch>
                    </p:blipFill>
                    <p:spPr>
                      <a:xfrm>
                        <a:off x="939617" y="2291682"/>
                        <a:ext cx="12634130" cy="3058361"/>
                      </a:xfrm>
                      <a:prstGeom prst="rect">
                        <a:avLst/>
                      </a:prstGeom>
                    </p:spPr>
                  </p:pic>
                </p:oleObj>
              </mc:Fallback>
            </mc:AlternateContent>
          </a:graphicData>
        </a:graphic>
      </p:graphicFrame>
    </p:spTree>
    <p:extLst>
      <p:ext uri="{BB962C8B-B14F-4D97-AF65-F5344CB8AC3E}">
        <p14:creationId xmlns:p14="http://schemas.microsoft.com/office/powerpoint/2010/main" val="2390084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Suburbs In The Sydney Metropolitan Area</a:t>
            </a:r>
            <a:endParaRPr lang="en-AU" dirty="0"/>
          </a:p>
        </p:txBody>
      </p:sp>
      <p:graphicFrame>
        <p:nvGraphicFramePr>
          <p:cNvPr id="4" name="Object 3"/>
          <p:cNvGraphicFramePr>
            <a:graphicFrameLocks noChangeAspect="1"/>
          </p:cNvGraphicFramePr>
          <p:nvPr>
            <p:extLst>
              <p:ext uri="{D42A27DB-BD31-4B8C-83A1-F6EECF244321}">
                <p14:modId xmlns:p14="http://schemas.microsoft.com/office/powerpoint/2010/main" val="1292059441"/>
              </p:ext>
            </p:extLst>
          </p:nvPr>
        </p:nvGraphicFramePr>
        <p:xfrm>
          <a:off x="939718" y="1403602"/>
          <a:ext cx="10726903" cy="5364413"/>
        </p:xfrm>
        <a:graphic>
          <a:graphicData uri="http://schemas.openxmlformats.org/presentationml/2006/ole">
            <mc:AlternateContent xmlns:mc="http://schemas.openxmlformats.org/markup-compatibility/2006">
              <mc:Choice xmlns:v="urn:schemas-microsoft-com:vml" Requires="v">
                <p:oleObj spid="_x0000_s3082" name="Document" r:id="rId3" imgW="8859602" imgH="4430064" progId="Word.Document.12">
                  <p:embed/>
                </p:oleObj>
              </mc:Choice>
              <mc:Fallback>
                <p:oleObj name="Document" r:id="rId3" imgW="8859602" imgH="4430064" progId="Word.Document.12">
                  <p:embed/>
                  <p:pic>
                    <p:nvPicPr>
                      <p:cNvPr id="0" name=""/>
                      <p:cNvPicPr/>
                      <p:nvPr/>
                    </p:nvPicPr>
                    <p:blipFill>
                      <a:blip r:embed="rId4"/>
                      <a:stretch>
                        <a:fillRect/>
                      </a:stretch>
                    </p:blipFill>
                    <p:spPr>
                      <a:xfrm>
                        <a:off x="939718" y="1403602"/>
                        <a:ext cx="10726903" cy="5364413"/>
                      </a:xfrm>
                      <a:prstGeom prst="rect">
                        <a:avLst/>
                      </a:prstGeom>
                    </p:spPr>
                  </p:pic>
                </p:oleObj>
              </mc:Fallback>
            </mc:AlternateContent>
          </a:graphicData>
        </a:graphic>
      </p:graphicFrame>
      <p:sp>
        <p:nvSpPr>
          <p:cNvPr id="5" name="Rectangle 4"/>
          <p:cNvSpPr/>
          <p:nvPr/>
        </p:nvSpPr>
        <p:spPr>
          <a:xfrm>
            <a:off x="939717" y="6334515"/>
            <a:ext cx="10726903" cy="369332"/>
          </a:xfrm>
          <a:prstGeom prst="rect">
            <a:avLst/>
          </a:prstGeom>
        </p:spPr>
        <p:txBody>
          <a:bodyPr wrap="square">
            <a:spAutoFit/>
          </a:bodyPr>
          <a:lstStyle/>
          <a:p>
            <a:pPr marL="285750" indent="-285750">
              <a:buFont typeface="Arial" panose="020B0604020202020204" pitchFamily="34" charset="0"/>
              <a:buChar char="•"/>
            </a:pPr>
            <a:r>
              <a:rPr lang="en-AU" dirty="0"/>
              <a:t>The</a:t>
            </a:r>
            <a:r>
              <a:rPr lang="en-AU" dirty="0" smtClean="0"/>
              <a:t> </a:t>
            </a:r>
            <a:r>
              <a:rPr lang="en-AU" dirty="0"/>
              <a:t>suburb population profile data was obtained from the Australian Bureau of Statistics (ABS) 2016 census.</a:t>
            </a:r>
          </a:p>
        </p:txBody>
      </p:sp>
    </p:spTree>
    <p:extLst>
      <p:ext uri="{BB962C8B-B14F-4D97-AF65-F5344CB8AC3E}">
        <p14:creationId xmlns:p14="http://schemas.microsoft.com/office/powerpoint/2010/main" val="2687028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Distributions Of Chinese Suburbs</a:t>
            </a:r>
            <a:endParaRPr lang="en-AU" dirty="0"/>
          </a:p>
        </p:txBody>
      </p:sp>
      <p:graphicFrame>
        <p:nvGraphicFramePr>
          <p:cNvPr id="4" name="Object 3"/>
          <p:cNvGraphicFramePr>
            <a:graphicFrameLocks noChangeAspect="1"/>
          </p:cNvGraphicFramePr>
          <p:nvPr>
            <p:extLst>
              <p:ext uri="{D42A27DB-BD31-4B8C-83A1-F6EECF244321}">
                <p14:modId xmlns:p14="http://schemas.microsoft.com/office/powerpoint/2010/main" val="1317311374"/>
              </p:ext>
            </p:extLst>
          </p:nvPr>
        </p:nvGraphicFramePr>
        <p:xfrm>
          <a:off x="998621" y="1546309"/>
          <a:ext cx="13796334" cy="4894596"/>
        </p:xfrm>
        <a:graphic>
          <a:graphicData uri="http://schemas.openxmlformats.org/presentationml/2006/ole">
            <mc:AlternateContent xmlns:mc="http://schemas.openxmlformats.org/markup-compatibility/2006">
              <mc:Choice xmlns:v="urn:schemas-microsoft-com:vml" Requires="v">
                <p:oleObj spid="_x0000_s4104" name="Document" r:id="rId3" imgW="8859602" imgH="3143510" progId="Word.Document.12">
                  <p:embed/>
                </p:oleObj>
              </mc:Choice>
              <mc:Fallback>
                <p:oleObj name="Document" r:id="rId3" imgW="8859602" imgH="3143510" progId="Word.Document.12">
                  <p:embed/>
                  <p:pic>
                    <p:nvPicPr>
                      <p:cNvPr id="0" name=""/>
                      <p:cNvPicPr/>
                      <p:nvPr/>
                    </p:nvPicPr>
                    <p:blipFill>
                      <a:blip r:embed="rId4"/>
                      <a:stretch>
                        <a:fillRect/>
                      </a:stretch>
                    </p:blipFill>
                    <p:spPr>
                      <a:xfrm>
                        <a:off x="998621" y="1546309"/>
                        <a:ext cx="13796334" cy="4894596"/>
                      </a:xfrm>
                      <a:prstGeom prst="rect">
                        <a:avLst/>
                      </a:prstGeom>
                    </p:spPr>
                  </p:pic>
                </p:oleObj>
              </mc:Fallback>
            </mc:AlternateContent>
          </a:graphicData>
        </a:graphic>
      </p:graphicFrame>
    </p:spTree>
    <p:extLst>
      <p:ext uri="{BB962C8B-B14F-4D97-AF65-F5344CB8AC3E}">
        <p14:creationId xmlns:p14="http://schemas.microsoft.com/office/powerpoint/2010/main" val="1068661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OLS </a:t>
            </a:r>
            <a:r>
              <a:rPr lang="en-AU" dirty="0" smtClean="0"/>
              <a:t>Regressions Of </a:t>
            </a:r>
            <a:r>
              <a:rPr lang="en-AU" dirty="0"/>
              <a:t>China’s </a:t>
            </a:r>
            <a:r>
              <a:rPr lang="en-AU" dirty="0" smtClean="0"/>
              <a:t>LCT On The </a:t>
            </a:r>
            <a:r>
              <a:rPr lang="en-AU" dirty="0"/>
              <a:t>Sydney </a:t>
            </a:r>
            <a:r>
              <a:rPr lang="en-AU" dirty="0" smtClean="0"/>
              <a:t>Housing Market</a:t>
            </a:r>
            <a:endParaRPr lang="en-AU" dirty="0"/>
          </a:p>
        </p:txBody>
      </p:sp>
      <p:graphicFrame>
        <p:nvGraphicFramePr>
          <p:cNvPr id="8" name="Object 7"/>
          <p:cNvGraphicFramePr>
            <a:graphicFrameLocks noChangeAspect="1"/>
          </p:cNvGraphicFramePr>
          <p:nvPr>
            <p:extLst>
              <p:ext uri="{D42A27DB-BD31-4B8C-83A1-F6EECF244321}">
                <p14:modId xmlns:p14="http://schemas.microsoft.com/office/powerpoint/2010/main" val="1433660729"/>
              </p:ext>
            </p:extLst>
          </p:nvPr>
        </p:nvGraphicFramePr>
        <p:xfrm>
          <a:off x="838200" y="1690689"/>
          <a:ext cx="9332495" cy="5017144"/>
        </p:xfrm>
        <a:graphic>
          <a:graphicData uri="http://schemas.openxmlformats.org/presentationml/2006/ole">
            <mc:AlternateContent xmlns:mc="http://schemas.openxmlformats.org/markup-compatibility/2006">
              <mc:Choice xmlns:v="urn:schemas-microsoft-com:vml" Requires="v">
                <p:oleObj spid="_x0000_s1031" name="Document" r:id="rId3" imgW="9773630" imgH="5254538" progId="Word.Document.12">
                  <p:embed/>
                </p:oleObj>
              </mc:Choice>
              <mc:Fallback>
                <p:oleObj name="Document" r:id="rId3" imgW="9773630" imgH="5254538" progId="Word.Document.12">
                  <p:embed/>
                  <p:pic>
                    <p:nvPicPr>
                      <p:cNvPr id="0" name=""/>
                      <p:cNvPicPr/>
                      <p:nvPr/>
                    </p:nvPicPr>
                    <p:blipFill>
                      <a:blip r:embed="rId4"/>
                      <a:stretch>
                        <a:fillRect/>
                      </a:stretch>
                    </p:blipFill>
                    <p:spPr>
                      <a:xfrm>
                        <a:off x="838200" y="1690689"/>
                        <a:ext cx="9332495" cy="5017144"/>
                      </a:xfrm>
                      <a:prstGeom prst="rect">
                        <a:avLst/>
                      </a:prstGeom>
                    </p:spPr>
                  </p:pic>
                </p:oleObj>
              </mc:Fallback>
            </mc:AlternateContent>
          </a:graphicData>
        </a:graphic>
      </p:graphicFrame>
    </p:spTree>
    <p:extLst>
      <p:ext uri="{BB962C8B-B14F-4D97-AF65-F5344CB8AC3E}">
        <p14:creationId xmlns:p14="http://schemas.microsoft.com/office/powerpoint/2010/main" val="3689962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Chinese Suburbs Based On The PSM</a:t>
            </a:r>
            <a:endParaRPr lang="en-AU" dirty="0"/>
          </a:p>
        </p:txBody>
      </p:sp>
      <p:pic>
        <p:nvPicPr>
          <p:cNvPr id="4" name="Content Placeholder 3" descr="C:\Users\132884\sshi\Documents\data\SS\work@uts\research\with Xunpeng\psm\Graph_syd_final.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82652" y="2317708"/>
            <a:ext cx="5029200" cy="3657600"/>
          </a:xfrm>
          <a:prstGeom prst="rect">
            <a:avLst/>
          </a:prstGeom>
          <a:noFill/>
          <a:ln>
            <a:noFill/>
          </a:ln>
        </p:spPr>
      </p:pic>
      <p:sp>
        <p:nvSpPr>
          <p:cNvPr id="5" name="Rectangle 4"/>
          <p:cNvSpPr/>
          <p:nvPr/>
        </p:nvSpPr>
        <p:spPr>
          <a:xfrm>
            <a:off x="982579" y="2576848"/>
            <a:ext cx="4792579" cy="3139321"/>
          </a:xfrm>
          <a:prstGeom prst="rect">
            <a:avLst/>
          </a:prstGeom>
        </p:spPr>
        <p:txBody>
          <a:bodyPr wrap="square">
            <a:spAutoFit/>
          </a:bodyPr>
          <a:lstStyle/>
          <a:p>
            <a:r>
              <a:rPr lang="en-AU" dirty="0" smtClean="0"/>
              <a:t>We followed the four steps below in the PSM testing: </a:t>
            </a:r>
          </a:p>
          <a:p>
            <a:endParaRPr lang="en-AU" dirty="0"/>
          </a:p>
          <a:p>
            <a:pPr marL="342900" indent="-342900">
              <a:buFont typeface="+mj-lt"/>
              <a:buAutoNum type="arabicParenR"/>
            </a:pPr>
            <a:r>
              <a:rPr lang="en-AU" dirty="0" smtClean="0"/>
              <a:t>Choose the covariates that predict a suburb is a Chinese or non-Chinese suburb.</a:t>
            </a:r>
          </a:p>
          <a:p>
            <a:pPr marL="342900" indent="-342900">
              <a:buFont typeface="+mj-lt"/>
              <a:buAutoNum type="arabicParenR"/>
            </a:pPr>
            <a:r>
              <a:rPr lang="en-AU" dirty="0" smtClean="0"/>
              <a:t>Employ a logistic model to investigate the impact of these covariates on Chinese location choices.</a:t>
            </a:r>
          </a:p>
          <a:p>
            <a:pPr marL="342900" indent="-342900">
              <a:buFont typeface="+mj-lt"/>
              <a:buAutoNum type="arabicParenR"/>
            </a:pPr>
            <a:r>
              <a:rPr lang="en-AU" dirty="0" smtClean="0"/>
              <a:t>Conduct a nearest neighbour search.</a:t>
            </a:r>
          </a:p>
          <a:p>
            <a:pPr marL="342900" indent="-342900">
              <a:buFont typeface="+mj-lt"/>
              <a:buAutoNum type="arabicParenR"/>
            </a:pPr>
            <a:r>
              <a:rPr lang="en-AU" dirty="0" smtClean="0"/>
              <a:t>Conduct the analysis using the matched sample.</a:t>
            </a:r>
            <a:endParaRPr lang="en-AU" dirty="0"/>
          </a:p>
        </p:txBody>
      </p:sp>
      <p:sp>
        <p:nvSpPr>
          <p:cNvPr id="6" name="Rectangle 5"/>
          <p:cNvSpPr/>
          <p:nvPr/>
        </p:nvSpPr>
        <p:spPr>
          <a:xfrm>
            <a:off x="838200" y="1690688"/>
            <a:ext cx="8838958" cy="523220"/>
          </a:xfrm>
          <a:prstGeom prst="rect">
            <a:avLst/>
          </a:prstGeom>
        </p:spPr>
        <p:txBody>
          <a:bodyPr wrap="none">
            <a:spAutoFit/>
          </a:bodyPr>
          <a:lstStyle/>
          <a:p>
            <a:pPr marL="457200" indent="-457200">
              <a:buFont typeface="Arial" panose="020B0604020202020204" pitchFamily="34" charset="0"/>
              <a:buChar char="•"/>
            </a:pPr>
            <a:r>
              <a:rPr lang="en-AU" sz="2800" dirty="0" smtClean="0"/>
              <a:t>In total, there are 580 matched suburbs left in this study</a:t>
            </a:r>
            <a:endParaRPr lang="en-AU" sz="2800" dirty="0"/>
          </a:p>
        </p:txBody>
      </p:sp>
    </p:spTree>
    <p:extLst>
      <p:ext uri="{BB962C8B-B14F-4D97-AF65-F5344CB8AC3E}">
        <p14:creationId xmlns:p14="http://schemas.microsoft.com/office/powerpoint/2010/main" val="518384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OLS Results </a:t>
            </a:r>
            <a:r>
              <a:rPr lang="en-AU" dirty="0"/>
              <a:t>B</a:t>
            </a:r>
            <a:r>
              <a:rPr lang="en-AU" dirty="0" smtClean="0"/>
              <a:t>ased On The Propensity Score Matching (PSM)</a:t>
            </a:r>
            <a:endParaRPr lang="en-AU" dirty="0"/>
          </a:p>
        </p:txBody>
      </p:sp>
      <p:graphicFrame>
        <p:nvGraphicFramePr>
          <p:cNvPr id="4" name="Object 3"/>
          <p:cNvGraphicFramePr>
            <a:graphicFrameLocks noChangeAspect="1"/>
          </p:cNvGraphicFramePr>
          <p:nvPr>
            <p:extLst>
              <p:ext uri="{D42A27DB-BD31-4B8C-83A1-F6EECF244321}">
                <p14:modId xmlns:p14="http://schemas.microsoft.com/office/powerpoint/2010/main" val="1440479716"/>
              </p:ext>
            </p:extLst>
          </p:nvPr>
        </p:nvGraphicFramePr>
        <p:xfrm>
          <a:off x="1049255" y="1962150"/>
          <a:ext cx="8859838" cy="3892550"/>
        </p:xfrm>
        <a:graphic>
          <a:graphicData uri="http://schemas.openxmlformats.org/presentationml/2006/ole">
            <mc:AlternateContent xmlns:mc="http://schemas.openxmlformats.org/markup-compatibility/2006">
              <mc:Choice xmlns:v="urn:schemas-microsoft-com:vml" Requires="v">
                <p:oleObj spid="_x0000_s5126" name="Document" r:id="rId3" imgW="8859602" imgH="3892411" progId="Word.Document.12">
                  <p:embed/>
                </p:oleObj>
              </mc:Choice>
              <mc:Fallback>
                <p:oleObj name="Document" r:id="rId3" imgW="8859602" imgH="3892411" progId="Word.Document.12">
                  <p:embed/>
                  <p:pic>
                    <p:nvPicPr>
                      <p:cNvPr id="0" name=""/>
                      <p:cNvPicPr/>
                      <p:nvPr/>
                    </p:nvPicPr>
                    <p:blipFill>
                      <a:blip r:embed="rId4"/>
                      <a:stretch>
                        <a:fillRect/>
                      </a:stretch>
                    </p:blipFill>
                    <p:spPr>
                      <a:xfrm>
                        <a:off x="1049255" y="1962150"/>
                        <a:ext cx="8859838" cy="3892550"/>
                      </a:xfrm>
                      <a:prstGeom prst="rect">
                        <a:avLst/>
                      </a:prstGeom>
                    </p:spPr>
                  </p:pic>
                </p:oleObj>
              </mc:Fallback>
            </mc:AlternateContent>
          </a:graphicData>
        </a:graphic>
      </p:graphicFrame>
    </p:spTree>
    <p:extLst>
      <p:ext uri="{BB962C8B-B14F-4D97-AF65-F5344CB8AC3E}">
        <p14:creationId xmlns:p14="http://schemas.microsoft.com/office/powerpoint/2010/main" val="1215164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Robustness Checks</a:t>
            </a:r>
            <a:endParaRPr lang="en-AU" dirty="0"/>
          </a:p>
        </p:txBody>
      </p:sp>
      <p:sp>
        <p:nvSpPr>
          <p:cNvPr id="3" name="Content Placeholder 2"/>
          <p:cNvSpPr>
            <a:spLocks noGrp="1"/>
          </p:cNvSpPr>
          <p:nvPr>
            <p:ph idx="1"/>
          </p:nvPr>
        </p:nvSpPr>
        <p:spPr/>
        <p:txBody>
          <a:bodyPr>
            <a:normAutofit fontScale="92500" lnSpcReduction="20000"/>
          </a:bodyPr>
          <a:lstStyle/>
          <a:p>
            <a:r>
              <a:rPr lang="en-AU" dirty="0"/>
              <a:t>R</a:t>
            </a:r>
            <a:r>
              <a:rPr lang="en-AU" dirty="0" smtClean="0"/>
              <a:t>egressions with Placebo treatments</a:t>
            </a:r>
          </a:p>
          <a:p>
            <a:pPr lvl="1"/>
            <a:r>
              <a:rPr lang="en-AU" dirty="0" smtClean="0"/>
              <a:t>NSW non-Chinese Suburbs</a:t>
            </a:r>
          </a:p>
          <a:p>
            <a:pPr lvl="1"/>
            <a:r>
              <a:rPr lang="en-AU" dirty="0" smtClean="0"/>
              <a:t>Randomly assigning Chinese suburbs</a:t>
            </a:r>
          </a:p>
          <a:p>
            <a:r>
              <a:rPr lang="en-AU" dirty="0" smtClean="0"/>
              <a:t>Regressions of top Chinese suburbs with a market consensus</a:t>
            </a:r>
          </a:p>
          <a:p>
            <a:pPr lvl="1"/>
            <a:r>
              <a:rPr lang="en-AU" dirty="0" smtClean="0"/>
              <a:t>The most Chinese residents from 2020 Sydney Suburb Reviews</a:t>
            </a:r>
          </a:p>
          <a:p>
            <a:pPr lvl="1"/>
            <a:r>
              <a:rPr lang="en-AU" dirty="0" smtClean="0"/>
              <a:t>Report from real estate agents on the most popular suburbs for Chinese buyers in 2018</a:t>
            </a:r>
          </a:p>
          <a:p>
            <a:r>
              <a:rPr lang="en-AU" dirty="0" smtClean="0"/>
              <a:t>Group the Sydney metropolitan area into five main regions based on the Greater Sydney Region Plan to account for the different time trends.</a:t>
            </a:r>
          </a:p>
          <a:p>
            <a:r>
              <a:rPr lang="en-AU" dirty="0" smtClean="0"/>
              <a:t>Restricting the sample by distance to the CBD.</a:t>
            </a:r>
          </a:p>
          <a:p>
            <a:r>
              <a:rPr lang="en-AU" dirty="0" smtClean="0"/>
              <a:t>We did not carry out a yearly pre-treatment trend testing  as our testing period was short (one year before and after the policy shock).</a:t>
            </a:r>
          </a:p>
          <a:p>
            <a:pPr lvl="1"/>
            <a:endParaRPr lang="en-AU" dirty="0"/>
          </a:p>
        </p:txBody>
      </p:sp>
    </p:spTree>
    <p:extLst>
      <p:ext uri="{BB962C8B-B14F-4D97-AF65-F5344CB8AC3E}">
        <p14:creationId xmlns:p14="http://schemas.microsoft.com/office/powerpoint/2010/main" val="3999413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Conclusions</a:t>
            </a:r>
            <a:endParaRPr lang="en-AU"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AU" dirty="0" smtClean="0"/>
              <a:t>Our results shows that Chinese capital was closely linked to the Australian housing market. </a:t>
            </a:r>
          </a:p>
          <a:p>
            <a:pPr marL="514350" indent="-514350">
              <a:buFont typeface="+mj-lt"/>
              <a:buAutoNum type="arabicPeriod"/>
            </a:pPr>
            <a:r>
              <a:rPr lang="en-AU" dirty="0" smtClean="0"/>
              <a:t>As foreign investment is restricted to new housing purchases in Australia, our results from the resale market suggested that domestic Chinese buyers were playing an important role in the Australian housing market. </a:t>
            </a:r>
          </a:p>
          <a:p>
            <a:pPr marL="514350" indent="-514350">
              <a:buFont typeface="+mj-lt"/>
              <a:buAutoNum type="arabicPeriod"/>
            </a:pPr>
            <a:r>
              <a:rPr lang="en-AU" dirty="0" smtClean="0"/>
              <a:t>Evidence from a real estate executive also showed that the buyers were dual citizens or permanent residents who conducted business in Australia and contributed to the country (Hall, 2020). </a:t>
            </a:r>
          </a:p>
          <a:p>
            <a:pPr marL="514350" indent="-514350">
              <a:buFont typeface="+mj-lt"/>
              <a:buAutoNum type="arabicPeriod"/>
            </a:pPr>
            <a:r>
              <a:rPr lang="en-AU" dirty="0" smtClean="0"/>
              <a:t>Lastly, it is perfectly normal that Chinese migrants maintain a close economic relationship with China and use their Chinese savings to purchase real estate overseas for meeting their living or investment requirements abroad. The phenomenon is not just for Australia but has also been seen in other migrant countries.</a:t>
            </a:r>
          </a:p>
          <a:p>
            <a:endParaRPr lang="en-AU" dirty="0" smtClean="0"/>
          </a:p>
          <a:p>
            <a:endParaRPr lang="en-AU" dirty="0"/>
          </a:p>
        </p:txBody>
      </p:sp>
    </p:spTree>
    <p:extLst>
      <p:ext uri="{BB962C8B-B14F-4D97-AF65-F5344CB8AC3E}">
        <p14:creationId xmlns:p14="http://schemas.microsoft.com/office/powerpoint/2010/main" val="2321944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1014</TotalTime>
  <Words>1169</Words>
  <Application>Microsoft Office PowerPoint</Application>
  <PresentationFormat>Widescreen</PresentationFormat>
  <Paragraphs>66</Paragraphs>
  <Slides>16</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DengXian</vt:lpstr>
      <vt:lpstr>Arial</vt:lpstr>
      <vt:lpstr>Calibri</vt:lpstr>
      <vt:lpstr>Calibri Light</vt:lpstr>
      <vt:lpstr>Cambria Math</vt:lpstr>
      <vt:lpstr>Times New Roman</vt:lpstr>
      <vt:lpstr>Office Theme</vt:lpstr>
      <vt:lpstr>Microsoft Word Document</vt:lpstr>
      <vt:lpstr>Has Chinese capital pushed up Australian house prices? </vt:lpstr>
      <vt:lpstr>Chinese Buyers and Australian Housing Market</vt:lpstr>
      <vt:lpstr>The Challenge In Foreign Investment Studies</vt:lpstr>
      <vt:lpstr>Motivation Of This Research</vt:lpstr>
      <vt:lpstr>Chinese Capital Flight Is Through Various Channels. </vt:lpstr>
      <vt:lpstr>Limitation On Currency Transactions (LCT)</vt:lpstr>
      <vt:lpstr>We Find:</vt:lpstr>
      <vt:lpstr>Empirical Analysis</vt:lpstr>
      <vt:lpstr>Residential Sales in the Sydney Metropolitan Area, 2016-2018</vt:lpstr>
      <vt:lpstr>Suburbs In The Sydney Metropolitan Area</vt:lpstr>
      <vt:lpstr>Distributions Of Chinese Suburbs</vt:lpstr>
      <vt:lpstr>OLS Regressions Of China’s LCT On The Sydney Housing Market</vt:lpstr>
      <vt:lpstr>Chinese Suburbs Based On The PSM</vt:lpstr>
      <vt:lpstr>OLS Results Based On The Propensity Score Matching (PSM)</vt:lpstr>
      <vt:lpstr>Robustness Checks</vt:lpstr>
      <vt:lpstr>Conclusions</vt:lpstr>
    </vt:vector>
  </TitlesOfParts>
  <Company>University of Technology Sydney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 Chinese capital pushed up Australian house prices?</dc:title>
  <dc:creator>Song Shi</dc:creator>
  <cp:lastModifiedBy>Song Shi</cp:lastModifiedBy>
  <cp:revision>26</cp:revision>
  <dcterms:created xsi:type="dcterms:W3CDTF">2021-11-01T05:41:05Z</dcterms:created>
  <dcterms:modified xsi:type="dcterms:W3CDTF">2021-11-01T22:35:05Z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1a6c3db-1667-4f49-995a-8b9973972958_Enabled">
    <vt:lpwstr>true</vt:lpwstr>
  </property>
  <property fmtid="{D5CDD505-2E9C-101B-9397-08002B2CF9AE}" pid="3" name="MSIP_Label_51a6c3db-1667-4f49-995a-8b9973972958_SetDate">
    <vt:lpwstr>2021-11-01T05:41:05Z</vt:lpwstr>
  </property>
  <property fmtid="{D5CDD505-2E9C-101B-9397-08002B2CF9AE}" pid="4" name="MSIP_Label_51a6c3db-1667-4f49-995a-8b9973972958_Method">
    <vt:lpwstr>Standard</vt:lpwstr>
  </property>
  <property fmtid="{D5CDD505-2E9C-101B-9397-08002B2CF9AE}" pid="5" name="MSIP_Label_51a6c3db-1667-4f49-995a-8b9973972958_Name">
    <vt:lpwstr>UTS-Internal</vt:lpwstr>
  </property>
  <property fmtid="{D5CDD505-2E9C-101B-9397-08002B2CF9AE}" pid="6" name="MSIP_Label_51a6c3db-1667-4f49-995a-8b9973972958_SiteId">
    <vt:lpwstr>e8911c26-cf9f-4a9c-878e-527807be8791</vt:lpwstr>
  </property>
  <property fmtid="{D5CDD505-2E9C-101B-9397-08002B2CF9AE}" pid="7" name="MSIP_Label_51a6c3db-1667-4f49-995a-8b9973972958_ActionId">
    <vt:lpwstr>46ccafea-86a5-46db-998f-d6f45b360679</vt:lpwstr>
  </property>
  <property fmtid="{D5CDD505-2E9C-101B-9397-08002B2CF9AE}" pid="8" name="MSIP_Label_51a6c3db-1667-4f49-995a-8b9973972958_ContentBits">
    <vt:lpwstr>0</vt:lpwstr>
  </property>
</Properties>
</file>