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90" r:id="rId3"/>
    <p:sldId id="307" r:id="rId4"/>
    <p:sldId id="320" r:id="rId5"/>
    <p:sldId id="261" r:id="rId6"/>
    <p:sldId id="319" r:id="rId7"/>
    <p:sldId id="324" r:id="rId8"/>
    <p:sldId id="313" r:id="rId9"/>
    <p:sldId id="315" r:id="rId10"/>
    <p:sldId id="323" r:id="rId11"/>
    <p:sldId id="321" r:id="rId12"/>
    <p:sldId id="325" r:id="rId13"/>
    <p:sldId id="322" r:id="rId14"/>
    <p:sldId id="266" r:id="rId15"/>
    <p:sldId id="311" r:id="rId16"/>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94" autoAdjust="0"/>
    <p:restoredTop sz="66922"/>
  </p:normalViewPr>
  <p:slideViewPr>
    <p:cSldViewPr snapToGrid="0">
      <p:cViewPr varScale="1">
        <p:scale>
          <a:sx n="89" d="100"/>
          <a:sy n="89" d="100"/>
        </p:scale>
        <p:origin x="2496"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60" d="100"/>
          <a:sy n="160" d="100"/>
        </p:scale>
        <p:origin x="3144" y="1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Macintosh%20HD:Users:thalia:Dropbox:ARC%202015:women%20arc%202015%20dropbox:UNSWLJ%20Intersec%20Sentencing:Women%20Prisoners%20ABS%202015.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0"/>
    <c:plotArea>
      <c:layout/>
      <c:lineChart>
        <c:grouping val="standard"/>
        <c:varyColors val="0"/>
        <c:ser>
          <c:idx val="0"/>
          <c:order val="0"/>
          <c:tx>
            <c:strRef>
              <c:f>Sheet1!$B$1</c:f>
              <c:strCache>
                <c:ptCount val="1"/>
                <c:pt idx="0">
                  <c:v>Imprisonment rate Indigenous women </c:v>
                </c:pt>
              </c:strCache>
            </c:strRef>
          </c:tx>
          <c:spPr>
            <a:ln>
              <a:solidFill>
                <a:srgbClr val="FFC000"/>
              </a:solidFill>
            </a:ln>
          </c:spPr>
          <c:marker>
            <c:symbol val="none"/>
          </c:marker>
          <c:cat>
            <c:numRef>
              <c:f>Sheet1!$A$2:$A$12</c:f>
              <c:numCache>
                <c:formatCode>General</c:formatCode>
                <c:ptCount val="11"/>
                <c:pt idx="0">
                  <c:v>2005</c:v>
                </c:pt>
                <c:pt idx="1">
                  <c:v>2006</c:v>
                </c:pt>
                <c:pt idx="2">
                  <c:v>2007</c:v>
                </c:pt>
                <c:pt idx="3">
                  <c:v>2008</c:v>
                </c:pt>
                <c:pt idx="4">
                  <c:v>2009</c:v>
                </c:pt>
                <c:pt idx="5">
                  <c:v>2010</c:v>
                </c:pt>
                <c:pt idx="6">
                  <c:v>2011</c:v>
                </c:pt>
                <c:pt idx="7">
                  <c:v>2012</c:v>
                </c:pt>
                <c:pt idx="8">
                  <c:v>2013</c:v>
                </c:pt>
                <c:pt idx="9">
                  <c:v>2014</c:v>
                </c:pt>
                <c:pt idx="10">
                  <c:v>2015</c:v>
                </c:pt>
              </c:numCache>
            </c:numRef>
          </c:cat>
          <c:val>
            <c:numRef>
              <c:f>Sheet1!$B$2:$B$12</c:f>
              <c:numCache>
                <c:formatCode>General</c:formatCode>
                <c:ptCount val="11"/>
                <c:pt idx="0">
                  <c:v>338</c:v>
                </c:pt>
                <c:pt idx="1">
                  <c:v>366</c:v>
                </c:pt>
                <c:pt idx="2">
                  <c:v>365</c:v>
                </c:pt>
                <c:pt idx="3">
                  <c:v>365</c:v>
                </c:pt>
                <c:pt idx="4">
                  <c:v>360</c:v>
                </c:pt>
                <c:pt idx="5">
                  <c:v>374</c:v>
                </c:pt>
                <c:pt idx="6">
                  <c:v>357</c:v>
                </c:pt>
                <c:pt idx="7">
                  <c:v>405</c:v>
                </c:pt>
                <c:pt idx="8">
                  <c:v>404</c:v>
                </c:pt>
                <c:pt idx="9">
                  <c:v>410</c:v>
                </c:pt>
                <c:pt idx="10">
                  <c:v>461</c:v>
                </c:pt>
              </c:numCache>
            </c:numRef>
          </c:val>
          <c:smooth val="0"/>
          <c:extLst>
            <c:ext xmlns:c16="http://schemas.microsoft.com/office/drawing/2014/chart" uri="{C3380CC4-5D6E-409C-BE32-E72D297353CC}">
              <c16:uniqueId val="{00000000-A574-C64E-A310-65447EAB00EB}"/>
            </c:ext>
          </c:extLst>
        </c:ser>
        <c:ser>
          <c:idx val="1"/>
          <c:order val="1"/>
          <c:tx>
            <c:strRef>
              <c:f>Sheet1!$C$1</c:f>
              <c:strCache>
                <c:ptCount val="1"/>
                <c:pt idx="0">
                  <c:v>Imprisonment rate non-Indigenous women</c:v>
                </c:pt>
              </c:strCache>
            </c:strRef>
          </c:tx>
          <c:spPr>
            <a:ln>
              <a:solidFill>
                <a:schemeClr val="tx1"/>
              </a:solidFill>
            </a:ln>
          </c:spPr>
          <c:marker>
            <c:symbol val="none"/>
          </c:marker>
          <c:cat>
            <c:numRef>
              <c:f>Sheet1!$A$2:$A$12</c:f>
              <c:numCache>
                <c:formatCode>General</c:formatCode>
                <c:ptCount val="11"/>
                <c:pt idx="0">
                  <c:v>2005</c:v>
                </c:pt>
                <c:pt idx="1">
                  <c:v>2006</c:v>
                </c:pt>
                <c:pt idx="2">
                  <c:v>2007</c:v>
                </c:pt>
                <c:pt idx="3">
                  <c:v>2008</c:v>
                </c:pt>
                <c:pt idx="4">
                  <c:v>2009</c:v>
                </c:pt>
                <c:pt idx="5">
                  <c:v>2010</c:v>
                </c:pt>
                <c:pt idx="6">
                  <c:v>2011</c:v>
                </c:pt>
                <c:pt idx="7">
                  <c:v>2012</c:v>
                </c:pt>
                <c:pt idx="8">
                  <c:v>2013</c:v>
                </c:pt>
                <c:pt idx="9">
                  <c:v>2014</c:v>
                </c:pt>
                <c:pt idx="10">
                  <c:v>2015</c:v>
                </c:pt>
              </c:numCache>
            </c:numRef>
          </c:cat>
          <c:val>
            <c:numRef>
              <c:f>Sheet1!$C$2:$C$12</c:f>
              <c:numCache>
                <c:formatCode>General</c:formatCode>
                <c:ptCount val="11"/>
                <c:pt idx="0">
                  <c:v>16</c:v>
                </c:pt>
                <c:pt idx="1">
                  <c:v>16</c:v>
                </c:pt>
                <c:pt idx="2">
                  <c:v>17</c:v>
                </c:pt>
                <c:pt idx="3">
                  <c:v>17</c:v>
                </c:pt>
                <c:pt idx="4">
                  <c:v>18</c:v>
                </c:pt>
                <c:pt idx="5">
                  <c:v>18</c:v>
                </c:pt>
                <c:pt idx="6">
                  <c:v>16</c:v>
                </c:pt>
                <c:pt idx="7">
                  <c:v>17</c:v>
                </c:pt>
                <c:pt idx="8">
                  <c:v>18</c:v>
                </c:pt>
                <c:pt idx="9">
                  <c:v>19</c:v>
                </c:pt>
                <c:pt idx="10">
                  <c:v>20</c:v>
                </c:pt>
              </c:numCache>
            </c:numRef>
          </c:val>
          <c:smooth val="0"/>
          <c:extLst>
            <c:ext xmlns:c16="http://schemas.microsoft.com/office/drawing/2014/chart" uri="{C3380CC4-5D6E-409C-BE32-E72D297353CC}">
              <c16:uniqueId val="{00000001-A574-C64E-A310-65447EAB00EB}"/>
            </c:ext>
          </c:extLst>
        </c:ser>
        <c:ser>
          <c:idx val="2"/>
          <c:order val="2"/>
          <c:tx>
            <c:strRef>
              <c:f>Sheet1!$D$1</c:f>
              <c:strCache>
                <c:ptCount val="1"/>
                <c:pt idx="0">
                  <c:v>Overall imprisonment rate</c:v>
                </c:pt>
              </c:strCache>
            </c:strRef>
          </c:tx>
          <c:spPr>
            <a:ln>
              <a:solidFill>
                <a:schemeClr val="tx1"/>
              </a:solidFill>
              <a:prstDash val="sysDot"/>
            </a:ln>
          </c:spPr>
          <c:marker>
            <c:symbol val="none"/>
          </c:marker>
          <c:cat>
            <c:numRef>
              <c:f>Sheet1!$A$2:$A$12</c:f>
              <c:numCache>
                <c:formatCode>General</c:formatCode>
                <c:ptCount val="11"/>
                <c:pt idx="0">
                  <c:v>2005</c:v>
                </c:pt>
                <c:pt idx="1">
                  <c:v>2006</c:v>
                </c:pt>
                <c:pt idx="2">
                  <c:v>2007</c:v>
                </c:pt>
                <c:pt idx="3">
                  <c:v>2008</c:v>
                </c:pt>
                <c:pt idx="4">
                  <c:v>2009</c:v>
                </c:pt>
                <c:pt idx="5">
                  <c:v>2010</c:v>
                </c:pt>
                <c:pt idx="6">
                  <c:v>2011</c:v>
                </c:pt>
                <c:pt idx="7">
                  <c:v>2012</c:v>
                </c:pt>
                <c:pt idx="8">
                  <c:v>2013</c:v>
                </c:pt>
                <c:pt idx="9">
                  <c:v>2014</c:v>
                </c:pt>
                <c:pt idx="10">
                  <c:v>2015</c:v>
                </c:pt>
              </c:numCache>
            </c:numRef>
          </c:cat>
          <c:val>
            <c:numRef>
              <c:f>Sheet1!$D$2:$D$12</c:f>
              <c:numCache>
                <c:formatCode>General</c:formatCode>
                <c:ptCount val="11"/>
                <c:pt idx="0">
                  <c:v>163</c:v>
                </c:pt>
                <c:pt idx="1">
                  <c:v>163</c:v>
                </c:pt>
                <c:pt idx="2">
                  <c:v>169</c:v>
                </c:pt>
                <c:pt idx="3">
                  <c:v>169</c:v>
                </c:pt>
                <c:pt idx="4">
                  <c:v>175</c:v>
                </c:pt>
                <c:pt idx="5">
                  <c:v>170</c:v>
                </c:pt>
                <c:pt idx="6">
                  <c:v>167</c:v>
                </c:pt>
                <c:pt idx="7">
                  <c:v>168</c:v>
                </c:pt>
                <c:pt idx="8">
                  <c:v>170</c:v>
                </c:pt>
                <c:pt idx="9">
                  <c:v>186</c:v>
                </c:pt>
                <c:pt idx="10">
                  <c:v>196</c:v>
                </c:pt>
              </c:numCache>
            </c:numRef>
          </c:val>
          <c:smooth val="0"/>
          <c:extLst>
            <c:ext xmlns:c16="http://schemas.microsoft.com/office/drawing/2014/chart" uri="{C3380CC4-5D6E-409C-BE32-E72D297353CC}">
              <c16:uniqueId val="{00000002-A574-C64E-A310-65447EAB00EB}"/>
            </c:ext>
          </c:extLst>
        </c:ser>
        <c:dLbls>
          <c:showLegendKey val="0"/>
          <c:showVal val="0"/>
          <c:showCatName val="0"/>
          <c:showSerName val="0"/>
          <c:showPercent val="0"/>
          <c:showBubbleSize val="0"/>
        </c:dLbls>
        <c:smooth val="0"/>
        <c:axId val="74940416"/>
        <c:axId val="74946432"/>
      </c:lineChart>
      <c:catAx>
        <c:axId val="74940416"/>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74946432"/>
        <c:crosses val="autoZero"/>
        <c:auto val="1"/>
        <c:lblAlgn val="ctr"/>
        <c:lblOffset val="100"/>
        <c:noMultiLvlLbl val="0"/>
      </c:catAx>
      <c:valAx>
        <c:axId val="74946432"/>
        <c:scaling>
          <c:orientation val="minMax"/>
        </c:scaling>
        <c:delete val="0"/>
        <c:axPos val="l"/>
        <c:majorGridlines/>
        <c:numFmt formatCode="General" sourceLinked="1"/>
        <c:majorTickMark val="out"/>
        <c:minorTickMark val="none"/>
        <c:tickLblPos val="nextTo"/>
        <c:crossAx val="74940416"/>
        <c:crosses val="autoZero"/>
        <c:crossBetween val="between"/>
      </c:valAx>
    </c:plotArea>
    <c:legend>
      <c:legendPos val="r"/>
      <c:overlay val="0"/>
      <c:txPr>
        <a:bodyPr/>
        <a:lstStyle/>
        <a:p>
          <a:pPr>
            <a:defRPr b="1"/>
          </a:pPr>
          <a:endParaRPr lang="en-US"/>
        </a:p>
      </c:txPr>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4F56AB2-2941-E318-6E98-8318FEC52344}"/>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B0E093D-8EDD-7CF6-4AE6-79A7204670B4}"/>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B049661D-70DA-F148-8B1C-C0908442D804}" type="datetimeFigureOut">
              <a:rPr lang="en-US" smtClean="0"/>
              <a:t>12/3/22</a:t>
            </a:fld>
            <a:endParaRPr lang="en-US"/>
          </a:p>
        </p:txBody>
      </p:sp>
      <p:sp>
        <p:nvSpPr>
          <p:cNvPr id="4" name="Footer Placeholder 3">
            <a:extLst>
              <a:ext uri="{FF2B5EF4-FFF2-40B4-BE49-F238E27FC236}">
                <a16:creationId xmlns:a16="http://schemas.microsoft.com/office/drawing/2014/main" id="{B2E7C486-502B-60E2-978E-2C4207EB6674}"/>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AA517C4-E648-E068-8DA1-844C42DF89B5}"/>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877131FC-86D0-4C4B-B8E9-E9EA0671A922}" type="slidenum">
              <a:rPr lang="en-US" smtClean="0"/>
              <a:t>‹#›</a:t>
            </a:fld>
            <a:endParaRPr lang="en-US"/>
          </a:p>
        </p:txBody>
      </p:sp>
    </p:spTree>
    <p:extLst>
      <p:ext uri="{BB962C8B-B14F-4D97-AF65-F5344CB8AC3E}">
        <p14:creationId xmlns:p14="http://schemas.microsoft.com/office/powerpoint/2010/main" val="1067356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7ADE7B6C-79EA-4558-8B3E-1097723A92F8}" type="datetimeFigureOut">
              <a:rPr lang="en-AU" smtClean="0"/>
              <a:t>3/12/2022</a:t>
            </a:fld>
            <a:endParaRPr lang="en-AU"/>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E56C207B-21CD-41E3-83F5-F3DB8BD6C3D9}" type="slidenum">
              <a:rPr lang="en-AU" smtClean="0"/>
              <a:t>‹#›</a:t>
            </a:fld>
            <a:endParaRPr lang="en-AU"/>
          </a:p>
        </p:txBody>
      </p:sp>
    </p:spTree>
    <p:extLst>
      <p:ext uri="{BB962C8B-B14F-4D97-AF65-F5344CB8AC3E}">
        <p14:creationId xmlns:p14="http://schemas.microsoft.com/office/powerpoint/2010/main" val="2991413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theguardian.com/australia-news/2021/may/03/women-murdered-by-husbands-labelled-perpetrators-of-domestic-violence-by-queensland-polic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My presentation is unlike Harry’s and Vicki’s because it involved Aboriginal women in prison and although family violence was not the focus on the research per se – which was directed towards criminal sentencing -  it did come up including because it was often the mechanism for the incarceration of First Nations women. Aboriginal women were caught in the penal system when men were being investigated or because they had themselves breached an AVO, which I will discuss.</a:t>
            </a:r>
          </a:p>
          <a:p>
            <a:endParaRPr lang="en-AU" dirty="0"/>
          </a:p>
          <a:p>
            <a:r>
              <a:rPr lang="en-AU" dirty="0"/>
              <a:t>My paper is on the role of penal responses to family violence in harming First Nations women and children. </a:t>
            </a:r>
          </a:p>
          <a:p>
            <a:endParaRPr lang="en-AU" dirty="0"/>
          </a:p>
          <a:p>
            <a:r>
              <a:rPr lang="en-AU" dirty="0"/>
              <a:t>I want to emphasise that the Aboriginal women did not necessarily have Aboriginal partners. This is one of problems with </a:t>
            </a:r>
            <a:r>
              <a:rPr lang="en-AU" dirty="0" err="1"/>
              <a:t>racialised</a:t>
            </a:r>
            <a:r>
              <a:rPr lang="en-AU" dirty="0"/>
              <a:t> criticisms of family violence – that it is exclusively Aboriginal men against Aboriginal women. However, in NSW it is also many non-Aboriginal men who are harming Aboriginal women and using their position in patriarchal white sovereignty – to use the phrase of Aileen Moreton Robinson – to subordinate Aboriginal women. This does not necessarily affect any of the findings, but just to caution researchers against relying on the colonial tropes about Aboriginal violence and overlooking white violence on Aboriginal women.</a:t>
            </a:r>
          </a:p>
          <a:p>
            <a:endParaRPr lang="en-AU" dirty="0"/>
          </a:p>
          <a:p>
            <a:pPr algn="l"/>
            <a:r>
              <a:rPr lang="en-AU" sz="1800" b="0" i="0" u="none" strike="noStrike" dirty="0">
                <a:solidFill>
                  <a:srgbClr val="222222"/>
                </a:solidFill>
                <a:effectLst/>
                <a:latin typeface="Calibri" panose="020F0502020204030204" pitchFamily="34" charset="0"/>
              </a:rPr>
              <a:t>This presentation explores the findings of yarning circles </a:t>
            </a:r>
            <a:r>
              <a:rPr lang="en-AU" sz="1800" b="0" i="0" u="none" strike="noStrike" dirty="0">
                <a:solidFill>
                  <a:srgbClr val="070706"/>
                </a:solidFill>
                <a:effectLst/>
                <a:latin typeface="Calibri" panose="020F0502020204030204" pitchFamily="34" charset="0"/>
              </a:rPr>
              <a:t>and</a:t>
            </a:r>
            <a:r>
              <a:rPr lang="en-AU" sz="1800" b="0" i="0" u="none" strike="noStrike" dirty="0">
                <a:solidFill>
                  <a:srgbClr val="222222"/>
                </a:solidFill>
                <a:effectLst/>
                <a:latin typeface="Calibri" panose="020F0502020204030204" pitchFamily="34" charset="0"/>
              </a:rPr>
              <a:t> interviews with over 160 First Nations women in NSW prisons. Gemma </a:t>
            </a:r>
            <a:r>
              <a:rPr lang="en-AU" sz="1800" b="0" i="0" u="none" strike="noStrike" dirty="0" err="1">
                <a:solidFill>
                  <a:srgbClr val="222222"/>
                </a:solidFill>
                <a:effectLst/>
                <a:latin typeface="Calibri" panose="020F0502020204030204" pitchFamily="34" charset="0"/>
              </a:rPr>
              <a:t>Sentance</a:t>
            </a:r>
            <a:r>
              <a:rPr lang="en-AU" sz="1800" b="0" i="0" u="none" strike="noStrike" dirty="0">
                <a:solidFill>
                  <a:srgbClr val="222222"/>
                </a:solidFill>
                <a:effectLst/>
                <a:latin typeface="Calibri" panose="020F0502020204030204" pitchFamily="34" charset="0"/>
              </a:rPr>
              <a:t>, Michelle Toy, Larissa Behrendt </a:t>
            </a:r>
            <a:r>
              <a:rPr lang="en-AU" sz="1800" b="0" i="0" u="none" strike="noStrike" dirty="0">
                <a:solidFill>
                  <a:srgbClr val="070706"/>
                </a:solidFill>
                <a:effectLst/>
                <a:latin typeface="Calibri" panose="020F0502020204030204" pitchFamily="34" charset="0"/>
              </a:rPr>
              <a:t>and</a:t>
            </a:r>
            <a:r>
              <a:rPr lang="en-AU" sz="1800" b="0" i="0" u="none" strike="noStrike" dirty="0">
                <a:solidFill>
                  <a:srgbClr val="222222"/>
                </a:solidFill>
                <a:effectLst/>
                <a:latin typeface="Calibri" panose="020F0502020204030204" pitchFamily="34" charset="0"/>
              </a:rPr>
              <a:t> myself deploy a storytelling method to listen to First Nations mothers, gr</a:t>
            </a:r>
            <a:r>
              <a:rPr lang="en-AU" sz="1800" b="0" i="0" u="none" strike="noStrike" dirty="0">
                <a:solidFill>
                  <a:srgbClr val="070706"/>
                </a:solidFill>
                <a:effectLst/>
                <a:latin typeface="Calibri" panose="020F0502020204030204" pitchFamily="34" charset="0"/>
              </a:rPr>
              <a:t>and</a:t>
            </a:r>
            <a:r>
              <a:rPr lang="en-AU" sz="1800" b="0" i="0" u="none" strike="noStrike" dirty="0">
                <a:solidFill>
                  <a:srgbClr val="222222"/>
                </a:solidFill>
                <a:effectLst/>
                <a:latin typeface="Calibri" panose="020F0502020204030204" pitchFamily="34" charset="0"/>
              </a:rPr>
              <a:t>mothers, aunties </a:t>
            </a:r>
            <a:r>
              <a:rPr lang="en-AU" sz="1800" b="0" i="0" u="none" strike="noStrike" dirty="0">
                <a:solidFill>
                  <a:srgbClr val="070706"/>
                </a:solidFill>
                <a:effectLst/>
                <a:latin typeface="Calibri" panose="020F0502020204030204" pitchFamily="34" charset="0"/>
              </a:rPr>
              <a:t>and</a:t>
            </a:r>
            <a:r>
              <a:rPr lang="en-AU" sz="1800" b="0" i="0" u="none" strike="noStrike" dirty="0">
                <a:solidFill>
                  <a:srgbClr val="222222"/>
                </a:solidFill>
                <a:effectLst/>
                <a:latin typeface="Calibri" panose="020F0502020204030204" pitchFamily="34" charset="0"/>
              </a:rPr>
              <a:t> sisters; voices that are marginalised by the legal system. The women shared stories revealing their strengths as carers </a:t>
            </a:r>
            <a:r>
              <a:rPr lang="en-AU" sz="1800" b="0" i="0" u="none" strike="noStrike" dirty="0">
                <a:solidFill>
                  <a:srgbClr val="070706"/>
                </a:solidFill>
                <a:effectLst/>
                <a:latin typeface="Calibri" panose="020F0502020204030204" pitchFamily="34" charset="0"/>
              </a:rPr>
              <a:t>and</a:t>
            </a:r>
            <a:r>
              <a:rPr lang="en-AU" sz="1800" b="0" i="0" u="none" strike="noStrike" dirty="0">
                <a:solidFill>
                  <a:srgbClr val="222222"/>
                </a:solidFill>
                <a:effectLst/>
                <a:latin typeface="Calibri" panose="020F0502020204030204" pitchFamily="34" charset="0"/>
              </a:rPr>
              <a:t> cultural teachers. They conveyed the </a:t>
            </a:r>
            <a:r>
              <a:rPr lang="en-AU" sz="1800" b="0" i="0" u="none" strike="noStrike" dirty="0">
                <a:solidFill>
                  <a:srgbClr val="070706"/>
                </a:solidFill>
                <a:effectLst/>
                <a:latin typeface="Calibri" panose="020F0502020204030204" pitchFamily="34" charset="0"/>
              </a:rPr>
              <a:t>harms</a:t>
            </a:r>
            <a:r>
              <a:rPr lang="en-AU" sz="1800" b="0" i="0" u="none" strike="noStrike" dirty="0">
                <a:solidFill>
                  <a:srgbClr val="222222"/>
                </a:solidFill>
                <a:effectLst/>
                <a:latin typeface="Calibri" panose="020F0502020204030204" pitchFamily="34" charset="0"/>
              </a:rPr>
              <a:t> of prison for their children </a:t>
            </a:r>
            <a:r>
              <a:rPr lang="en-AU" sz="1800" b="0" i="0" u="none" strike="noStrike" dirty="0">
                <a:solidFill>
                  <a:srgbClr val="070706"/>
                </a:solidFill>
                <a:effectLst/>
                <a:latin typeface="Calibri" panose="020F0502020204030204" pitchFamily="34" charset="0"/>
              </a:rPr>
              <a:t>and</a:t>
            </a:r>
            <a:r>
              <a:rPr lang="en-AU" sz="1800" b="0" i="0" u="none" strike="noStrike" dirty="0">
                <a:solidFill>
                  <a:srgbClr val="222222"/>
                </a:solidFill>
                <a:effectLst/>
                <a:latin typeface="Calibri" panose="020F0502020204030204" pitchFamily="34" charset="0"/>
              </a:rPr>
              <a:t> families. The findings demonstrate the need to </a:t>
            </a:r>
            <a:r>
              <a:rPr lang="en-AU" sz="1800" b="0" i="0" u="none" strike="noStrike" dirty="0" err="1">
                <a:solidFill>
                  <a:srgbClr val="222222"/>
                </a:solidFill>
                <a:effectLst/>
                <a:latin typeface="Calibri" panose="020F0502020204030204" pitchFamily="34" charset="0"/>
              </a:rPr>
              <a:t>decarcerate</a:t>
            </a:r>
            <a:r>
              <a:rPr lang="en-AU" sz="1800" b="0" i="0" u="none" strike="noStrike" dirty="0">
                <a:solidFill>
                  <a:srgbClr val="222222"/>
                </a:solidFill>
                <a:effectLst/>
                <a:latin typeface="Calibri" panose="020F0502020204030204" pitchFamily="34" charset="0"/>
              </a:rPr>
              <a:t> </a:t>
            </a:r>
            <a:r>
              <a:rPr lang="en-AU" sz="1800" b="0" i="0" u="none" strike="noStrike" dirty="0">
                <a:solidFill>
                  <a:srgbClr val="070706"/>
                </a:solidFill>
                <a:effectLst/>
                <a:latin typeface="Calibri" panose="020F0502020204030204" pitchFamily="34" charset="0"/>
              </a:rPr>
              <a:t>and</a:t>
            </a:r>
            <a:r>
              <a:rPr lang="en-AU" sz="1800" b="0" i="0" u="none" strike="noStrike" dirty="0">
                <a:solidFill>
                  <a:srgbClr val="222222"/>
                </a:solidFill>
                <a:effectLst/>
                <a:latin typeface="Calibri" panose="020F0502020204030204" pitchFamily="34" charset="0"/>
              </a:rPr>
              <a:t> empower First Nations mothers in order to negate colonial-</a:t>
            </a:r>
            <a:r>
              <a:rPr lang="en-AU" sz="1800" b="0" i="0" u="none" strike="noStrike" dirty="0" err="1">
                <a:solidFill>
                  <a:srgbClr val="222222"/>
                </a:solidFill>
                <a:effectLst/>
                <a:latin typeface="Calibri" panose="020F0502020204030204" pitchFamily="34" charset="0"/>
              </a:rPr>
              <a:t>carceralism</a:t>
            </a:r>
            <a:r>
              <a:rPr lang="en-AU" sz="1800" b="0" i="0" u="none" strike="noStrike" dirty="0">
                <a:solidFill>
                  <a:srgbClr val="222222"/>
                </a:solidFill>
                <a:effectLst/>
                <a:latin typeface="Calibri" panose="020F0502020204030204" pitchFamily="34" charset="0"/>
              </a:rPr>
              <a:t>.</a:t>
            </a:r>
            <a:endParaRPr lang="en-AU" b="0" i="0" u="none" strike="noStrike" dirty="0">
              <a:solidFill>
                <a:srgbClr val="000000"/>
              </a:solidFill>
              <a:effectLst/>
              <a:latin typeface="Calibri" panose="020F0502020204030204" pitchFamily="34" charset="0"/>
            </a:endParaRPr>
          </a:p>
          <a:p>
            <a:endParaRPr lang="en-AU" dirty="0"/>
          </a:p>
        </p:txBody>
      </p:sp>
      <p:sp>
        <p:nvSpPr>
          <p:cNvPr id="4" name="Slide Number Placeholder 3"/>
          <p:cNvSpPr>
            <a:spLocks noGrp="1"/>
          </p:cNvSpPr>
          <p:nvPr>
            <p:ph type="sldNum" sz="quarter" idx="10"/>
          </p:nvPr>
        </p:nvSpPr>
        <p:spPr/>
        <p:txBody>
          <a:bodyPr/>
          <a:lstStyle/>
          <a:p>
            <a:fld id="{E56C207B-21CD-41E3-83F5-F3DB8BD6C3D9}" type="slidenum">
              <a:rPr lang="en-AU" smtClean="0"/>
              <a:t>1</a:t>
            </a:fld>
            <a:endParaRPr lang="en-AU"/>
          </a:p>
        </p:txBody>
      </p:sp>
    </p:spTree>
    <p:extLst>
      <p:ext uri="{BB962C8B-B14F-4D97-AF65-F5344CB8AC3E}">
        <p14:creationId xmlns:p14="http://schemas.microsoft.com/office/powerpoint/2010/main" val="1380095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err="1">
                <a:latin typeface="Calibri" panose="020F0502020204030204" pitchFamily="34" charset="0"/>
                <a:cs typeface="Calibri" panose="020F0502020204030204" pitchFamily="34" charset="0"/>
              </a:rPr>
              <a:t>Goenpul</a:t>
            </a:r>
            <a:r>
              <a:rPr lang="en-AU" dirty="0">
                <a:latin typeface="Calibri" panose="020F0502020204030204" pitchFamily="34" charset="0"/>
                <a:cs typeface="Calibri" panose="020F0502020204030204" pitchFamily="34" charset="0"/>
              </a:rPr>
              <a:t> woman Professor </a:t>
            </a:r>
            <a:r>
              <a:rPr lang="en-AU" dirty="0">
                <a:effectLst/>
                <a:latin typeface="Times" pitchFamily="2" charset="0"/>
              </a:rPr>
              <a:t>Moreton-Robinson A  explains how “White Australia has come to ‘know’ the ‘Indigenous woman’” from the colonial gaze in which “Indigenous women are objects who lack agency”. </a:t>
            </a:r>
            <a:r>
              <a:rPr lang="en-AU" sz="1200" dirty="0"/>
              <a:t>Moreton-Robinson regards the ‘possessive logic of patriarchal white sovereignty’ as objectifying Indigenous women. </a:t>
            </a:r>
            <a:r>
              <a:rPr lang="en-AU" dirty="0">
                <a:effectLst/>
                <a:latin typeface="Times" pitchFamily="2" charset="0"/>
              </a:rPr>
              <a:t>(Moreton-Robinson A (2000) </a:t>
            </a:r>
            <a:r>
              <a:rPr lang="en-AU" dirty="0" err="1">
                <a:effectLst/>
                <a:latin typeface="Times" pitchFamily="2" charset="0"/>
              </a:rPr>
              <a:t>Talkin</a:t>
            </a:r>
            <a:r>
              <a:rPr lang="en-AU" dirty="0">
                <a:effectLst/>
                <a:latin typeface="Times" pitchFamily="2" charset="0"/>
              </a:rPr>
              <a:t>’ Up To the White Woman: Indigenous Women and Feminism. Brisbane, QLD: University of Queensland Press.)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Time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Calibri" panose="020F0502020204030204" pitchFamily="34" charset="0"/>
                <a:ea typeface="Calibri" panose="020F0502020204030204" pitchFamily="34" charset="0"/>
                <a:cs typeface="Times New Roman" panose="02020603050405020304" pitchFamily="18" charset="0"/>
              </a:rPr>
              <a:t>Harry </a:t>
            </a:r>
            <a:r>
              <a:rPr lang="en-AU" sz="1800" dirty="0" err="1">
                <a:effectLst/>
                <a:latin typeface="Calibri" panose="020F0502020204030204" pitchFamily="34" charset="0"/>
                <a:ea typeface="Calibri" panose="020F0502020204030204" pitchFamily="34" charset="0"/>
                <a:cs typeface="Times New Roman" panose="02020603050405020304" pitchFamily="18" charset="0"/>
              </a:rPr>
              <a:t>Blagg</a:t>
            </a:r>
            <a:r>
              <a:rPr lang="en-AU" sz="1800" dirty="0">
                <a:effectLst/>
                <a:latin typeface="Calibri" panose="020F0502020204030204" pitchFamily="34" charset="0"/>
                <a:ea typeface="Calibri" panose="020F0502020204030204" pitchFamily="34" charset="0"/>
                <a:cs typeface="Times New Roman" panose="02020603050405020304" pitchFamily="18" charset="0"/>
              </a:rPr>
              <a:t> wrote in 2008 how Aboriginal women for a long time did not fit into the coloniser’s victim trope, and when they did it was an ideal white victim – who was passive and to be saved by the carceral system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Time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Times" pitchFamily="2" charset="0"/>
              </a:rPr>
              <a:t>Wiradjuri Professor Juanita Sherwood discuss how stereotypes have extended to Aboriginal women as dangerous and offenders in contemporary society.</a:t>
            </a:r>
          </a:p>
        </p:txBody>
      </p:sp>
      <p:sp>
        <p:nvSpPr>
          <p:cNvPr id="4" name="Slide Number Placeholder 3"/>
          <p:cNvSpPr>
            <a:spLocks noGrp="1"/>
          </p:cNvSpPr>
          <p:nvPr>
            <p:ph type="sldNum" sz="quarter" idx="5"/>
          </p:nvPr>
        </p:nvSpPr>
        <p:spPr/>
        <p:txBody>
          <a:bodyPr/>
          <a:lstStyle/>
          <a:p>
            <a:fld id="{E56C207B-21CD-41E3-83F5-F3DB8BD6C3D9}" type="slidenum">
              <a:rPr lang="en-AU" smtClean="0"/>
              <a:t>2</a:t>
            </a:fld>
            <a:endParaRPr lang="en-AU"/>
          </a:p>
        </p:txBody>
      </p:sp>
    </p:spTree>
    <p:extLst>
      <p:ext uri="{BB962C8B-B14F-4D97-AF65-F5344CB8AC3E}">
        <p14:creationId xmlns:p14="http://schemas.microsoft.com/office/powerpoint/2010/main" val="151031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Aileen Moreton-Robinson describes ‘patriarchal white sovereignty’ as the basis for the imposed law and law enforcement.</a:t>
            </a:r>
          </a:p>
          <a:p>
            <a:endParaRPr lang="en-US" dirty="0"/>
          </a:p>
          <a:p>
            <a:pPr algn="just"/>
            <a:r>
              <a:rPr lang="en-AU" sz="1200" dirty="0"/>
              <a:t>The colonial patriarchy enables the denial of self-determination and land sovereignty, and for Indigenous women’s lives to be treated without consequence, including in the criminal system. </a:t>
            </a:r>
          </a:p>
          <a:p>
            <a:pPr algn="just"/>
            <a:endParaRPr lang="en-AU" sz="1200" dirty="0"/>
          </a:p>
          <a:p>
            <a:pPr algn="just"/>
            <a:r>
              <a:rPr lang="en-AU" sz="1200" dirty="0"/>
              <a:t>Patriarchal colonialism in Australia has its genesis on violent frontiers, which penetrated Indigenous land for over a century. Australia’s Colonial Massacre Map depicts their devastation well into the twentieth century. Legislative enforcement of the settler colonial regime occurred under the Aboriginal Protection Acts. Between the nineteenth and mid-twentieth centuries, protectionist legislation assured the control and incarceration of Indigenous women on mission stations, settlements, homesteads and orphanages in pursuit of civilisation, assimilation and land occupation. The Aboriginal Protection Acts across Australia, like in Canada, assigned a “Protector of Aborigines” (a white male, often a police officer, pastoralist or missionary) to control Indigenous peoples’ employment, money, marriages, rations and movement. Under the Protection Acts, Indigenous women were subject to strict routines, including domestic labour that was often overseen by white women, and expectations of sexual servitude to white masters. Despite bringing up white children, Indigenous women were denied their roles as mothers and had their own children “stolen” by the state.</a:t>
            </a:r>
          </a:p>
          <a:p>
            <a:pPr algn="just"/>
            <a:r>
              <a:rPr lang="en-AU" sz="1200" dirty="0"/>
              <a:t> </a:t>
            </a:r>
          </a:p>
          <a:p>
            <a:pPr algn="just"/>
            <a:r>
              <a:rPr lang="en-AU" sz="1200" dirty="0"/>
              <a:t>Institutionalisation and incarceration is currently justified with reference to the risk that Indigenous women pose, precipitating penal and child protection interventions. Incarceration rates have climbed exponentially for Indigenous women and girls since the twentieth century. Indigenous women are the fastest growing prison demographic, with rates increasing by 59% between 2000 and 2009 and doubling between 2009 and 2019. Indigenous women comprise over one-third (37%) of the female prison population (yet 1.29% of the general adult female population) and are 21 times more likely to be imprisoned. The attached </a:t>
            </a:r>
            <a:r>
              <a:rPr lang="en-US" sz="1200" dirty="0"/>
              <a:t>Graph 1 illustrates this growth, and our research below </a:t>
            </a:r>
            <a:r>
              <a:rPr lang="en-US" sz="1200" dirty="0" err="1"/>
              <a:t>humanises</a:t>
            </a:r>
            <a:r>
              <a:rPr lang="en-US" sz="1200" dirty="0"/>
              <a:t> these statistics.</a:t>
            </a:r>
          </a:p>
          <a:p>
            <a:pPr algn="just"/>
            <a:endParaRPr lang="en-US" sz="1200" dirty="0"/>
          </a:p>
          <a:p>
            <a:pPr algn="just"/>
            <a:r>
              <a:rPr lang="en-US" sz="1200" dirty="0"/>
              <a:t>Most Indigenous women in prisons have committed minor offences. Indigenous women are predominantly sentenced for traffic offences (e.g. driving unlicensed), comprising over a quarter of offences. The next most common offences are disorderly conduct, common assault (without harm) and breach of a bail or supervision order. Indigenous women are described as “cycling in and out of prison”, with most serving short prison terms. At the same time, Indigenous mothers suffer from disproportionate state interventions in their family life. </a:t>
            </a:r>
            <a:r>
              <a:rPr lang="en-AU" sz="1200" dirty="0"/>
              <a:t>Indigenous parents, often single mothers, are 10 times more likely than non-Indigenous parents to have their children placed on care and protection orders or in out-of-home care – which is similar to Canadian rates. It adds new layers of trauma that continue to be experienced by surviving members of the Stolen Generations, including almost 20,000 Indigenous women. It also feeds into the criminal justice system, with 70.5% Indigenous girls in youth detention having also been in the child protection system.</a:t>
            </a:r>
          </a:p>
          <a:p>
            <a:pPr algn="just"/>
            <a:r>
              <a:rPr lang="en-AU" sz="1200" dirty="0"/>
              <a:t> </a:t>
            </a:r>
          </a:p>
          <a:p>
            <a:pPr algn="just"/>
            <a:r>
              <a:rPr lang="en-AU" sz="1200" dirty="0"/>
              <a:t>While Indigenous women are targeted by the criminal justice system as offenders, Indigenous women victims have long been neglected by this system that fails to carefully investigate and prosecute the murders and deaths of Indigenous women. The carelessness is particularly acute for Indigenous women who die in police or prison custody, which is currently at a rate of more than 20 times that of non-Indigenous women in Australia. Law enforcers have become more diligent in investigating Indigenous male offenders suspected of violence against Indigenous women, especially where it allows the assertion of punitive control over Indigenous communities. This is supported by a model of “carceral feminism” – a mainstream movement that identifies the need to punish Indigenous men for Indigenous women’s victimisation, although often with the effect of capturing Indigenous women in the penal net. The justice system is less diligent when violence involves non-Indigenous males and non-Indigenous institutions.  </a:t>
            </a:r>
          </a:p>
          <a:p>
            <a:pPr algn="just"/>
            <a:endParaRPr lang="en-US" dirty="0"/>
          </a:p>
        </p:txBody>
      </p:sp>
      <p:sp>
        <p:nvSpPr>
          <p:cNvPr id="4" name="Slide Number Placeholder 3"/>
          <p:cNvSpPr>
            <a:spLocks noGrp="1"/>
          </p:cNvSpPr>
          <p:nvPr>
            <p:ph type="sldNum" sz="quarter" idx="5"/>
          </p:nvPr>
        </p:nvSpPr>
        <p:spPr/>
        <p:txBody>
          <a:bodyPr/>
          <a:lstStyle/>
          <a:p>
            <a:fld id="{D9B228AC-9A6D-B44B-A62B-F419E23290B8}" type="slidenum">
              <a:rPr lang="en-AU" altLang="en-US" smtClean="0"/>
              <a:pPr/>
              <a:t>3</a:t>
            </a:fld>
            <a:endParaRPr lang="en-AU" altLang="en-US"/>
          </a:p>
        </p:txBody>
      </p:sp>
    </p:spTree>
    <p:extLst>
      <p:ext uri="{BB962C8B-B14F-4D97-AF65-F5344CB8AC3E}">
        <p14:creationId xmlns:p14="http://schemas.microsoft.com/office/powerpoint/2010/main" val="2183075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ask this question I’m not asking about social solidarity in the way in which Emile Durkheim or David Garland may ask this question. </a:t>
            </a:r>
          </a:p>
          <a:p>
            <a:endParaRPr lang="en-US" dirty="0"/>
          </a:p>
          <a:p>
            <a:r>
              <a:rPr lang="en-US" dirty="0"/>
              <a:t>Instead, I’m seeking to critically engage with carceral responses to family violence. In doing so, I will be drawing on the perspectives of First Nations women in prison. </a:t>
            </a:r>
          </a:p>
          <a:p>
            <a:endParaRPr lang="en-US" dirty="0"/>
          </a:p>
          <a:p>
            <a:r>
              <a:rPr lang="en-US" dirty="0"/>
              <a:t>These perspectives demonstrate that carceral responses to family violence have an overwhelming burden on First Nations women.  Namely, f</a:t>
            </a:r>
            <a:r>
              <a:rPr lang="en-AU" dirty="0" err="1">
                <a:effectLst/>
                <a:ea typeface="Calibri" panose="020F0502020204030204" pitchFamily="34" charset="0"/>
                <a:cs typeface="Times New Roman" panose="02020603050405020304" pitchFamily="18" charset="0"/>
              </a:rPr>
              <a:t>amily</a:t>
            </a:r>
            <a:r>
              <a:rPr lang="en-AU" dirty="0">
                <a:effectLst/>
                <a:ea typeface="Calibri" panose="020F0502020204030204" pitchFamily="34" charset="0"/>
                <a:cs typeface="Times New Roman" panose="02020603050405020304" pitchFamily="18" charset="0"/>
              </a:rPr>
              <a:t> violence laws operate to incarcerate first </a:t>
            </a:r>
            <a:r>
              <a:rPr lang="en-US" dirty="0"/>
              <a:t>First Nations </a:t>
            </a:r>
            <a:r>
              <a:rPr lang="en-AU" i="1" dirty="0">
                <a:effectLst/>
                <a:ea typeface="Calibri" panose="020F0502020204030204" pitchFamily="34" charset="0"/>
                <a:cs typeface="Times New Roman" panose="02020603050405020304" pitchFamily="18" charset="0"/>
              </a:rPr>
              <a:t>and</a:t>
            </a:r>
            <a:r>
              <a:rPr lang="en-AU" dirty="0">
                <a:effectLst/>
                <a:ea typeface="Calibri" panose="020F0502020204030204" pitchFamily="34" charset="0"/>
                <a:cs typeface="Times New Roman" panose="02020603050405020304" pitchFamily="18" charset="0"/>
              </a:rPr>
              <a:t> children and place stress on First Nations families. They are ineffective in ending the violence altogether. </a:t>
            </a:r>
          </a:p>
          <a:p>
            <a:endParaRPr lang="en-US" dirty="0"/>
          </a:p>
          <a:p>
            <a:r>
              <a:rPr lang="en-US" dirty="0"/>
              <a:t>I want to first discuss the ways in which we came to these findings with Larissa Behrendt, Gemma Sentence and Michelle Toy, including how we designed our research project. </a:t>
            </a:r>
          </a:p>
        </p:txBody>
      </p:sp>
      <p:sp>
        <p:nvSpPr>
          <p:cNvPr id="4" name="Slide Number Placeholder 3"/>
          <p:cNvSpPr>
            <a:spLocks noGrp="1"/>
          </p:cNvSpPr>
          <p:nvPr>
            <p:ph type="sldNum" sz="quarter" idx="5"/>
          </p:nvPr>
        </p:nvSpPr>
        <p:spPr/>
        <p:txBody>
          <a:bodyPr/>
          <a:lstStyle/>
          <a:p>
            <a:fld id="{E56C207B-21CD-41E3-83F5-F3DB8BD6C3D9}" type="slidenum">
              <a:rPr lang="en-AU" smtClean="0"/>
              <a:t>4</a:t>
            </a:fld>
            <a:endParaRPr lang="en-AU"/>
          </a:p>
        </p:txBody>
      </p:sp>
    </p:spTree>
    <p:extLst>
      <p:ext uri="{BB962C8B-B14F-4D97-AF65-F5344CB8AC3E}">
        <p14:creationId xmlns:p14="http://schemas.microsoft.com/office/powerpoint/2010/main" val="3962651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5063" y="114300"/>
            <a:ext cx="4384675" cy="2466975"/>
          </a:xfrm>
        </p:spPr>
      </p:sp>
      <p:sp>
        <p:nvSpPr>
          <p:cNvPr id="3" name="Notes Placeholder 2"/>
          <p:cNvSpPr>
            <a:spLocks noGrp="1"/>
          </p:cNvSpPr>
          <p:nvPr>
            <p:ph type="body" idx="1"/>
          </p:nvPr>
        </p:nvSpPr>
        <p:spPr>
          <a:xfrm>
            <a:off x="297219" y="2957885"/>
            <a:ext cx="6350071" cy="6981452"/>
          </a:xfrm>
        </p:spPr>
        <p:txBody>
          <a:bodyPr/>
          <a:lstStyle/>
          <a:p>
            <a:pPr algn="l"/>
            <a:r>
              <a:rPr lang="en-AU" sz="1200" b="0" i="0" u="none" strike="noStrike" dirty="0">
                <a:solidFill>
                  <a:srgbClr val="000000"/>
                </a:solidFill>
                <a:effectLst/>
                <a:latin typeface="Calibri" panose="020F0502020204030204" pitchFamily="34" charset="0"/>
              </a:rPr>
              <a:t> </a:t>
            </a:r>
            <a:r>
              <a:rPr lang="en-AU" sz="1200" b="0" i="0" u="none" strike="noStrike" dirty="0">
                <a:solidFill>
                  <a:srgbClr val="222222"/>
                </a:solidFill>
                <a:effectLst/>
                <a:latin typeface="Calibri" panose="020F0502020204030204" pitchFamily="34" charset="0"/>
              </a:rPr>
              <a:t>This presentation explores the findings of yarning circles </a:t>
            </a:r>
            <a:r>
              <a:rPr lang="en-AU" sz="1200" b="0" i="0" u="none" strike="noStrike" dirty="0">
                <a:solidFill>
                  <a:srgbClr val="070706"/>
                </a:solidFill>
                <a:effectLst/>
                <a:latin typeface="Calibri" panose="020F0502020204030204" pitchFamily="34" charset="0"/>
              </a:rPr>
              <a:t>and</a:t>
            </a:r>
            <a:r>
              <a:rPr lang="en-AU" sz="1200" b="0" i="0" u="none" strike="noStrike" dirty="0">
                <a:solidFill>
                  <a:srgbClr val="222222"/>
                </a:solidFill>
                <a:effectLst/>
                <a:latin typeface="Calibri" panose="020F0502020204030204" pitchFamily="34" charset="0"/>
              </a:rPr>
              <a:t> interviews with over 162 First Nations women across eight NSW prisons, which we visited at least twice in 2019.</a:t>
            </a:r>
          </a:p>
          <a:p>
            <a:pPr algn="l"/>
            <a:endParaRPr lang="en-AU" sz="1200" b="0" i="0" u="none" strike="noStrike" dirty="0">
              <a:solidFill>
                <a:srgbClr val="222222"/>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Calibri Light" panose="020F0302020204030204" pitchFamily="34" charset="0"/>
                <a:ea typeface="Calibri" panose="020F0502020204030204" pitchFamily="34" charset="0"/>
                <a:cs typeface="Times New Roman" panose="02020603050405020304" pitchFamily="18" charset="0"/>
              </a:rPr>
              <a:t>The research was conducted with First Nations scholars and activists Larissa Behrendt, Gemma Sentence and Michelle Today, and with the leadership of sista2sista – a local First Nations women’s group set up in Sydney to support this research.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latin typeface="Calibri Light" panose="020F03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Calibri Light" panose="020F0302020204030204" pitchFamily="34" charset="0"/>
                <a:ea typeface="Calibri" panose="020F0502020204030204" pitchFamily="34" charset="0"/>
                <a:cs typeface="Times New Roman" panose="02020603050405020304" pitchFamily="18" charset="0"/>
              </a:rPr>
              <a:t>Aunty Bronwyn Penrith has been especially powerful in this group.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latin typeface="Calibri Light" panose="020F03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Calibri Light" panose="020F0302020204030204" pitchFamily="34" charset="0"/>
                <a:ea typeface="Calibri" panose="020F0502020204030204" pitchFamily="34" charset="0"/>
                <a:cs typeface="Times New Roman" panose="02020603050405020304" pitchFamily="18" charset="0"/>
              </a:rPr>
              <a:t>We established the research advisory group called sista2sista to lead the research design and provide support for First Nations women in prison.  These women came from a range of organisations and services shown on the slide and some also had lived prison experience. When women were released from prison we encouraged them to join sista2sista or call on us for support and solidarity.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latin typeface="Calibri Light" panose="020F03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Calibri Light" panose="020F0302020204030204" pitchFamily="34" charset="0"/>
                <a:ea typeface="Calibri" panose="020F0502020204030204" pitchFamily="34" charset="0"/>
              </a:rPr>
              <a:t>We approached the research with a storytelling and yarning methodology. Women could share their stories without judgement either as a group, with a researcher or on paper. The women inside often chose all three.  We also had surveys that asked about the women’s background, their experience with the criminal justice system and what could be changed. Overwhelmingly, First Nations women wanted to talk about how it had affected their roles as mothers and carers.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latin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Calibri Light" panose="020F0302020204030204" pitchFamily="34" charset="0"/>
              </a:rPr>
              <a:t>Family violence was often raised in terms of it triggering the criminal justice system’s involvement in their lives, or adverse consequences for their children because of the involvement of child welfare authorities. </a:t>
            </a:r>
            <a:endParaRPr lang="en-AU" dirty="0"/>
          </a:p>
        </p:txBody>
      </p:sp>
      <p:sp>
        <p:nvSpPr>
          <p:cNvPr id="4" name="Slide Number Placeholder 3"/>
          <p:cNvSpPr>
            <a:spLocks noGrp="1"/>
          </p:cNvSpPr>
          <p:nvPr>
            <p:ph type="sldNum" sz="quarter" idx="10"/>
          </p:nvPr>
        </p:nvSpPr>
        <p:spPr/>
        <p:txBody>
          <a:bodyPr/>
          <a:lstStyle/>
          <a:p>
            <a:fld id="{E56C207B-21CD-41E3-83F5-F3DB8BD6C3D9}" type="slidenum">
              <a:rPr lang="en-AU" smtClean="0"/>
              <a:t>5</a:t>
            </a:fld>
            <a:endParaRPr lang="en-AU"/>
          </a:p>
        </p:txBody>
      </p:sp>
    </p:spTree>
    <p:extLst>
      <p:ext uri="{BB962C8B-B14F-4D97-AF65-F5344CB8AC3E}">
        <p14:creationId xmlns:p14="http://schemas.microsoft.com/office/powerpoint/2010/main" val="931347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women said that cross AVOs are “really common” (quote) and they get imprisoned for breaching orders. </a:t>
            </a:r>
          </a:p>
          <a:p>
            <a:endParaRPr lang="en-US" dirty="0"/>
          </a:p>
          <a:p>
            <a:r>
              <a:rPr lang="en-US" dirty="0"/>
              <a:t>Women spoke about how they had AVO orders imposed on them when there was a reported domestic dispute. They lived in fear that they would be picked up by police for breaching the order because they lived or interacted with their partner due to children. For some women, they were in prison due to police deeming them in breach of AVOs.</a:t>
            </a:r>
          </a:p>
          <a:p>
            <a:endParaRPr lang="en-US" dirty="0"/>
          </a:p>
        </p:txBody>
      </p:sp>
      <p:sp>
        <p:nvSpPr>
          <p:cNvPr id="4" name="Slide Number Placeholder 3"/>
          <p:cNvSpPr>
            <a:spLocks noGrp="1"/>
          </p:cNvSpPr>
          <p:nvPr>
            <p:ph type="sldNum" sz="quarter" idx="5"/>
          </p:nvPr>
        </p:nvSpPr>
        <p:spPr/>
        <p:txBody>
          <a:bodyPr/>
          <a:lstStyle/>
          <a:p>
            <a:fld id="{E56C207B-21CD-41E3-83F5-F3DB8BD6C3D9}" type="slidenum">
              <a:rPr lang="en-AU" smtClean="0"/>
              <a:t>6</a:t>
            </a:fld>
            <a:endParaRPr lang="en-AU"/>
          </a:p>
        </p:txBody>
      </p:sp>
    </p:spTree>
    <p:extLst>
      <p:ext uri="{BB962C8B-B14F-4D97-AF65-F5344CB8AC3E}">
        <p14:creationId xmlns:p14="http://schemas.microsoft.com/office/powerpoint/2010/main" val="804412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56C207B-21CD-41E3-83F5-F3DB8BD6C3D9}" type="slidenum">
              <a:rPr lang="en-AU" smtClean="0"/>
              <a:t>7</a:t>
            </a:fld>
            <a:endParaRPr lang="en-AU"/>
          </a:p>
        </p:txBody>
      </p:sp>
    </p:spTree>
    <p:extLst>
      <p:ext uri="{BB962C8B-B14F-4D97-AF65-F5344CB8AC3E}">
        <p14:creationId xmlns:p14="http://schemas.microsoft.com/office/powerpoint/2010/main" val="1506547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261938"/>
            <a:ext cx="4443412" cy="2500312"/>
          </a:xfrm>
        </p:spPr>
      </p:sp>
      <p:sp>
        <p:nvSpPr>
          <p:cNvPr id="3" name="Notes Placeholder 2"/>
          <p:cNvSpPr>
            <a:spLocks noGrp="1"/>
          </p:cNvSpPr>
          <p:nvPr>
            <p:ph type="body" idx="1"/>
          </p:nvPr>
        </p:nvSpPr>
        <p:spPr>
          <a:xfrm>
            <a:off x="277330" y="2947290"/>
            <a:ext cx="6315569" cy="699204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000000"/>
                </a:solidFill>
                <a:effectLst/>
                <a:latin typeface="Helvetica Neue" panose="02000503000000020004" pitchFamily="2" charset="0"/>
              </a:rPr>
              <a:t>This quote is by a mother who said that she had also experienced family violence, but nonetheless prioritised her child’s wellbeing in her life.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0" dirty="0">
              <a:solidFill>
                <a:srgbClr val="000000"/>
              </a:solidFill>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000000"/>
                </a:solidFill>
                <a:effectLst/>
                <a:latin typeface="Helvetica Neue" panose="02000503000000020004" pitchFamily="2" charset="0"/>
              </a:rPr>
              <a:t>She explains that the system fails to see her as anything more than a criminal since she has been caught up in its carceral network.</a:t>
            </a:r>
            <a:endParaRPr lang="en-AU" b="0" i="0" dirty="0">
              <a:solidFill>
                <a:srgbClr val="000000"/>
              </a:solidFill>
              <a:effectLst/>
              <a:latin typeface="Libre Baskerville" panose="02000000000000000000" pitchFamily="2" charset="0"/>
            </a:endParaRPr>
          </a:p>
          <a:p>
            <a:endParaRPr lang="en-AU" dirty="0"/>
          </a:p>
          <a:p>
            <a:r>
              <a:rPr lang="en-US" dirty="0"/>
              <a:t>Mothers conveyed most prolifically in yarns the intergenerational trauma of being separated from their children – usually for minor matters – and that this can lead to permanent removal of children by welfare authorities. </a:t>
            </a:r>
          </a:p>
          <a:p>
            <a:endParaRPr lang="en-AU" dirty="0"/>
          </a:p>
        </p:txBody>
      </p:sp>
      <p:sp>
        <p:nvSpPr>
          <p:cNvPr id="4" name="Slide Number Placeholder 3"/>
          <p:cNvSpPr>
            <a:spLocks noGrp="1"/>
          </p:cNvSpPr>
          <p:nvPr>
            <p:ph type="sldNum" sz="quarter" idx="10"/>
          </p:nvPr>
        </p:nvSpPr>
        <p:spPr/>
        <p:txBody>
          <a:bodyPr/>
          <a:lstStyle/>
          <a:p>
            <a:fld id="{E56C207B-21CD-41E3-83F5-F3DB8BD6C3D9}" type="slidenum">
              <a:rPr lang="en-AU" smtClean="0"/>
              <a:t>8</a:t>
            </a:fld>
            <a:endParaRPr lang="en-AU"/>
          </a:p>
        </p:txBody>
      </p:sp>
    </p:spTree>
    <p:extLst>
      <p:ext uri="{BB962C8B-B14F-4D97-AF65-F5344CB8AC3E}">
        <p14:creationId xmlns:p14="http://schemas.microsoft.com/office/powerpoint/2010/main" val="183755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6C207B-21CD-41E3-83F5-F3DB8BD6C3D9}" type="slidenum">
              <a:rPr lang="en-AU" smtClean="0"/>
              <a:t>9</a:t>
            </a:fld>
            <a:endParaRPr lang="en-AU"/>
          </a:p>
        </p:txBody>
      </p:sp>
    </p:spTree>
    <p:extLst>
      <p:ext uri="{BB962C8B-B14F-4D97-AF65-F5344CB8AC3E}">
        <p14:creationId xmlns:p14="http://schemas.microsoft.com/office/powerpoint/2010/main" val="316211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family violence may be at the front and </a:t>
            </a:r>
            <a:r>
              <a:rPr lang="en-US" dirty="0" err="1"/>
              <a:t>centre</a:t>
            </a:r>
            <a:r>
              <a:rPr lang="en-US" dirty="0"/>
              <a:t> of the court hearing when the male is the perpetrator, especially the Aboriginal male. </a:t>
            </a:r>
          </a:p>
          <a:p>
            <a:endParaRPr lang="en-US" dirty="0"/>
          </a:p>
          <a:p>
            <a:r>
              <a:rPr lang="en-US" dirty="0"/>
              <a:t>However, when the female is an offender but also had experiences of family violence, her story is not heard by the court. This is articulated in this quote. </a:t>
            </a:r>
          </a:p>
        </p:txBody>
      </p:sp>
      <p:sp>
        <p:nvSpPr>
          <p:cNvPr id="4" name="Slide Number Placeholder 3"/>
          <p:cNvSpPr>
            <a:spLocks noGrp="1"/>
          </p:cNvSpPr>
          <p:nvPr>
            <p:ph type="sldNum" sz="quarter" idx="5"/>
          </p:nvPr>
        </p:nvSpPr>
        <p:spPr/>
        <p:txBody>
          <a:bodyPr/>
          <a:lstStyle/>
          <a:p>
            <a:fld id="{E56C207B-21CD-41E3-83F5-F3DB8BD6C3D9}" type="slidenum">
              <a:rPr lang="en-AU" smtClean="0"/>
              <a:t>10</a:t>
            </a:fld>
            <a:endParaRPr lang="en-AU"/>
          </a:p>
        </p:txBody>
      </p:sp>
    </p:spTree>
    <p:extLst>
      <p:ext uri="{BB962C8B-B14F-4D97-AF65-F5344CB8AC3E}">
        <p14:creationId xmlns:p14="http://schemas.microsoft.com/office/powerpoint/2010/main" val="3028539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i="0" dirty="0">
                <a:solidFill>
                  <a:srgbClr val="000000"/>
                </a:solidFill>
                <a:effectLst/>
                <a:latin typeface="Libre Baskerville" panose="02000000000000000000" pitchFamily="2" charset="0"/>
              </a:rPr>
              <a:t>In the NT the victim is emphasised in sentencing when her story is congruent with tough prison sentences. Yet when this victim asks for Aboriginal-led responses – including that the perpetrator be exiled or undertake ceremony – such Aboriginal victims are ignored or belittled. Statements by Aboriginal victims that have said they want Aboriginal law rather than prison to be considered have been treated this way by the NT Supreme Court, including the cases of Queen v Turner in 2011, Queen and Bara in 2006 and Queen and Webb in 2003.</a:t>
            </a:r>
          </a:p>
          <a:p>
            <a:endParaRPr lang="en-AU" b="0" i="0" dirty="0">
              <a:solidFill>
                <a:srgbClr val="000000"/>
              </a:solidFill>
              <a:effectLst/>
              <a:latin typeface="Libre Baskerville" panose="02000000000000000000" pitchFamily="2" charset="0"/>
            </a:endParaRPr>
          </a:p>
          <a:p>
            <a:r>
              <a:rPr lang="en-AU" b="0" i="0" dirty="0">
                <a:solidFill>
                  <a:srgbClr val="000000"/>
                </a:solidFill>
                <a:effectLst/>
                <a:latin typeface="Libre Baskerville" panose="02000000000000000000" pitchFamily="2" charset="0"/>
              </a:rPr>
              <a:t>Chelsea </a:t>
            </a:r>
            <a:r>
              <a:rPr lang="en-AU" b="0" i="0" dirty="0" err="1">
                <a:solidFill>
                  <a:srgbClr val="000000"/>
                </a:solidFill>
                <a:effectLst/>
                <a:latin typeface="Libre Baskerville" panose="02000000000000000000" pitchFamily="2" charset="0"/>
              </a:rPr>
              <a:t>Watego</a:t>
            </a:r>
            <a:r>
              <a:rPr lang="en-AU" b="0" i="0" dirty="0">
                <a:solidFill>
                  <a:srgbClr val="000000"/>
                </a:solidFill>
                <a:effectLst/>
                <a:latin typeface="Libre Baskerville" panose="02000000000000000000" pitchFamily="2" charset="0"/>
              </a:rPr>
              <a:t> points out that in “Queensland, </a:t>
            </a:r>
            <a:r>
              <a:rPr lang="en-AU" b="0" i="0" u="sng" dirty="0">
                <a:solidFill>
                  <a:srgbClr val="4B4B4E"/>
                </a:solidFill>
                <a:effectLst/>
                <a:latin typeface="Libre Baskerville" panose="02000000000000000000" pitchFamily="2" charset="0"/>
                <a:hlinkClick r:id="rId3"/>
              </a:rPr>
              <a:t>nearly 50%</a:t>
            </a:r>
            <a:r>
              <a:rPr lang="en-AU" b="0" i="0" dirty="0">
                <a:solidFill>
                  <a:srgbClr val="000000"/>
                </a:solidFill>
                <a:effectLst/>
                <a:latin typeface="Libre Baskerville" panose="02000000000000000000" pitchFamily="2" charset="0"/>
              </a:rPr>
              <a:t> of Indigenous women murdered in domestic violence contexts have previously been named by the state as perpetrators.:”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0" dirty="0">
              <a:solidFill>
                <a:srgbClr val="000000"/>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000000"/>
                </a:solidFill>
                <a:effectLst/>
                <a:latin typeface="Libre Baskerville" panose="02000000000000000000" pitchFamily="2" charset="0"/>
              </a:rPr>
              <a:t>This has also been the approach to family violence in the NT. NT Supreme Court judges make statements about family violence in Aboriginal communities and diminish claims that the justice system is racist, including by </a:t>
            </a:r>
            <a:r>
              <a:rPr lang="en-AU" b="0" i="0" dirty="0" err="1">
                <a:solidFill>
                  <a:srgbClr val="000000"/>
                </a:solidFill>
                <a:effectLst/>
                <a:latin typeface="Libre Baskerville" panose="02000000000000000000" pitchFamily="2" charset="0"/>
              </a:rPr>
              <a:t>Arrente</a:t>
            </a:r>
            <a:r>
              <a:rPr lang="en-AU" b="0" i="0" dirty="0">
                <a:solidFill>
                  <a:srgbClr val="000000"/>
                </a:solidFill>
                <a:effectLst/>
                <a:latin typeface="Libre Baskerville" panose="02000000000000000000" pitchFamily="2" charset="0"/>
              </a:rPr>
              <a:t> woman who oversees the development of the NT Aboriginal Justice Agreement, Leanne Liddle. These are the same judges who are responsible for incarcerating unprecedented numbers of Aboriginal adults and children.  The same judges who failed to find that the gassing of Don Dale was unlawful because they preferred the approach of corrections.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0" dirty="0">
              <a:solidFill>
                <a:srgbClr val="000000"/>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0" dirty="0">
              <a:solidFill>
                <a:srgbClr val="000000"/>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0" dirty="0">
              <a:solidFill>
                <a:srgbClr val="000000"/>
              </a:solidFill>
              <a:effectLst/>
              <a:latin typeface="Libre Baskerville"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E56C207B-21CD-41E3-83F5-F3DB8BD6C3D9}" type="slidenum">
              <a:rPr lang="en-AU" smtClean="0"/>
              <a:t>11</a:t>
            </a:fld>
            <a:endParaRPr lang="en-AU"/>
          </a:p>
        </p:txBody>
      </p:sp>
    </p:spTree>
    <p:extLst>
      <p:ext uri="{BB962C8B-B14F-4D97-AF65-F5344CB8AC3E}">
        <p14:creationId xmlns:p14="http://schemas.microsoft.com/office/powerpoint/2010/main" val="1451693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err="1">
                <a:solidFill>
                  <a:srgbClr val="000000"/>
                </a:solidFill>
                <a:effectLst/>
                <a:latin typeface="Helvetica Neue" panose="02000503000000020004" pitchFamily="2" charset="0"/>
              </a:rPr>
              <a:t>Munanjahli</a:t>
            </a:r>
            <a:r>
              <a:rPr lang="en-AU" b="0" i="0" dirty="0">
                <a:solidFill>
                  <a:srgbClr val="000000"/>
                </a:solidFill>
                <a:effectLst/>
                <a:latin typeface="Helvetica Neue" panose="02000503000000020004" pitchFamily="2" charset="0"/>
              </a:rPr>
              <a:t> and South Sea Islander professor Chelsea </a:t>
            </a:r>
            <a:r>
              <a:rPr lang="en-AU" b="0" i="0" dirty="0" err="1">
                <a:solidFill>
                  <a:srgbClr val="000000"/>
                </a:solidFill>
                <a:effectLst/>
                <a:latin typeface="Libre Baskerville" panose="02000000000000000000" pitchFamily="2" charset="0"/>
              </a:rPr>
              <a:t>Watego</a:t>
            </a:r>
            <a:r>
              <a:rPr lang="en-AU" b="0" i="0" dirty="0">
                <a:solidFill>
                  <a:srgbClr val="000000"/>
                </a:solidFill>
                <a:effectLst/>
                <a:latin typeface="Libre Baskerville" panose="02000000000000000000" pitchFamily="2" charset="0"/>
              </a:rPr>
              <a:t> also identifies how debates around family violence fail “to understand how the state itself perpetrates abuse and coercive control over Indigenous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0" dirty="0">
              <a:solidFill>
                <a:srgbClr val="000000"/>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000000"/>
                </a:solidFill>
                <a:effectLst/>
                <a:latin typeface="Libre Baskerville" panose="02000000000000000000" pitchFamily="2" charset="0"/>
              </a:rPr>
              <a:t>Through the lens of the First Nations mothers in prison, their removal from their children is a form of family violence.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0" dirty="0">
              <a:solidFill>
                <a:srgbClr val="000000"/>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Child protection authorities are also alerted when police become involved in family violence. Family violence is identified as a risk factor for children’s welfare authorities and grounds for removing children, irrespective of the care shown by the First Nations mother.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women spoke about their children having been taken away due to incidents of family violence on the part of the father that they had disclosed to welfare authorities.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000000"/>
                </a:solidFill>
                <a:effectLst/>
                <a:latin typeface="Libre Baskerville" panose="02000000000000000000" pitchFamily="2" charset="0"/>
              </a:rPr>
              <a:t>Allegations of family violence are major contributions to child removals from Aboriginal mothers in the NT as well, which the Royal Commission heard. </a:t>
            </a:r>
          </a:p>
          <a:p>
            <a:endParaRPr lang="en-US" dirty="0"/>
          </a:p>
          <a:p>
            <a:endParaRPr lang="en-US" dirty="0"/>
          </a:p>
        </p:txBody>
      </p:sp>
      <p:sp>
        <p:nvSpPr>
          <p:cNvPr id="4" name="Slide Number Placeholder 3"/>
          <p:cNvSpPr>
            <a:spLocks noGrp="1"/>
          </p:cNvSpPr>
          <p:nvPr>
            <p:ph type="sldNum" sz="quarter" idx="5"/>
          </p:nvPr>
        </p:nvSpPr>
        <p:spPr/>
        <p:txBody>
          <a:bodyPr/>
          <a:lstStyle/>
          <a:p>
            <a:fld id="{E56C207B-21CD-41E3-83F5-F3DB8BD6C3D9}" type="slidenum">
              <a:rPr lang="en-AU" smtClean="0"/>
              <a:t>12</a:t>
            </a:fld>
            <a:endParaRPr lang="en-AU"/>
          </a:p>
        </p:txBody>
      </p:sp>
    </p:spTree>
    <p:extLst>
      <p:ext uri="{BB962C8B-B14F-4D97-AF65-F5344CB8AC3E}">
        <p14:creationId xmlns:p14="http://schemas.microsoft.com/office/powerpoint/2010/main" val="2896732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261938"/>
            <a:ext cx="4443412" cy="2500312"/>
          </a:xfrm>
        </p:spPr>
      </p:sp>
      <p:sp>
        <p:nvSpPr>
          <p:cNvPr id="3" name="Notes Placeholder 2"/>
          <p:cNvSpPr>
            <a:spLocks noGrp="1"/>
          </p:cNvSpPr>
          <p:nvPr>
            <p:ph type="body" idx="1"/>
          </p:nvPr>
        </p:nvSpPr>
        <p:spPr>
          <a:xfrm>
            <a:off x="277330" y="2947290"/>
            <a:ext cx="6315569" cy="6992048"/>
          </a:xfrm>
        </p:spPr>
        <p:txBody>
          <a:bodyPr/>
          <a:lstStyle/>
          <a:p>
            <a:r>
              <a:rPr lang="en-AU" sz="1200" dirty="0">
                <a:effectLst/>
                <a:ea typeface="Calibri" panose="020F0502020204030204" pitchFamily="34" charset="0"/>
                <a:cs typeface="Times New Roman" panose="02020603050405020304" pitchFamily="18" charset="0"/>
              </a:rPr>
              <a:t>One of the ALS offices we spoke to was that breach of these AVOs by Aboriginal girls was one of the most common reasons for their criminalisation and incarceration</a:t>
            </a:r>
            <a:endParaRPr lang="en-AU" dirty="0"/>
          </a:p>
        </p:txBody>
      </p:sp>
      <p:sp>
        <p:nvSpPr>
          <p:cNvPr id="4" name="Slide Number Placeholder 3"/>
          <p:cNvSpPr>
            <a:spLocks noGrp="1"/>
          </p:cNvSpPr>
          <p:nvPr>
            <p:ph type="sldNum" sz="quarter" idx="10"/>
          </p:nvPr>
        </p:nvSpPr>
        <p:spPr/>
        <p:txBody>
          <a:bodyPr/>
          <a:lstStyle/>
          <a:p>
            <a:fld id="{E56C207B-21CD-41E3-83F5-F3DB8BD6C3D9}" type="slidenum">
              <a:rPr lang="en-AU" smtClean="0"/>
              <a:t>13</a:t>
            </a:fld>
            <a:endParaRPr lang="en-AU"/>
          </a:p>
        </p:txBody>
      </p:sp>
    </p:spTree>
    <p:extLst>
      <p:ext uri="{BB962C8B-B14F-4D97-AF65-F5344CB8AC3E}">
        <p14:creationId xmlns:p14="http://schemas.microsoft.com/office/powerpoint/2010/main" val="3402381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9213" y="220663"/>
            <a:ext cx="4244975" cy="2389187"/>
          </a:xfrm>
        </p:spPr>
      </p:sp>
      <p:sp>
        <p:nvSpPr>
          <p:cNvPr id="3" name="Notes Placeholder 2"/>
          <p:cNvSpPr>
            <a:spLocks noGrp="1"/>
          </p:cNvSpPr>
          <p:nvPr>
            <p:ph type="body" idx="1"/>
          </p:nvPr>
        </p:nvSpPr>
        <p:spPr>
          <a:xfrm>
            <a:off x="277330" y="2843755"/>
            <a:ext cx="6139086" cy="7095583"/>
          </a:xfrm>
        </p:spPr>
        <p:txBody>
          <a:bodyPr/>
          <a:lstStyle/>
          <a:p>
            <a:pPr algn="just">
              <a:lnSpc>
                <a:spcPct val="150000"/>
              </a:lnSpc>
            </a:pPr>
            <a:endParaRPr lang="en-AU" sz="800" dirty="0"/>
          </a:p>
        </p:txBody>
      </p:sp>
      <p:sp>
        <p:nvSpPr>
          <p:cNvPr id="4" name="Slide Number Placeholder 3"/>
          <p:cNvSpPr>
            <a:spLocks noGrp="1"/>
          </p:cNvSpPr>
          <p:nvPr>
            <p:ph type="sldNum" sz="quarter" idx="10"/>
          </p:nvPr>
        </p:nvSpPr>
        <p:spPr/>
        <p:txBody>
          <a:bodyPr/>
          <a:lstStyle/>
          <a:p>
            <a:fld id="{E56C207B-21CD-41E3-83F5-F3DB8BD6C3D9}" type="slidenum">
              <a:rPr lang="en-AU" smtClean="0"/>
              <a:t>14</a:t>
            </a:fld>
            <a:endParaRPr lang="en-AU"/>
          </a:p>
        </p:txBody>
      </p:sp>
    </p:spTree>
    <p:extLst>
      <p:ext uri="{BB962C8B-B14F-4D97-AF65-F5344CB8AC3E}">
        <p14:creationId xmlns:p14="http://schemas.microsoft.com/office/powerpoint/2010/main" val="403276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6C207B-21CD-41E3-83F5-F3DB8BD6C3D9}" type="slidenum">
              <a:rPr lang="en-AU" smtClean="0"/>
              <a:t>15</a:t>
            </a:fld>
            <a:endParaRPr lang="en-AU"/>
          </a:p>
        </p:txBody>
      </p:sp>
    </p:spTree>
    <p:extLst>
      <p:ext uri="{BB962C8B-B14F-4D97-AF65-F5344CB8AC3E}">
        <p14:creationId xmlns:p14="http://schemas.microsoft.com/office/powerpoint/2010/main" val="2154047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8D37A54D-33BC-444D-BD77-524A35F08AFC}" type="datetimeFigureOut">
              <a:rPr lang="en-AU" smtClean="0"/>
              <a:t>3/12/2022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1110837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D37A54D-33BC-444D-BD77-524A35F08AFC}" type="datetimeFigureOut">
              <a:rPr lang="en-AU" smtClean="0"/>
              <a:t>3/12/2022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3624417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37A54D-33BC-444D-BD77-524A35F08AFC}" type="datetimeFigureOut">
              <a:rPr lang="en-AU" smtClean="0"/>
              <a:t>3/12/2022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300553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8D37A54D-33BC-444D-BD77-524A35F08AFC}" type="datetimeFigureOut">
              <a:rPr lang="en-AU" smtClean="0"/>
              <a:t>3/12/2022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4115986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8D37A54D-33BC-444D-BD77-524A35F08AFC}" type="datetimeFigureOut">
              <a:rPr lang="en-AU" smtClean="0"/>
              <a:t>3/12/2022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3723308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8D37A54D-33BC-444D-BD77-524A35F08AFC}" type="datetimeFigureOut">
              <a:rPr lang="en-AU" smtClean="0"/>
              <a:t>3/12/2022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3436375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37A54D-33BC-444D-BD77-524A35F08AFC}" type="datetimeFigureOut">
              <a:rPr lang="en-AU" smtClean="0"/>
              <a:t>3/12/2022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137103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37A54D-33BC-444D-BD77-524A35F08AFC}" type="datetimeFigureOut">
              <a:rPr lang="en-AU" smtClean="0"/>
              <a:t>3/12/2022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4191116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37A54D-33BC-444D-BD77-524A35F08AFC}" type="datetimeFigureOut">
              <a:rPr lang="en-AU" smtClean="0"/>
              <a:t>3/12/2022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2274109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D37A54D-33BC-444D-BD77-524A35F08AFC}" type="datetimeFigureOut">
              <a:rPr lang="en-AU" smtClean="0"/>
              <a:t>3/12/2022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250089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D37A54D-33BC-444D-BD77-524A35F08AFC}" type="datetimeFigureOut">
              <a:rPr lang="en-AU" smtClean="0"/>
              <a:t>3/12/2022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CB3D80A-3DF3-4DC1-B677-E3578A146D7F}" type="slidenum">
              <a:rPr lang="en-AU" smtClean="0"/>
              <a:t>‹#›</a:t>
            </a:fld>
            <a:endParaRPr lang="en-AU"/>
          </a:p>
        </p:txBody>
      </p:sp>
    </p:spTree>
    <p:extLst>
      <p:ext uri="{BB962C8B-B14F-4D97-AF65-F5344CB8AC3E}">
        <p14:creationId xmlns:p14="http://schemas.microsoft.com/office/powerpoint/2010/main" val="2109929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37A54D-33BC-444D-BD77-524A35F08AFC}" type="datetimeFigureOut">
              <a:rPr lang="en-AU" smtClean="0"/>
              <a:t>3/12/2022</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3D80A-3DF3-4DC1-B677-E3578A146D7F}" type="slidenum">
              <a:rPr lang="en-AU" smtClean="0"/>
              <a:t>‹#›</a:t>
            </a:fld>
            <a:endParaRPr lang="en-AU"/>
          </a:p>
        </p:txBody>
      </p:sp>
    </p:spTree>
    <p:extLst>
      <p:ext uri="{BB962C8B-B14F-4D97-AF65-F5344CB8AC3E}">
        <p14:creationId xmlns:p14="http://schemas.microsoft.com/office/powerpoint/2010/main" val="2626581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5" name="Rectangle 1094">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39078" y="269323"/>
            <a:ext cx="5108443" cy="6389295"/>
          </a:xfrm>
        </p:spPr>
        <p:txBody>
          <a:bodyPr vert="horz" lIns="91440" tIns="45720" rIns="91440" bIns="45720" rtlCol="0">
            <a:normAutofit fontScale="90000"/>
          </a:bodyPr>
          <a:lstStyle/>
          <a:p>
            <a:pPr algn="l"/>
            <a:r>
              <a:rPr lang="en-US" b="1" i="0" u="none" strike="noStrike" kern="1200" dirty="0">
                <a:solidFill>
                  <a:schemeClr val="accent2"/>
                </a:solidFill>
                <a:effectLst/>
                <a:latin typeface="+mn-lt"/>
                <a:ea typeface="+mj-ea"/>
                <a:cs typeface="+mj-cs"/>
              </a:rPr>
              <a:t>Colonial-</a:t>
            </a:r>
            <a:r>
              <a:rPr lang="en-US" b="1" i="0" u="none" strike="noStrike" kern="1200" dirty="0" err="1">
                <a:solidFill>
                  <a:schemeClr val="accent2"/>
                </a:solidFill>
                <a:effectLst/>
                <a:latin typeface="+mn-lt"/>
                <a:ea typeface="+mj-ea"/>
                <a:cs typeface="+mj-cs"/>
              </a:rPr>
              <a:t>carceralism</a:t>
            </a:r>
            <a:r>
              <a:rPr lang="en-US" b="1" i="0" u="none" strike="noStrike" kern="1200" dirty="0">
                <a:solidFill>
                  <a:schemeClr val="accent2"/>
                </a:solidFill>
                <a:effectLst/>
                <a:latin typeface="+mn-lt"/>
                <a:ea typeface="+mj-ea"/>
                <a:cs typeface="+mj-cs"/>
              </a:rPr>
              <a:t> &amp; Family violence</a:t>
            </a:r>
            <a:br>
              <a:rPr lang="en-US" b="1" i="0" u="none" strike="noStrike" kern="1200" dirty="0">
                <a:solidFill>
                  <a:srgbClr val="FF0000"/>
                </a:solidFill>
                <a:effectLst/>
                <a:latin typeface="+mn-lt"/>
                <a:ea typeface="+mj-ea"/>
                <a:cs typeface="+mj-cs"/>
              </a:rPr>
            </a:br>
            <a:br>
              <a:rPr lang="en-US" sz="4900" b="1" i="0" u="none" strike="noStrike" kern="1200" dirty="0">
                <a:solidFill>
                  <a:srgbClr val="FF0000"/>
                </a:solidFill>
                <a:effectLst/>
                <a:latin typeface="+mj-lt"/>
                <a:ea typeface="+mj-ea"/>
                <a:cs typeface="+mj-cs"/>
              </a:rPr>
            </a:br>
            <a:br>
              <a:rPr lang="en-US" sz="1800" b="1" kern="1200" dirty="0"/>
            </a:br>
            <a:br>
              <a:rPr lang="en-US" sz="1800" b="1" kern="1200" dirty="0"/>
            </a:br>
            <a:r>
              <a:rPr lang="en-US" sz="1800" kern="1200" dirty="0"/>
              <a:t>Prepared by Thalia Anthony, Faculty of Law, UTS</a:t>
            </a:r>
            <a:r>
              <a:rPr lang="en-US" sz="1800" dirty="0"/>
              <a:t>. Research conducted with</a:t>
            </a:r>
            <a:r>
              <a:rPr lang="en-US" sz="1800" kern="1200" dirty="0"/>
              <a:t> Larissa Behrendt, Gemma Sentence and the amazing Aboriginal women we yarned with in NSW prisons</a:t>
            </a:r>
            <a:br>
              <a:rPr lang="en-US" sz="1800" kern="1200" dirty="0"/>
            </a:br>
            <a:br>
              <a:rPr lang="en-US" sz="1800" kern="1200" dirty="0"/>
            </a:br>
            <a:br>
              <a:rPr lang="en-US" sz="1800" dirty="0"/>
            </a:br>
            <a:br>
              <a:rPr lang="en-US" sz="1800" b="1" dirty="0">
                <a:solidFill>
                  <a:schemeClr val="accent2"/>
                </a:solidFill>
              </a:rPr>
            </a:br>
            <a:br>
              <a:rPr lang="en-US" sz="1800" b="1" dirty="0">
                <a:solidFill>
                  <a:schemeClr val="accent2"/>
                </a:solidFill>
              </a:rPr>
            </a:br>
            <a:r>
              <a:rPr lang="en-US" sz="1800" b="1" dirty="0">
                <a:solidFill>
                  <a:schemeClr val="accent2"/>
                </a:solidFill>
              </a:rPr>
              <a:t>I </a:t>
            </a:r>
            <a:r>
              <a:rPr lang="en-US" sz="1800" b="1" dirty="0" err="1">
                <a:solidFill>
                  <a:schemeClr val="accent2"/>
                </a:solidFill>
              </a:rPr>
              <a:t>honour</a:t>
            </a:r>
            <a:r>
              <a:rPr lang="en-US" sz="1800" b="1" dirty="0">
                <a:solidFill>
                  <a:schemeClr val="accent2"/>
                </a:solidFill>
              </a:rPr>
              <a:t> the Larrakia people who are the sovereign people of this land. </a:t>
            </a:r>
            <a:br>
              <a:rPr lang="en-US" sz="1500" b="1" kern="1200" dirty="0">
                <a:latin typeface="+mj-lt"/>
                <a:ea typeface="+mj-ea"/>
                <a:cs typeface="+mj-cs"/>
              </a:rPr>
            </a:br>
            <a:endParaRPr lang="en-US" sz="1500" i="1" kern="1200" dirty="0">
              <a:latin typeface="+mj-lt"/>
              <a:ea typeface="+mj-ea"/>
              <a:cs typeface="+mj-cs"/>
            </a:endParaRPr>
          </a:p>
        </p:txBody>
      </p:sp>
      <p:grpSp>
        <p:nvGrpSpPr>
          <p:cNvPr id="1097" name="Group 1096">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098" name="Straight Connector 1097">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99" name="Rectangle 109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01" name="Rectangle 110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ent / turned bars in prison / jail - prison bars stock illustrations">
            <a:extLst>
              <a:ext uri="{FF2B5EF4-FFF2-40B4-BE49-F238E27FC236}">
                <a16:creationId xmlns:a16="http://schemas.microsoft.com/office/drawing/2014/main" id="{79EA5022-4400-CB6B-430F-ACC181A1B0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6452418" y="557360"/>
            <a:ext cx="3985138" cy="5632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73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1"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par>
                                <p:cTn id="11" presetID="10" presetClass="entr" presetSubtype="0" fill="hold" grpId="0" nodeType="withEffect">
                                  <p:stCondLst>
                                    <p:cond delay="100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D883AB-81CF-CEDE-E470-D170B6B0C9D8}"/>
              </a:ext>
            </a:extLst>
          </p:cNvPr>
          <p:cNvSpPr>
            <a:spLocks noGrp="1"/>
          </p:cNvSpPr>
          <p:nvPr>
            <p:ph type="title"/>
          </p:nvPr>
        </p:nvSpPr>
        <p:spPr>
          <a:xfrm>
            <a:off x="686834" y="591344"/>
            <a:ext cx="3200400" cy="5585619"/>
          </a:xfrm>
        </p:spPr>
        <p:txBody>
          <a:bodyPr>
            <a:normAutofit/>
          </a:bodyPr>
          <a:lstStyle/>
          <a:p>
            <a:r>
              <a:rPr lang="en-US" sz="3700" b="1">
                <a:solidFill>
                  <a:srgbClr val="FFFFFF"/>
                </a:solidFill>
                <a:latin typeface="+mn-lt"/>
              </a:rPr>
              <a:t>COLONIAL CARCERALISM</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48AF63E-701C-3F34-A78E-CF545CF252DB}"/>
              </a:ext>
            </a:extLst>
          </p:cNvPr>
          <p:cNvSpPr>
            <a:spLocks noGrp="1"/>
          </p:cNvSpPr>
          <p:nvPr>
            <p:ph idx="1"/>
          </p:nvPr>
        </p:nvSpPr>
        <p:spPr>
          <a:xfrm>
            <a:off x="4447308" y="591344"/>
            <a:ext cx="6906491" cy="5585619"/>
          </a:xfrm>
        </p:spPr>
        <p:txBody>
          <a:bodyPr anchor="ctr">
            <a:normAutofit/>
          </a:bodyPr>
          <a:lstStyle/>
          <a:p>
            <a:r>
              <a:rPr lang="en-US" dirty="0"/>
              <a:t>Aileen Moreton-Robinson: ‘</a:t>
            </a:r>
            <a:r>
              <a:rPr lang="en-AU" dirty="0">
                <a:effectLst/>
              </a:rPr>
              <a:t>White Australia has come to “know” the Indigenous woman from the colonial gaze” in which “Indigenous women are objects who lack agency”</a:t>
            </a:r>
            <a:endParaRPr lang="en-US" dirty="0"/>
          </a:p>
          <a:p>
            <a:endParaRPr lang="en-US" dirty="0"/>
          </a:p>
          <a:p>
            <a:r>
              <a:rPr lang="en-US" dirty="0"/>
              <a:t>First Nations women objectified as victims and, increasingly, as offenders (Juanita Sherwood). </a:t>
            </a:r>
          </a:p>
          <a:p>
            <a:pPr marL="0" indent="0">
              <a:buNone/>
            </a:pPr>
            <a:endParaRPr lang="en-US" dirty="0"/>
          </a:p>
        </p:txBody>
      </p:sp>
    </p:spTree>
    <p:extLst>
      <p:ext uri="{BB962C8B-B14F-4D97-AF65-F5344CB8AC3E}">
        <p14:creationId xmlns:p14="http://schemas.microsoft.com/office/powerpoint/2010/main" val="870734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D6A119-FC47-6F40-8CA2-D301A4CEF3BB}"/>
              </a:ext>
            </a:extLst>
          </p:cNvPr>
          <p:cNvSpPr>
            <a:spLocks noGrp="1"/>
          </p:cNvSpPr>
          <p:nvPr>
            <p:ph type="sldNum" sz="quarter" idx="12"/>
          </p:nvPr>
        </p:nvSpPr>
        <p:spPr/>
        <p:txBody>
          <a:bodyPr/>
          <a:lstStyle/>
          <a:p>
            <a:fld id="{C7F4F63A-2945-3349-B959-AD4961C508EB}" type="slidenum">
              <a:rPr lang="en-AU" altLang="en-US" smtClean="0"/>
              <a:pPr/>
              <a:t>3</a:t>
            </a:fld>
            <a:endParaRPr lang="en-AU" altLang="en-US"/>
          </a:p>
        </p:txBody>
      </p:sp>
      <p:graphicFrame>
        <p:nvGraphicFramePr>
          <p:cNvPr id="5" name="Chart 4">
            <a:extLst>
              <a:ext uri="{FF2B5EF4-FFF2-40B4-BE49-F238E27FC236}">
                <a16:creationId xmlns:a16="http://schemas.microsoft.com/office/drawing/2014/main" id="{A96C837D-E23E-B047-A8B7-E5134FAB8FB3}"/>
              </a:ext>
            </a:extLst>
          </p:cNvPr>
          <p:cNvGraphicFramePr/>
          <p:nvPr>
            <p:extLst>
              <p:ext uri="{D42A27DB-BD31-4B8C-83A1-F6EECF244321}">
                <p14:modId xmlns:p14="http://schemas.microsoft.com/office/powerpoint/2010/main" val="3252819454"/>
              </p:ext>
            </p:extLst>
          </p:nvPr>
        </p:nvGraphicFramePr>
        <p:xfrm>
          <a:off x="1540933" y="1124744"/>
          <a:ext cx="9142307" cy="573325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3C96DFC8-380B-7740-853E-3A80EEE28441}"/>
              </a:ext>
            </a:extLst>
          </p:cNvPr>
          <p:cNvSpPr txBox="1"/>
          <p:nvPr/>
        </p:nvSpPr>
        <p:spPr>
          <a:xfrm>
            <a:off x="728135" y="47526"/>
            <a:ext cx="11176000" cy="1077218"/>
          </a:xfrm>
          <a:prstGeom prst="rect">
            <a:avLst/>
          </a:prstGeom>
          <a:noFill/>
        </p:spPr>
        <p:txBody>
          <a:bodyPr wrap="square" rtlCol="0">
            <a:spAutoFit/>
          </a:bodyPr>
          <a:lstStyle/>
          <a:p>
            <a:r>
              <a:rPr lang="en-US" sz="3200" b="1" dirty="0">
                <a:solidFill>
                  <a:schemeClr val="accent2"/>
                </a:solidFill>
              </a:rPr>
              <a:t>COLONIAL PATRIARCHY IN PENALITY: INCARCERATION OF FIRST NATIONS &amp; NON-FIRST NATIONS WOMEN, PER 100,000</a:t>
            </a:r>
          </a:p>
        </p:txBody>
      </p:sp>
    </p:spTree>
    <p:extLst>
      <p:ext uri="{BB962C8B-B14F-4D97-AF65-F5344CB8AC3E}">
        <p14:creationId xmlns:p14="http://schemas.microsoft.com/office/powerpoint/2010/main" val="995230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180BC71-8F8E-BF49-0CD2-EC3E00A3E3D2}"/>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What does carceral colonialism have to do with family violence?</a:t>
            </a:r>
          </a:p>
        </p:txBody>
      </p:sp>
    </p:spTree>
    <p:extLst>
      <p:ext uri="{BB962C8B-B14F-4D97-AF65-F5344CB8AC3E}">
        <p14:creationId xmlns:p14="http://schemas.microsoft.com/office/powerpoint/2010/main" val="115864971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929" y="629266"/>
            <a:ext cx="4944152" cy="1622321"/>
          </a:xfrm>
        </p:spPr>
        <p:txBody>
          <a:bodyPr vert="horz" lIns="91440" tIns="45720" rIns="91440" bIns="45720" rtlCol="0" anchor="ctr">
            <a:normAutofit/>
          </a:bodyPr>
          <a:lstStyle/>
          <a:p>
            <a:r>
              <a:rPr lang="en-US" sz="3700" b="1" kern="1200" dirty="0">
                <a:solidFill>
                  <a:schemeClr val="tx1"/>
                </a:solidFill>
                <a:latin typeface="+mj-lt"/>
                <a:ea typeface="+mj-ea"/>
                <a:cs typeface="+mj-cs"/>
              </a:rPr>
              <a:t>Building research ground-up and de-centering institutions</a:t>
            </a:r>
            <a:endParaRPr lang="en-US" sz="3700" kern="1200" dirty="0">
              <a:solidFill>
                <a:schemeClr val="tx1"/>
              </a:solidFill>
              <a:latin typeface="+mj-lt"/>
              <a:ea typeface="+mj-ea"/>
              <a:cs typeface="+mj-cs"/>
            </a:endParaRPr>
          </a:p>
        </p:txBody>
      </p:sp>
      <p:sp>
        <p:nvSpPr>
          <p:cNvPr id="4" name="Rectangle 3">
            <a:extLst>
              <a:ext uri="{FF2B5EF4-FFF2-40B4-BE49-F238E27FC236}">
                <a16:creationId xmlns:a16="http://schemas.microsoft.com/office/drawing/2014/main" id="{767AA9D8-1AFD-7E7F-E43F-199A7A779AF1}"/>
              </a:ext>
            </a:extLst>
          </p:cNvPr>
          <p:cNvSpPr/>
          <p:nvPr/>
        </p:nvSpPr>
        <p:spPr>
          <a:xfrm>
            <a:off x="648930" y="2438400"/>
            <a:ext cx="4944151" cy="3785419"/>
          </a:xfrm>
          <a:prstGeom prst="rect">
            <a:avLst/>
          </a:prstGeom>
        </p:spPr>
        <p:txBody>
          <a:bodyPr vert="horz" lIns="91440" tIns="45720" rIns="91440" bIns="45720" rtlCol="0">
            <a:normAutofit/>
          </a:bodyPr>
          <a:lstStyle/>
          <a:p>
            <a:pPr marL="571500" indent="-228600">
              <a:lnSpc>
                <a:spcPct val="90000"/>
              </a:lnSpc>
              <a:spcAft>
                <a:spcPts val="600"/>
              </a:spcAft>
              <a:buFont typeface="Arial" panose="020B0604020202020204" pitchFamily="34" charset="0"/>
              <a:buChar char="•"/>
            </a:pPr>
            <a:r>
              <a:rPr lang="en-US" sz="1500" b="1" cap="none" spc="0" dirty="0" err="1">
                <a:ln w="12700" cmpd="sng">
                  <a:solidFill>
                    <a:schemeClr val="accent4"/>
                  </a:solidFill>
                  <a:prstDash val="solid"/>
                </a:ln>
                <a:effectLst/>
              </a:rPr>
              <a:t>Mudgin</a:t>
            </a:r>
            <a:r>
              <a:rPr lang="en-US" sz="1500" b="1" cap="none" spc="0" dirty="0">
                <a:ln w="12700" cmpd="sng">
                  <a:solidFill>
                    <a:schemeClr val="accent4"/>
                  </a:solidFill>
                  <a:prstDash val="solid"/>
                </a:ln>
                <a:effectLst/>
              </a:rPr>
              <a:t>-gal</a:t>
            </a:r>
          </a:p>
          <a:p>
            <a:pPr marL="571500" indent="-228600">
              <a:lnSpc>
                <a:spcPct val="90000"/>
              </a:lnSpc>
              <a:spcAft>
                <a:spcPts val="600"/>
              </a:spcAft>
              <a:buFont typeface="Arial" panose="020B0604020202020204" pitchFamily="34" charset="0"/>
              <a:buChar char="•"/>
            </a:pPr>
            <a:endParaRPr lang="en-US" sz="1500" b="1" cap="none" spc="0" dirty="0">
              <a:ln w="12700" cmpd="sng">
                <a:solidFill>
                  <a:schemeClr val="accent4"/>
                </a:solidFill>
                <a:prstDash val="solid"/>
              </a:ln>
              <a:effectLst/>
            </a:endParaRPr>
          </a:p>
          <a:p>
            <a:pPr marL="571500" indent="-228600">
              <a:lnSpc>
                <a:spcPct val="90000"/>
              </a:lnSpc>
              <a:spcAft>
                <a:spcPts val="600"/>
              </a:spcAft>
              <a:buFont typeface="Arial" panose="020B0604020202020204" pitchFamily="34" charset="0"/>
              <a:buChar char="•"/>
            </a:pPr>
            <a:r>
              <a:rPr lang="en-US" sz="1500" b="1" dirty="0" err="1">
                <a:ln w="12700" cmpd="sng">
                  <a:solidFill>
                    <a:schemeClr val="accent4"/>
                  </a:solidFill>
                  <a:prstDash val="solid"/>
                </a:ln>
              </a:rPr>
              <a:t>Waminda</a:t>
            </a:r>
            <a:endParaRPr lang="en-US" sz="1500" b="1" dirty="0">
              <a:ln w="12700" cmpd="sng">
                <a:solidFill>
                  <a:schemeClr val="accent4"/>
                </a:solidFill>
                <a:prstDash val="solid"/>
              </a:ln>
            </a:endParaRPr>
          </a:p>
          <a:p>
            <a:pPr marL="571500" indent="-228600">
              <a:lnSpc>
                <a:spcPct val="90000"/>
              </a:lnSpc>
              <a:spcAft>
                <a:spcPts val="600"/>
              </a:spcAft>
              <a:buFont typeface="Arial" panose="020B0604020202020204" pitchFamily="34" charset="0"/>
              <a:buChar char="•"/>
            </a:pPr>
            <a:endParaRPr lang="en-US" sz="1500" b="1" dirty="0">
              <a:ln w="12700" cmpd="sng">
                <a:solidFill>
                  <a:schemeClr val="accent4"/>
                </a:solidFill>
                <a:prstDash val="solid"/>
              </a:ln>
            </a:endParaRPr>
          </a:p>
          <a:p>
            <a:pPr marL="571500" indent="-228600">
              <a:lnSpc>
                <a:spcPct val="90000"/>
              </a:lnSpc>
              <a:spcAft>
                <a:spcPts val="600"/>
              </a:spcAft>
              <a:buFont typeface="Arial" panose="020B0604020202020204" pitchFamily="34" charset="0"/>
              <a:buChar char="•"/>
            </a:pPr>
            <a:r>
              <a:rPr lang="en-US" sz="1500" b="1" dirty="0">
                <a:ln w="12700" cmpd="sng">
                  <a:solidFill>
                    <a:schemeClr val="accent4"/>
                  </a:solidFill>
                  <a:prstDash val="solid"/>
                </a:ln>
              </a:rPr>
              <a:t>NSW </a:t>
            </a:r>
            <a:r>
              <a:rPr lang="en-US" sz="1500" b="1" cap="none" spc="0" dirty="0">
                <a:ln w="12700" cmpd="sng">
                  <a:solidFill>
                    <a:schemeClr val="accent4"/>
                  </a:solidFill>
                  <a:prstDash val="solid"/>
                </a:ln>
                <a:effectLst/>
              </a:rPr>
              <a:t>Aboriginal Legal Service </a:t>
            </a:r>
          </a:p>
          <a:p>
            <a:pPr marL="571500" indent="-228600">
              <a:lnSpc>
                <a:spcPct val="90000"/>
              </a:lnSpc>
              <a:spcAft>
                <a:spcPts val="600"/>
              </a:spcAft>
              <a:buFont typeface="Arial" panose="020B0604020202020204" pitchFamily="34" charset="0"/>
              <a:buChar char="•"/>
            </a:pPr>
            <a:endParaRPr lang="en-US" sz="1500" b="1" cap="none" spc="0" dirty="0">
              <a:ln w="12700" cmpd="sng">
                <a:solidFill>
                  <a:schemeClr val="accent4"/>
                </a:solidFill>
                <a:prstDash val="solid"/>
              </a:ln>
              <a:effectLst/>
            </a:endParaRPr>
          </a:p>
          <a:p>
            <a:pPr marL="571500" indent="-228600">
              <a:lnSpc>
                <a:spcPct val="90000"/>
              </a:lnSpc>
              <a:spcAft>
                <a:spcPts val="600"/>
              </a:spcAft>
              <a:buFont typeface="Arial" panose="020B0604020202020204" pitchFamily="34" charset="0"/>
              <a:buChar char="•"/>
            </a:pPr>
            <a:r>
              <a:rPr lang="en-US" sz="1500" b="1" dirty="0" err="1">
                <a:ln w="12700" cmpd="sng">
                  <a:solidFill>
                    <a:schemeClr val="accent4"/>
                  </a:solidFill>
                  <a:prstDash val="solid"/>
                </a:ln>
              </a:rPr>
              <a:t>Wirringa</a:t>
            </a:r>
            <a:r>
              <a:rPr lang="en-US" sz="1500" b="1" dirty="0">
                <a:ln w="12700" cmpd="sng">
                  <a:solidFill>
                    <a:schemeClr val="accent4"/>
                  </a:solidFill>
                  <a:prstDash val="solid"/>
                </a:ln>
              </a:rPr>
              <a:t> </a:t>
            </a:r>
            <a:r>
              <a:rPr lang="en-US" sz="1500" b="1" dirty="0" err="1">
                <a:ln w="12700" cmpd="sng">
                  <a:solidFill>
                    <a:schemeClr val="accent4"/>
                  </a:solidFill>
                  <a:prstDash val="solid"/>
                </a:ln>
              </a:rPr>
              <a:t>Baiya</a:t>
            </a:r>
            <a:endParaRPr lang="en-US" sz="1500" b="1" dirty="0">
              <a:ln w="12700" cmpd="sng">
                <a:solidFill>
                  <a:schemeClr val="accent4"/>
                </a:solidFill>
                <a:prstDash val="solid"/>
              </a:ln>
            </a:endParaRPr>
          </a:p>
          <a:p>
            <a:pPr marL="571500" indent="-228600">
              <a:lnSpc>
                <a:spcPct val="90000"/>
              </a:lnSpc>
              <a:spcAft>
                <a:spcPts val="600"/>
              </a:spcAft>
              <a:buFont typeface="Arial" panose="020B0604020202020204" pitchFamily="34" charset="0"/>
              <a:buChar char="•"/>
            </a:pPr>
            <a:endParaRPr lang="en-US" sz="1500" b="1" dirty="0">
              <a:ln w="12700" cmpd="sng">
                <a:solidFill>
                  <a:schemeClr val="accent4"/>
                </a:solidFill>
                <a:prstDash val="solid"/>
              </a:ln>
            </a:endParaRPr>
          </a:p>
          <a:p>
            <a:pPr marL="571500" indent="-228600">
              <a:lnSpc>
                <a:spcPct val="90000"/>
              </a:lnSpc>
              <a:spcAft>
                <a:spcPts val="600"/>
              </a:spcAft>
              <a:buFont typeface="Arial" panose="020B0604020202020204" pitchFamily="34" charset="0"/>
              <a:buChar char="•"/>
            </a:pPr>
            <a:r>
              <a:rPr lang="en-US" sz="1500" b="1" dirty="0">
                <a:ln w="12700" cmpd="sng">
                  <a:solidFill>
                    <a:schemeClr val="accent4"/>
                  </a:solidFill>
                  <a:prstDash val="solid"/>
                </a:ln>
              </a:rPr>
              <a:t>SWOP</a:t>
            </a:r>
          </a:p>
          <a:p>
            <a:pPr marL="571500" indent="-228600">
              <a:lnSpc>
                <a:spcPct val="90000"/>
              </a:lnSpc>
              <a:spcAft>
                <a:spcPts val="600"/>
              </a:spcAft>
              <a:buFont typeface="Arial" panose="020B0604020202020204" pitchFamily="34" charset="0"/>
              <a:buChar char="•"/>
            </a:pPr>
            <a:endParaRPr lang="en-US" sz="1500" b="1" dirty="0">
              <a:ln w="12700" cmpd="sng">
                <a:solidFill>
                  <a:schemeClr val="accent4"/>
                </a:solidFill>
                <a:prstDash val="solid"/>
              </a:ln>
            </a:endParaRPr>
          </a:p>
          <a:p>
            <a:pPr marL="571500" indent="-228600">
              <a:lnSpc>
                <a:spcPct val="90000"/>
              </a:lnSpc>
              <a:spcAft>
                <a:spcPts val="600"/>
              </a:spcAft>
              <a:buFont typeface="Arial" panose="020B0604020202020204" pitchFamily="34" charset="0"/>
              <a:buChar char="•"/>
            </a:pPr>
            <a:r>
              <a:rPr lang="en-US" sz="1500" b="1" cap="none" spc="0" dirty="0">
                <a:ln w="12700" cmpd="sng">
                  <a:solidFill>
                    <a:schemeClr val="accent4"/>
                  </a:solidFill>
                  <a:prstDash val="solid"/>
                </a:ln>
                <a:effectLst/>
              </a:rPr>
              <a:t>Grandmothers Against Removals</a:t>
            </a:r>
          </a:p>
          <a:p>
            <a:pPr marL="571500" indent="-228600">
              <a:lnSpc>
                <a:spcPct val="90000"/>
              </a:lnSpc>
              <a:spcAft>
                <a:spcPts val="600"/>
              </a:spcAft>
              <a:buFont typeface="Arial" panose="020B0604020202020204" pitchFamily="34" charset="0"/>
              <a:buChar char="•"/>
            </a:pPr>
            <a:endParaRPr lang="en-US" sz="1500" b="1" dirty="0">
              <a:ln w="12700" cmpd="sng">
                <a:solidFill>
                  <a:schemeClr val="accent4"/>
                </a:solidFill>
                <a:prstDash val="solid"/>
              </a:ln>
            </a:endParaRPr>
          </a:p>
          <a:p>
            <a:pPr marL="571500" indent="-228600">
              <a:lnSpc>
                <a:spcPct val="90000"/>
              </a:lnSpc>
              <a:spcAft>
                <a:spcPts val="600"/>
              </a:spcAft>
              <a:buFont typeface="Arial" panose="020B0604020202020204" pitchFamily="34" charset="0"/>
              <a:buChar char="•"/>
            </a:pPr>
            <a:r>
              <a:rPr lang="en-US" sz="1500" b="1" cap="none" spc="0" dirty="0">
                <a:ln w="12700" cmpd="sng">
                  <a:solidFill>
                    <a:schemeClr val="accent4"/>
                  </a:solidFill>
                  <a:prstDash val="solid"/>
                </a:ln>
                <a:effectLst/>
              </a:rPr>
              <a:t>Deadly Connections</a:t>
            </a:r>
          </a:p>
        </p:txBody>
      </p:sp>
      <p:sp>
        <p:nvSpPr>
          <p:cNvPr id="22" name="Rectangle 18">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flower with black text&#10;&#10;Description automatically generated with low confidence">
            <a:extLst>
              <a:ext uri="{FF2B5EF4-FFF2-40B4-BE49-F238E27FC236}">
                <a16:creationId xmlns:a16="http://schemas.microsoft.com/office/drawing/2014/main" id="{68380938-426A-3182-6CCD-B45D8D14056F}"/>
              </a:ext>
            </a:extLst>
          </p:cNvPr>
          <p:cNvPicPr>
            <a:picLocks noChangeAspect="1"/>
          </p:cNvPicPr>
          <p:nvPr/>
        </p:nvPicPr>
        <p:blipFill>
          <a:blip r:embed="rId3"/>
          <a:stretch>
            <a:fillRect/>
          </a:stretch>
        </p:blipFill>
        <p:spPr>
          <a:xfrm>
            <a:off x="7169292" y="833418"/>
            <a:ext cx="3946364" cy="5187917"/>
          </a:xfrm>
          <a:prstGeom prst="rect">
            <a:avLst/>
          </a:prstGeom>
          <a:effectLst/>
        </p:spPr>
      </p:pic>
    </p:spTree>
    <p:extLst>
      <p:ext uri="{BB962C8B-B14F-4D97-AF65-F5344CB8AC3E}">
        <p14:creationId xmlns:p14="http://schemas.microsoft.com/office/powerpoint/2010/main" val="4260755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0EFF33-9C17-E73A-2AAD-ADEF19253657}"/>
              </a:ext>
            </a:extLst>
          </p:cNvPr>
          <p:cNvSpPr>
            <a:spLocks noGrp="1"/>
          </p:cNvSpPr>
          <p:nvPr>
            <p:ph type="title"/>
          </p:nvPr>
        </p:nvSpPr>
        <p:spPr>
          <a:xfrm>
            <a:off x="910048" y="2177148"/>
            <a:ext cx="3928054" cy="3208054"/>
          </a:xfrm>
        </p:spPr>
        <p:txBody>
          <a:bodyPr vert="horz" lIns="91440" tIns="45720" rIns="91440" bIns="45720" rtlCol="0" anchor="ctr">
            <a:noAutofit/>
          </a:bodyPr>
          <a:lstStyle/>
          <a:p>
            <a:r>
              <a:rPr lang="en-US" b="1" dirty="0">
                <a:solidFill>
                  <a:schemeClr val="bg1"/>
                </a:solidFill>
                <a:latin typeface="+mn-lt"/>
              </a:rPr>
              <a:t>Stories of First Nations women in prison</a:t>
            </a:r>
            <a:br>
              <a:rPr lang="en-US" b="1" dirty="0">
                <a:solidFill>
                  <a:schemeClr val="bg1"/>
                </a:solidFill>
                <a:latin typeface="+mn-lt"/>
              </a:rPr>
            </a:br>
            <a:r>
              <a:rPr lang="en-US" b="1" kern="1200" dirty="0">
                <a:solidFill>
                  <a:schemeClr val="bg1"/>
                </a:solidFill>
                <a:latin typeface="+mn-lt"/>
              </a:rPr>
              <a:t> </a:t>
            </a:r>
          </a:p>
        </p:txBody>
      </p:sp>
      <p:sp>
        <p:nvSpPr>
          <p:cNvPr id="54" name="Arc 53">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5D00D86-12B4-9293-FE7F-0571FB4FDCBD}"/>
              </a:ext>
            </a:extLst>
          </p:cNvPr>
          <p:cNvSpPr txBox="1"/>
          <p:nvPr/>
        </p:nvSpPr>
        <p:spPr>
          <a:xfrm>
            <a:off x="5370153" y="1526033"/>
            <a:ext cx="5536397" cy="393528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2400" i="1" dirty="0"/>
          </a:p>
        </p:txBody>
      </p:sp>
      <p:sp>
        <p:nvSpPr>
          <p:cNvPr id="5" name="TextBox 4">
            <a:extLst>
              <a:ext uri="{FF2B5EF4-FFF2-40B4-BE49-F238E27FC236}">
                <a16:creationId xmlns:a16="http://schemas.microsoft.com/office/drawing/2014/main" id="{7CB92AA3-979D-4E42-D9E1-BE8B089024C3}"/>
              </a:ext>
            </a:extLst>
          </p:cNvPr>
          <p:cNvSpPr txBox="1"/>
          <p:nvPr/>
        </p:nvSpPr>
        <p:spPr>
          <a:xfrm>
            <a:off x="5609193" y="2177148"/>
            <a:ext cx="6093618" cy="1754326"/>
          </a:xfrm>
          <a:prstGeom prst="rect">
            <a:avLst/>
          </a:prstGeom>
          <a:noFill/>
        </p:spPr>
        <p:txBody>
          <a:bodyPr wrap="square">
            <a:spAutoFit/>
          </a:bodyPr>
          <a:lstStyle/>
          <a:p>
            <a:r>
              <a:rPr lang="en-US" sz="3600" i="1" kern="1200" dirty="0">
                <a:ea typeface="+mj-ea"/>
                <a:cs typeface="+mj-cs"/>
              </a:rPr>
              <a:t>“I’m afraid of breaking an AVO because we have got kids together.”</a:t>
            </a:r>
            <a:endParaRPr lang="en-US" sz="3600" i="1" dirty="0"/>
          </a:p>
        </p:txBody>
      </p:sp>
    </p:spTree>
    <p:extLst>
      <p:ext uri="{BB962C8B-B14F-4D97-AF65-F5344CB8AC3E}">
        <p14:creationId xmlns:p14="http://schemas.microsoft.com/office/powerpoint/2010/main" val="9946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C5B60C-B3E9-F59B-BC28-E3EC8FFAA4B6}"/>
              </a:ext>
            </a:extLst>
          </p:cNvPr>
          <p:cNvSpPr>
            <a:spLocks noGrp="1"/>
          </p:cNvSpPr>
          <p:nvPr>
            <p:ph type="title"/>
          </p:nvPr>
        </p:nvSpPr>
        <p:spPr>
          <a:xfrm>
            <a:off x="910048" y="1396686"/>
            <a:ext cx="4191121" cy="4064628"/>
          </a:xfrm>
        </p:spPr>
        <p:txBody>
          <a:bodyPr>
            <a:normAutofit/>
          </a:bodyPr>
          <a:lstStyle/>
          <a:p>
            <a:r>
              <a:rPr lang="en-US" sz="4000" b="1" dirty="0">
                <a:solidFill>
                  <a:srgbClr val="FFFFFF"/>
                </a:solidFill>
                <a:latin typeface="+mn-lt"/>
              </a:rPr>
              <a:t>Hyper-surveillance of First Nations women due to AVOs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FE45A42-C019-C43C-B399-57C92D60C471}"/>
              </a:ext>
            </a:extLst>
          </p:cNvPr>
          <p:cNvSpPr>
            <a:spLocks noGrp="1"/>
          </p:cNvSpPr>
          <p:nvPr>
            <p:ph idx="1"/>
          </p:nvPr>
        </p:nvSpPr>
        <p:spPr>
          <a:xfrm>
            <a:off x="5435855" y="2471738"/>
            <a:ext cx="5951283" cy="3194469"/>
          </a:xfrm>
        </p:spPr>
        <p:txBody>
          <a:bodyPr>
            <a:normAutofit/>
          </a:bodyPr>
          <a:lstStyle/>
          <a:p>
            <a:pPr marL="0" indent="0">
              <a:buNone/>
            </a:pPr>
            <a:r>
              <a:rPr lang="en-AU" sz="3600" i="1" dirty="0">
                <a:effectLst/>
                <a:latin typeface="Calibri" panose="020F0502020204030204" pitchFamily="34" charset="0"/>
                <a:ea typeface="Calibri" panose="020F0502020204030204" pitchFamily="34" charset="0"/>
                <a:cs typeface="Times New Roman" panose="02020603050405020304" pitchFamily="18" charset="0"/>
              </a:rPr>
              <a:t>“[The police officer] knocks at the door on any day of the week at any time because there’s an AVO”</a:t>
            </a:r>
          </a:p>
          <a:p>
            <a:endParaRPr lang="en-US" dirty="0"/>
          </a:p>
        </p:txBody>
      </p:sp>
    </p:spTree>
    <p:extLst>
      <p:ext uri="{BB962C8B-B14F-4D97-AF65-F5344CB8AC3E}">
        <p14:creationId xmlns:p14="http://schemas.microsoft.com/office/powerpoint/2010/main" val="2334873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71074" y="1396686"/>
            <a:ext cx="3240506" cy="4064628"/>
          </a:xfrm>
        </p:spPr>
        <p:txBody>
          <a:bodyPr>
            <a:normAutofit/>
          </a:bodyPr>
          <a:lstStyle/>
          <a:p>
            <a:r>
              <a:rPr lang="en-AU" b="1" dirty="0">
                <a:solidFill>
                  <a:srgbClr val="FFFFFF"/>
                </a:solidFill>
                <a:latin typeface="+mn-lt"/>
              </a:rPr>
              <a:t>Carceral experiences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70153" y="2371725"/>
            <a:ext cx="5536397" cy="3089589"/>
          </a:xfrm>
        </p:spPr>
        <p:txBody>
          <a:bodyPr>
            <a:normAutofit/>
          </a:bodyPr>
          <a:lstStyle/>
          <a:p>
            <a:pPr indent="0">
              <a:buNone/>
            </a:pPr>
            <a:r>
              <a:rPr lang="en-AU" sz="3600" i="1" dirty="0">
                <a:latin typeface="Calibri" panose="020F0502020204030204" pitchFamily="34" charset="0"/>
                <a:cs typeface="Calibri" panose="020F0502020204030204" pitchFamily="34" charset="0"/>
              </a:rPr>
              <a:t>“</a:t>
            </a:r>
            <a:r>
              <a:rPr lang="en-AU" sz="3600" i="1" dirty="0">
                <a:effectLst/>
                <a:latin typeface="Calibri" panose="020F0502020204030204" pitchFamily="34" charset="0"/>
                <a:ea typeface="Calibri" panose="020F0502020204030204" pitchFamily="34" charset="0"/>
                <a:cs typeface="Calibri" panose="020F0502020204030204" pitchFamily="34" charset="0"/>
              </a:rPr>
              <a:t>We’re not being treated like mothers. We are strong independent black women and we deserve our rights, you know?”</a:t>
            </a:r>
          </a:p>
          <a:p>
            <a:pPr indent="0">
              <a:buNone/>
            </a:pPr>
            <a:endParaRPr lang="en-AU" i="1" dirty="0">
              <a:latin typeface="Calibri" panose="020F0502020204030204" pitchFamily="34" charset="0"/>
              <a:cs typeface="Calibri" panose="020F0502020204030204" pitchFamily="34" charset="0"/>
            </a:endParaRPr>
          </a:p>
          <a:p>
            <a:pPr indent="0">
              <a:buNone/>
            </a:pPr>
            <a:endParaRPr lang="en-AU" i="1" dirty="0">
              <a:latin typeface="Calibri" panose="020F0502020204030204" pitchFamily="34" charset="0"/>
              <a:cs typeface="Calibri" panose="020F0502020204030204" pitchFamily="34" charset="0"/>
            </a:endParaRPr>
          </a:p>
          <a:p>
            <a:endParaRPr lang="en-AU" b="0" i="0" dirty="0">
              <a:solidFill>
                <a:srgbClr val="000000"/>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0" dirty="0">
              <a:solidFill>
                <a:srgbClr val="000000"/>
              </a:solidFill>
              <a:effectLst/>
              <a:latin typeface="Libre Baskerville" panose="02000000000000000000" pitchFamily="2" charset="0"/>
            </a:endParaRPr>
          </a:p>
          <a:p>
            <a:pPr indent="0">
              <a:buNone/>
            </a:pPr>
            <a:endParaRPr lang="en-AU"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007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44A1FE-E4EE-4C38-94DF-11CCEFC00F75}"/>
              </a:ext>
            </a:extLst>
          </p:cNvPr>
          <p:cNvSpPr>
            <a:spLocks noGrp="1"/>
          </p:cNvSpPr>
          <p:nvPr>
            <p:ph type="title"/>
          </p:nvPr>
        </p:nvSpPr>
        <p:spPr>
          <a:xfrm>
            <a:off x="1456147" y="1396686"/>
            <a:ext cx="3501615" cy="3930406"/>
          </a:xfrm>
        </p:spPr>
        <p:txBody>
          <a:bodyPr>
            <a:normAutofit/>
          </a:bodyPr>
          <a:lstStyle/>
          <a:p>
            <a:r>
              <a:rPr lang="en-US" b="1" dirty="0">
                <a:solidFill>
                  <a:srgbClr val="FFFFFF"/>
                </a:solidFill>
                <a:latin typeface="Calibri" panose="020F0502020204030204" pitchFamily="34" charset="0"/>
                <a:cs typeface="Calibri" panose="020F0502020204030204" pitchFamily="34" charset="0"/>
              </a:rPr>
              <a:t>Depriving children of their First Nations  mothers</a:t>
            </a:r>
          </a:p>
        </p:txBody>
      </p:sp>
      <p:sp>
        <p:nvSpPr>
          <p:cNvPr id="21" name="Arc 20">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7D154CB-8954-2A81-6469-79E57A09758A}"/>
              </a:ext>
            </a:extLst>
          </p:cNvPr>
          <p:cNvSpPr>
            <a:spLocks noGrp="1"/>
          </p:cNvSpPr>
          <p:nvPr>
            <p:ph idx="1"/>
          </p:nvPr>
        </p:nvSpPr>
        <p:spPr>
          <a:xfrm>
            <a:off x="5370153" y="2300288"/>
            <a:ext cx="6332658" cy="3161026"/>
          </a:xfrm>
        </p:spPr>
        <p:txBody>
          <a:bodyPr>
            <a:normAutofit/>
          </a:bodyPr>
          <a:lstStyle/>
          <a:p>
            <a:pPr marL="0" indent="0">
              <a:buNone/>
            </a:pPr>
            <a:r>
              <a:rPr lang="en-AU" sz="3600" i="1" dirty="0">
                <a:effectLst/>
                <a:ea typeface="Times New Roman" panose="02020603050405020304" pitchFamily="18" charset="0"/>
                <a:cs typeface="Times New Roman" panose="02020603050405020304" pitchFamily="18" charset="0"/>
              </a:rPr>
              <a:t>“By taking our children away from us. Putting us behind [bars], they don’t care about them. No one wants their kids more than their own family…” </a:t>
            </a:r>
            <a:endParaRPr lang="en-AU" sz="3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94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E870BA-E91D-6A23-A08C-BF872E05603F}"/>
              </a:ext>
            </a:extLst>
          </p:cNvPr>
          <p:cNvSpPr>
            <a:spLocks noGrp="1"/>
          </p:cNvSpPr>
          <p:nvPr>
            <p:ph type="title"/>
          </p:nvPr>
        </p:nvSpPr>
        <p:spPr>
          <a:xfrm>
            <a:off x="1171074" y="1396686"/>
            <a:ext cx="3643814" cy="4064628"/>
          </a:xfrm>
        </p:spPr>
        <p:txBody>
          <a:bodyPr>
            <a:normAutofit/>
          </a:bodyPr>
          <a:lstStyle/>
          <a:p>
            <a:r>
              <a:rPr lang="en-US" sz="3600" b="1" dirty="0">
                <a:solidFill>
                  <a:srgbClr val="FFFFFF"/>
                </a:solidFill>
                <a:latin typeface="+mn-lt"/>
              </a:rPr>
              <a:t>Aboriginal women not considered “ideal victims” in their own sentencing</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DD7539F-9458-539F-55BD-15C3B03FFF59}"/>
              </a:ext>
            </a:extLst>
          </p:cNvPr>
          <p:cNvSpPr>
            <a:spLocks noGrp="1"/>
          </p:cNvSpPr>
          <p:nvPr>
            <p:ph idx="1"/>
          </p:nvPr>
        </p:nvSpPr>
        <p:spPr>
          <a:xfrm>
            <a:off x="5370153" y="1552262"/>
            <a:ext cx="5911799" cy="4319901"/>
          </a:xfrm>
        </p:spPr>
        <p:txBody>
          <a:bodyPr>
            <a:normAutofit lnSpcReduction="10000"/>
          </a:bodyPr>
          <a:lstStyle/>
          <a:p>
            <a:r>
              <a:rPr lang="en-AU" sz="3600" i="1" dirty="0">
                <a:effectLst/>
                <a:latin typeface="Calibri" panose="020F0502020204030204" pitchFamily="34" charset="0"/>
                <a:ea typeface="Calibri" panose="020F0502020204030204" pitchFamily="34" charset="0"/>
                <a:cs typeface="Calibri Light" panose="020F0302020204030204" pitchFamily="34" charset="0"/>
              </a:rPr>
              <a:t>“I have been through domestic violence while pregnant with the father of my kids and in and out of refuges to be stable with my kids and have done counselling about it, but got told [by the judge] it wasn’t traumatising enough.</a:t>
            </a:r>
            <a:r>
              <a:rPr lang="en-AU" sz="3600" i="1" dirty="0">
                <a:latin typeface="Calibri" panose="020F0502020204030204" pitchFamily="34" charset="0"/>
                <a:ea typeface="Calibri" panose="020F0502020204030204" pitchFamily="34" charset="0"/>
                <a:cs typeface="Calibri Light" panose="020F0302020204030204" pitchFamily="34" charset="0"/>
              </a:rPr>
              <a:t>”</a:t>
            </a:r>
            <a:endParaRPr lang="en-US" sz="3600" dirty="0"/>
          </a:p>
        </p:txBody>
      </p:sp>
    </p:spTree>
    <p:extLst>
      <p:ext uri="{BB962C8B-B14F-4D97-AF65-F5344CB8AC3E}">
        <p14:creationId xmlns:p14="http://schemas.microsoft.com/office/powerpoint/2010/main" val="3737843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C9B20-732E-1756-AEE4-FE7BEC01B2FB}"/>
              </a:ext>
            </a:extLst>
          </p:cNvPr>
          <p:cNvSpPr>
            <a:spLocks noGrp="1"/>
          </p:cNvSpPr>
          <p:nvPr>
            <p:ph type="title"/>
          </p:nvPr>
        </p:nvSpPr>
        <p:spPr>
          <a:xfrm>
            <a:off x="251405" y="1153571"/>
            <a:ext cx="3357701" cy="4461163"/>
          </a:xfrm>
        </p:spPr>
        <p:txBody>
          <a:bodyPr>
            <a:normAutofit/>
          </a:bodyPr>
          <a:lstStyle/>
          <a:p>
            <a:r>
              <a:rPr lang="en-US" sz="4000" b="1" dirty="0">
                <a:solidFill>
                  <a:srgbClr val="FFFFFF"/>
                </a:solidFill>
                <a:latin typeface="+mn-lt"/>
              </a:rPr>
              <a:t>Implications of white carceral feminist approaches to family violence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35FF217-783A-C4BC-F48F-FBC04684A01C}"/>
              </a:ext>
            </a:extLst>
          </p:cNvPr>
          <p:cNvSpPr>
            <a:spLocks noGrp="1"/>
          </p:cNvSpPr>
          <p:nvPr>
            <p:ph idx="1"/>
          </p:nvPr>
        </p:nvSpPr>
        <p:spPr>
          <a:xfrm>
            <a:off x="4167272" y="427714"/>
            <a:ext cx="7744693" cy="5684328"/>
          </a:xfrm>
        </p:spPr>
        <p:txBody>
          <a:bodyPr anchor="ctr">
            <a:normAutofit fontScale="92500" lnSpcReduction="20000"/>
          </a:bodyPr>
          <a:lstStyle/>
          <a:p>
            <a:endParaRPr lang="en-US" dirty="0">
              <a:latin typeface="+mj-lt"/>
            </a:endParaRPr>
          </a:p>
          <a:p>
            <a:r>
              <a:rPr lang="en-US" sz="3600" dirty="0">
                <a:latin typeface="+mj-lt"/>
              </a:rPr>
              <a:t>Coercive control parliamentary debates and most research in 2021/2 sidelines First Nations women except as ideal victims </a:t>
            </a:r>
          </a:p>
          <a:p>
            <a:endParaRPr lang="en-US" sz="3600" dirty="0">
              <a:latin typeface="+mj-lt"/>
            </a:endParaRPr>
          </a:p>
          <a:p>
            <a:r>
              <a:rPr lang="en-US" sz="3600" dirty="0">
                <a:latin typeface="+mj-lt"/>
              </a:rPr>
              <a:t> Chelsea </a:t>
            </a:r>
            <a:r>
              <a:rPr lang="en-US" sz="3600" dirty="0" err="1">
                <a:latin typeface="+mj-lt"/>
              </a:rPr>
              <a:t>Watego</a:t>
            </a:r>
            <a:r>
              <a:rPr lang="en-US" sz="3600" dirty="0">
                <a:latin typeface="+mj-lt"/>
              </a:rPr>
              <a:t>: </a:t>
            </a:r>
            <a:r>
              <a:rPr lang="en-US" sz="3600" i="1" dirty="0" err="1">
                <a:latin typeface="+mj-lt"/>
              </a:rPr>
              <a:t>Coerceive</a:t>
            </a:r>
            <a:r>
              <a:rPr lang="en-US" sz="3600" i="1" dirty="0">
                <a:latin typeface="+mj-lt"/>
              </a:rPr>
              <a:t> control offences ‘</a:t>
            </a:r>
            <a:r>
              <a:rPr lang="en-AU" sz="3600" b="0" i="1" dirty="0">
                <a:solidFill>
                  <a:srgbClr val="000000"/>
                </a:solidFill>
                <a:effectLst/>
                <a:latin typeface="+mj-lt"/>
              </a:rPr>
              <a:t>would result in more Indigenous women being imprisoned than protected’.</a:t>
            </a:r>
            <a:endParaRPr lang="en-US" sz="3600" i="1" dirty="0">
              <a:latin typeface="+mj-lt"/>
            </a:endParaRPr>
          </a:p>
          <a:p>
            <a:endParaRPr lang="en-US" sz="3600" dirty="0">
              <a:latin typeface="+mj-lt"/>
            </a:endParaRPr>
          </a:p>
          <a:p>
            <a:r>
              <a:rPr lang="en-US" sz="3600" dirty="0">
                <a:latin typeface="+mj-lt"/>
              </a:rPr>
              <a:t>Ashleigh Donohue: </a:t>
            </a:r>
            <a:r>
              <a:rPr lang="en-US" sz="3600" i="1" dirty="0">
                <a:latin typeface="+mj-lt"/>
              </a:rPr>
              <a:t>‘A</a:t>
            </a:r>
            <a:r>
              <a:rPr lang="en-AU" sz="3600" b="0" i="1" dirty="0" err="1">
                <a:solidFill>
                  <a:srgbClr val="0F1419"/>
                </a:solidFill>
                <a:effectLst/>
                <a:latin typeface="+mj-lt"/>
              </a:rPr>
              <a:t>boriginal</a:t>
            </a:r>
            <a:r>
              <a:rPr lang="en-AU" sz="3600" b="0" i="1" dirty="0">
                <a:solidFill>
                  <a:srgbClr val="0F1419"/>
                </a:solidFill>
                <a:effectLst/>
                <a:latin typeface="+mj-lt"/>
              </a:rPr>
              <a:t> women are not believed when there standing in front of police busted up and dripping in blood. How the hell they going to be believed re: coercive control?’</a:t>
            </a:r>
            <a:r>
              <a:rPr lang="en-US" sz="3600" i="1" dirty="0">
                <a:latin typeface="+mj-lt"/>
              </a:rPr>
              <a:t> </a:t>
            </a:r>
          </a:p>
          <a:p>
            <a:endParaRPr lang="en-US" dirty="0"/>
          </a:p>
        </p:txBody>
      </p:sp>
    </p:spTree>
    <p:extLst>
      <p:ext uri="{BB962C8B-B14F-4D97-AF65-F5344CB8AC3E}">
        <p14:creationId xmlns:p14="http://schemas.microsoft.com/office/powerpoint/2010/main" val="2623942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F9D5FA-944E-1956-7DA6-7DAE03DB5F4C}"/>
              </a:ext>
            </a:extLst>
          </p:cNvPr>
          <p:cNvSpPr>
            <a:spLocks noGrp="1"/>
          </p:cNvSpPr>
          <p:nvPr>
            <p:ph type="title"/>
          </p:nvPr>
        </p:nvSpPr>
        <p:spPr>
          <a:xfrm>
            <a:off x="1171074" y="1396686"/>
            <a:ext cx="3758114" cy="4064628"/>
          </a:xfrm>
        </p:spPr>
        <p:txBody>
          <a:bodyPr>
            <a:normAutofit/>
          </a:bodyPr>
          <a:lstStyle/>
          <a:p>
            <a:r>
              <a:rPr lang="en-US" b="1" dirty="0">
                <a:solidFill>
                  <a:srgbClr val="FFFFFF"/>
                </a:solidFill>
                <a:latin typeface="+mn-lt"/>
              </a:rPr>
              <a:t>Family violence and child protection interventions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29ED83A-6F97-22E8-2872-6782786CA708}"/>
              </a:ext>
            </a:extLst>
          </p:cNvPr>
          <p:cNvSpPr>
            <a:spLocks noGrp="1"/>
          </p:cNvSpPr>
          <p:nvPr>
            <p:ph idx="1"/>
          </p:nvPr>
        </p:nvSpPr>
        <p:spPr>
          <a:xfrm>
            <a:off x="5226679" y="1638331"/>
            <a:ext cx="6545622" cy="4274308"/>
          </a:xfrm>
        </p:spPr>
        <p:txBody>
          <a:bodyPr>
            <a:normAutofit/>
          </a:bodyPr>
          <a:lstStyle/>
          <a:p>
            <a:r>
              <a:rPr lang="en-AU" sz="3000" dirty="0">
                <a:effectLst/>
                <a:latin typeface="Calibri" panose="020F0502020204030204" pitchFamily="34" charset="0"/>
                <a:ea typeface="Calibri" panose="020F0502020204030204" pitchFamily="34" charset="0"/>
                <a:cs typeface="Times New Roman" panose="02020603050405020304" pitchFamily="18" charset="0"/>
              </a:rPr>
              <a:t>Child welfare authorities take </a:t>
            </a:r>
            <a:r>
              <a:rPr lang="en-AU" sz="3000" dirty="0">
                <a:latin typeface="Calibri" panose="020F0502020204030204" pitchFamily="34" charset="0"/>
                <a:ea typeface="Calibri" panose="020F0502020204030204" pitchFamily="34" charset="0"/>
                <a:cs typeface="Times New Roman" panose="02020603050405020304" pitchFamily="18" charset="0"/>
              </a:rPr>
              <a:t>children</a:t>
            </a:r>
            <a:r>
              <a:rPr lang="en-AU" sz="3000" dirty="0">
                <a:effectLst/>
                <a:latin typeface="Calibri" panose="020F0502020204030204" pitchFamily="34" charset="0"/>
                <a:ea typeface="Calibri" panose="020F0502020204030204" pitchFamily="34" charset="0"/>
                <a:cs typeface="Times New Roman" panose="02020603050405020304" pitchFamily="18" charset="0"/>
              </a:rPr>
              <a:t> when police intervene in family violence. </a:t>
            </a:r>
          </a:p>
          <a:p>
            <a:endParaRPr lang="en-AU" sz="3000" dirty="0">
              <a:latin typeface="Calibri" panose="020F0502020204030204" pitchFamily="34" charset="0"/>
              <a:ea typeface="Calibri" panose="020F0502020204030204" pitchFamily="34" charset="0"/>
              <a:cs typeface="Times New Roman" panose="02020603050405020304" pitchFamily="18" charset="0"/>
            </a:endParaRPr>
          </a:p>
          <a:p>
            <a:r>
              <a:rPr lang="en-AU" sz="3000" dirty="0">
                <a:effectLst/>
                <a:latin typeface="Calibri" panose="020F0502020204030204" pitchFamily="34" charset="0"/>
                <a:ea typeface="Calibri" panose="020F0502020204030204" pitchFamily="34" charset="0"/>
                <a:cs typeface="Times New Roman" panose="02020603050405020304" pitchFamily="18" charset="0"/>
              </a:rPr>
              <a:t>Similarly with reports to child welfare: </a:t>
            </a:r>
            <a:r>
              <a:rPr lang="en-AU" sz="3000" i="1" dirty="0">
                <a:effectLst/>
                <a:latin typeface="Calibri" panose="020F0502020204030204" pitchFamily="34" charset="0"/>
                <a:ea typeface="Calibri" panose="020F0502020204030204" pitchFamily="34" charset="0"/>
                <a:cs typeface="Times New Roman" panose="02020603050405020304" pitchFamily="18" charset="0"/>
              </a:rPr>
              <a:t>“My DOCS worker told me, if I work with her and be honest with her, she will help me. But she used that against me [to take my kids]”</a:t>
            </a:r>
          </a:p>
          <a:p>
            <a:endParaRPr lang="en-AU" sz="2600" dirty="0">
              <a:latin typeface="Calibri" panose="020F0502020204030204" pitchFamily="34" charset="0"/>
              <a:ea typeface="Calibri" panose="020F0502020204030204" pitchFamily="34" charset="0"/>
              <a:cs typeface="Times New Roman" panose="02020603050405020304" pitchFamily="18" charset="0"/>
            </a:endParaRPr>
          </a:p>
          <a:p>
            <a:endParaRPr lang="en-US" sz="2600" dirty="0"/>
          </a:p>
        </p:txBody>
      </p:sp>
    </p:spTree>
    <p:extLst>
      <p:ext uri="{BB962C8B-B14F-4D97-AF65-F5344CB8AC3E}">
        <p14:creationId xmlns:p14="http://schemas.microsoft.com/office/powerpoint/2010/main" val="1514474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71074" y="1396686"/>
            <a:ext cx="3458076" cy="4064628"/>
          </a:xfrm>
        </p:spPr>
        <p:txBody>
          <a:bodyPr>
            <a:normAutofit/>
          </a:bodyPr>
          <a:lstStyle/>
          <a:p>
            <a:r>
              <a:rPr lang="en-AU" sz="4000" b="1" dirty="0">
                <a:solidFill>
                  <a:srgbClr val="FFFFFF"/>
                </a:solidFill>
                <a:latin typeface="+mn-lt"/>
              </a:rPr>
              <a:t>Carceral impacts of AVOs on First Nations children in care</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70153" y="1526033"/>
            <a:ext cx="5536397" cy="4417567"/>
          </a:xfrm>
        </p:spPr>
        <p:txBody>
          <a:bodyPr>
            <a:normAutofit lnSpcReduction="10000"/>
          </a:bodyPr>
          <a:lstStyle/>
          <a:p>
            <a:pPr indent="0">
              <a:buNone/>
            </a:pPr>
            <a:r>
              <a:rPr lang="en-AU" sz="3200" dirty="0">
                <a:cs typeface="Calibri" panose="020F0502020204030204" pitchFamily="34" charset="0"/>
              </a:rPr>
              <a:t>“</a:t>
            </a:r>
            <a:r>
              <a:rPr lang="en-AU" sz="3200" dirty="0">
                <a:effectLst/>
                <a:ea typeface="Calibri" panose="020F0502020204030204" pitchFamily="34" charset="0"/>
                <a:cs typeface="Times New Roman" panose="02020603050405020304" pitchFamily="18" charset="0"/>
              </a:rPr>
              <a:t>AVOs that are ostensibly a measure to protect vulnerable people are used by foster carers against Aboriginal girls who disobey them. So the AVO will specify that the child cannot conduct themselves in certain ways.”</a:t>
            </a:r>
          </a:p>
          <a:p>
            <a:pPr indent="0">
              <a:buNone/>
            </a:pPr>
            <a:endParaRPr lang="en-AU" i="1" dirty="0">
              <a:cs typeface="Calibri" panose="020F0502020204030204" pitchFamily="34" charset="0"/>
            </a:endParaRPr>
          </a:p>
          <a:p>
            <a:pPr marL="0" indent="0">
              <a:buNone/>
            </a:pPr>
            <a:r>
              <a:rPr lang="en-AU" b="0" i="0" dirty="0">
                <a:effectLst/>
              </a:rPr>
              <a:t>(NSW Aboriginal legal service)</a:t>
            </a:r>
          </a:p>
          <a:p>
            <a:pPr marL="0" marR="0" lvl="0" indent="0" defTabSz="914400" rtl="0" eaLnBrk="1" fontAlgn="auto" latinLnBrk="0" hangingPunct="1">
              <a:spcBef>
                <a:spcPts val="0"/>
              </a:spcBef>
              <a:spcAft>
                <a:spcPts val="0"/>
              </a:spcAft>
              <a:buClrTx/>
              <a:buSzTx/>
              <a:buFontTx/>
              <a:buNone/>
              <a:tabLst/>
              <a:defRPr/>
            </a:pPr>
            <a:endParaRPr lang="en-AU" b="0" i="0" dirty="0">
              <a:effectLst/>
              <a:latin typeface="Libre Baskerville" panose="02000000000000000000" pitchFamily="2" charset="0"/>
            </a:endParaRPr>
          </a:p>
          <a:p>
            <a:pPr indent="0">
              <a:buNone/>
            </a:pPr>
            <a:endParaRPr lang="en-AU"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7407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591344"/>
            <a:ext cx="3200400" cy="5585619"/>
          </a:xfrm>
        </p:spPr>
        <p:txBody>
          <a:bodyPr>
            <a:normAutofit/>
          </a:bodyPr>
          <a:lstStyle/>
          <a:p>
            <a:r>
              <a:rPr lang="en-AU" sz="4100" b="1">
                <a:solidFill>
                  <a:srgbClr val="FFFFFF"/>
                </a:solidFill>
                <a:latin typeface="Gill Sans MT" panose="020B0502020104020203" pitchFamily="34" charset="0"/>
              </a:rPr>
              <a:t>Conclusion: from colonial carceralism to First Nations women’s sovereignty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buBlip>
                <a:blip r:embed="rId3"/>
              </a:buBlip>
            </a:pPr>
            <a:r>
              <a:rPr lang="en-AU" sz="3600" dirty="0" err="1">
                <a:latin typeface="Gill Sans MT" panose="020B0502020104020203" pitchFamily="34" charset="0"/>
              </a:rPr>
              <a:t>Storywork</a:t>
            </a:r>
            <a:r>
              <a:rPr lang="en-AU" sz="3600" dirty="0">
                <a:latin typeface="Gill Sans MT" panose="020B0502020104020203" pitchFamily="34" charset="0"/>
              </a:rPr>
              <a:t>: </a:t>
            </a:r>
            <a:r>
              <a:rPr lang="en-AU" sz="3600" i="1" dirty="0">
                <a:latin typeface="Gill Sans MT" panose="020B0502020104020203" pitchFamily="34" charset="0"/>
              </a:rPr>
              <a:t>my stories are my spirit</a:t>
            </a:r>
          </a:p>
          <a:p>
            <a:pPr marL="0" indent="0">
              <a:buNone/>
            </a:pPr>
            <a:endParaRPr lang="en-AU" sz="3600" dirty="0">
              <a:latin typeface="Gill Sans MT" panose="020B0502020104020203" pitchFamily="34" charset="0"/>
            </a:endParaRPr>
          </a:p>
          <a:p>
            <a:pPr>
              <a:buBlip>
                <a:blip r:embed="rId3"/>
              </a:buBlip>
            </a:pPr>
            <a:r>
              <a:rPr lang="en-AU" sz="3600" dirty="0">
                <a:latin typeface="Gill Sans MT" panose="020B0502020104020203" pitchFamily="34" charset="0"/>
              </a:rPr>
              <a:t>Self-determination: </a:t>
            </a:r>
            <a:r>
              <a:rPr lang="en-AU" sz="3600" i="1" dirty="0">
                <a:latin typeface="Gill Sans MT" panose="020B0502020104020203" pitchFamily="34" charset="0"/>
              </a:rPr>
              <a:t>the system needs to listen to us so we can tell our solutions</a:t>
            </a:r>
          </a:p>
        </p:txBody>
      </p:sp>
    </p:spTree>
    <p:extLst>
      <p:ext uri="{BB962C8B-B14F-4D97-AF65-F5344CB8AC3E}">
        <p14:creationId xmlns:p14="http://schemas.microsoft.com/office/powerpoint/2010/main" val="1584104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4" name="Rectangle 2083">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888C2D-5DC5-2847-AAE3-513F9EDBE875}"/>
              </a:ext>
            </a:extLst>
          </p:cNvPr>
          <p:cNvSpPr>
            <a:spLocks noGrp="1"/>
          </p:cNvSpPr>
          <p:nvPr>
            <p:ph type="title"/>
          </p:nvPr>
        </p:nvSpPr>
        <p:spPr>
          <a:xfrm>
            <a:off x="838201" y="345810"/>
            <a:ext cx="5120561" cy="1325563"/>
          </a:xfrm>
        </p:spPr>
        <p:txBody>
          <a:bodyPr>
            <a:normAutofit/>
          </a:bodyPr>
          <a:lstStyle/>
          <a:p>
            <a:r>
              <a:rPr lang="en-US" b="1" dirty="0"/>
              <a:t>References</a:t>
            </a:r>
          </a:p>
        </p:txBody>
      </p:sp>
      <p:sp>
        <p:nvSpPr>
          <p:cNvPr id="3" name="Content Placeholder 2">
            <a:extLst>
              <a:ext uri="{FF2B5EF4-FFF2-40B4-BE49-F238E27FC236}">
                <a16:creationId xmlns:a16="http://schemas.microsoft.com/office/drawing/2014/main" id="{F0D25138-BBC5-7CE6-FB65-D2DE69D6C61D}"/>
              </a:ext>
            </a:extLst>
          </p:cNvPr>
          <p:cNvSpPr>
            <a:spLocks noGrp="1"/>
          </p:cNvSpPr>
          <p:nvPr>
            <p:ph idx="1"/>
          </p:nvPr>
        </p:nvSpPr>
        <p:spPr>
          <a:xfrm>
            <a:off x="838201" y="1825625"/>
            <a:ext cx="5092194" cy="4351338"/>
          </a:xfrm>
        </p:spPr>
        <p:txBody>
          <a:bodyPr>
            <a:normAutofit/>
          </a:bodyPr>
          <a:lstStyle/>
          <a:p>
            <a:pPr marL="0" indent="0">
              <a:buNone/>
            </a:pPr>
            <a:r>
              <a:rPr lang="en-AU" sz="2200" i="0" dirty="0">
                <a:effectLst/>
                <a:latin typeface="Asap"/>
              </a:rPr>
              <a:t>Thalia Anthony, Gemma </a:t>
            </a:r>
            <a:r>
              <a:rPr lang="en-AU" sz="2200" i="0" dirty="0" err="1">
                <a:effectLst/>
                <a:latin typeface="Asap"/>
              </a:rPr>
              <a:t>Sentance</a:t>
            </a:r>
            <a:r>
              <a:rPr lang="en-AU" sz="2200" i="0" dirty="0">
                <a:effectLst/>
                <a:latin typeface="Asap"/>
              </a:rPr>
              <a:t> &amp; Larissa Behrendt (2021</a:t>
            </a:r>
            <a:r>
              <a:rPr lang="en-AU" sz="2200" dirty="0">
                <a:latin typeface="Asap"/>
              </a:rPr>
              <a:t>)</a:t>
            </a:r>
            <a:r>
              <a:rPr lang="en-AU" sz="2200" i="0" dirty="0">
                <a:effectLst/>
                <a:latin typeface="Asap"/>
              </a:rPr>
              <a:t> </a:t>
            </a:r>
            <a:r>
              <a:rPr lang="en-AU" sz="2200" i="0" strike="noStrike" dirty="0">
                <a:effectLst/>
                <a:latin typeface="Asap"/>
              </a:rPr>
              <a:t>“We’re Not Being Treated Like Mothers”: Listening to the Stories of First Nations Mothers in Prison</a:t>
            </a:r>
            <a:r>
              <a:rPr lang="en-AU" sz="2200" i="0" dirty="0">
                <a:effectLst/>
                <a:latin typeface="Asap"/>
              </a:rPr>
              <a:t>, 10(3) </a:t>
            </a:r>
            <a:r>
              <a:rPr lang="en-AU" sz="2200" i="1" strike="noStrike" dirty="0">
                <a:effectLst/>
                <a:latin typeface="Asap"/>
              </a:rPr>
              <a:t>Laws</a:t>
            </a:r>
            <a:r>
              <a:rPr lang="en-AU" sz="2200" i="0" dirty="0">
                <a:effectLst/>
                <a:latin typeface="Asap"/>
              </a:rPr>
              <a:t>, 1-18</a:t>
            </a:r>
            <a:r>
              <a:rPr lang="en-AU" sz="2200" dirty="0">
                <a:latin typeface="Asap"/>
              </a:rPr>
              <a:t>.</a:t>
            </a:r>
          </a:p>
          <a:p>
            <a:pPr marL="0" indent="0">
              <a:buNone/>
            </a:pPr>
            <a:endParaRPr lang="en-AU" sz="2200" dirty="0">
              <a:latin typeface="Asap"/>
            </a:endParaRPr>
          </a:p>
          <a:p>
            <a:pPr marL="0" indent="0">
              <a:buNone/>
            </a:pPr>
            <a:endParaRPr lang="en-AU" sz="2200" dirty="0">
              <a:latin typeface="Asap"/>
            </a:endParaRPr>
          </a:p>
          <a:p>
            <a:pPr marL="0" indent="0">
              <a:buNone/>
            </a:pPr>
            <a:endParaRPr lang="en-AU" sz="2200" dirty="0">
              <a:latin typeface="Asap"/>
            </a:endParaRPr>
          </a:p>
          <a:p>
            <a:pPr marL="0" indent="0">
              <a:buNone/>
            </a:pPr>
            <a:r>
              <a:rPr lang="en-AU" sz="2200" dirty="0">
                <a:latin typeface="Asap"/>
              </a:rPr>
              <a:t>Harry </a:t>
            </a:r>
            <a:r>
              <a:rPr lang="en-AU" sz="2200" dirty="0" err="1">
                <a:latin typeface="Asap"/>
              </a:rPr>
              <a:t>Blagg</a:t>
            </a:r>
            <a:r>
              <a:rPr lang="en-AU" sz="2200" dirty="0">
                <a:latin typeface="Asap"/>
              </a:rPr>
              <a:t> and Thalia Anthony (2019) </a:t>
            </a:r>
            <a:r>
              <a:rPr lang="en-AU" sz="2200" i="1" dirty="0">
                <a:latin typeface="Asap"/>
              </a:rPr>
              <a:t>Decolonising Criminology</a:t>
            </a:r>
            <a:r>
              <a:rPr lang="en-AU" sz="2200" dirty="0">
                <a:latin typeface="Asap"/>
              </a:rPr>
              <a:t> (Palgrave), Chapter 9 on ‘Carceral Feminism: Saving Indigenous Women from Indigenous Men</a:t>
            </a:r>
            <a:endParaRPr lang="en-US" sz="2200" dirty="0"/>
          </a:p>
        </p:txBody>
      </p:sp>
      <p:sp>
        <p:nvSpPr>
          <p:cNvPr id="2086" name="Oval 2085">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058" name="Picture 10" descr="Decolonising Criminology: Imagining Justice in a Postcolonial World :  Blagg, Harry, Anthony, Thalia: Amazon.com.au: Books">
            <a:extLst>
              <a:ext uri="{FF2B5EF4-FFF2-40B4-BE49-F238E27FC236}">
                <a16:creationId xmlns:a16="http://schemas.microsoft.com/office/drawing/2014/main" id="{D7D91B05-DADA-92FE-A030-0B6311358D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794" r="-1" b="9066"/>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2088" name="Arc 2087">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4" name="Picture 3">
            <a:extLst>
              <a:ext uri="{FF2B5EF4-FFF2-40B4-BE49-F238E27FC236}">
                <a16:creationId xmlns:a16="http://schemas.microsoft.com/office/drawing/2014/main" id="{B200CA1B-4419-90BC-C4B7-09E3F026D1B8}"/>
              </a:ext>
            </a:extLst>
          </p:cNvPr>
          <p:cNvPicPr>
            <a:picLocks noChangeAspect="1"/>
          </p:cNvPicPr>
          <p:nvPr/>
        </p:nvPicPr>
        <p:blipFill rotWithShape="1">
          <a:blip r:embed="rId4"/>
          <a:srcRect l="6241" r="12737" b="1"/>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3408656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7">
    <a:dk1>
      <a:srgbClr val="FF0000"/>
    </a:dk1>
    <a:lt1>
      <a:srgbClr val="002D2D"/>
    </a:lt1>
    <a:dk2>
      <a:srgbClr val="FFC000"/>
    </a:dk2>
    <a:lt2>
      <a:srgbClr val="7030A0"/>
    </a:lt2>
    <a:accent1>
      <a:srgbClr val="FFC000"/>
    </a:accent1>
    <a:accent2>
      <a:srgbClr val="00B000"/>
    </a:accent2>
    <a:accent3>
      <a:srgbClr val="AAAACA"/>
    </a:accent3>
    <a:accent4>
      <a:srgbClr val="DADADA"/>
    </a:accent4>
    <a:accent5>
      <a:srgbClr val="ADB8E2"/>
    </a:accent5>
    <a:accent6>
      <a:srgbClr val="009F00"/>
    </a:accent6>
    <a:hlink>
      <a:srgbClr val="6600CC"/>
    </a:hlink>
    <a:folHlink>
      <a:srgbClr val="FFE701"/>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4477</TotalTime>
  <Words>2823</Words>
  <Application>Microsoft Macintosh PowerPoint</Application>
  <PresentationFormat>Widescreen</PresentationFormat>
  <Paragraphs>144</Paragraphs>
  <Slides>15</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Asap</vt:lpstr>
      <vt:lpstr>Calibri</vt:lpstr>
      <vt:lpstr>Calibri Light</vt:lpstr>
      <vt:lpstr>Gill Sans MT</vt:lpstr>
      <vt:lpstr>Helvetica Neue</vt:lpstr>
      <vt:lpstr>Libre Baskerville</vt:lpstr>
      <vt:lpstr>Times</vt:lpstr>
      <vt:lpstr>Office Theme</vt:lpstr>
      <vt:lpstr>Colonial-carceralism &amp; Family violence    Prepared by Thalia Anthony, Faculty of Law, UTS. Research conducted with Larissa Behrendt, Gemma Sentence and the amazing Aboriginal women we yarned with in NSW prisons     I honour the Larrakia people who are the sovereign people of this land.  </vt:lpstr>
      <vt:lpstr>COLONIAL CARCERALISM</vt:lpstr>
      <vt:lpstr>PowerPoint Presentation</vt:lpstr>
      <vt:lpstr>What does carceral colonialism have to do with family violence?</vt:lpstr>
      <vt:lpstr>Building research ground-up and de-centering institutions</vt:lpstr>
      <vt:lpstr>Stories of First Nations women in prison  </vt:lpstr>
      <vt:lpstr>Hyper-surveillance of First Nations women due to AVOs</vt:lpstr>
      <vt:lpstr>Carceral experiences</vt:lpstr>
      <vt:lpstr>Depriving children of their First Nations  mothers</vt:lpstr>
      <vt:lpstr>Aboriginal women not considered “ideal victims” in their own sentencing</vt:lpstr>
      <vt:lpstr>Implications of white carceral feminist approaches to family violence   </vt:lpstr>
      <vt:lpstr>Family violence and child protection interventions</vt:lpstr>
      <vt:lpstr>Carceral impacts of AVOs on First Nations children in care</vt:lpstr>
      <vt:lpstr>Conclusion: from colonial carceralism to First Nations women’s sovereignty</vt:lpstr>
      <vt:lpstr>References</vt:lpstr>
    </vt:vector>
  </TitlesOfParts>
  <Company>University of Technology Sydney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Narratives of Resistance by Indigenous women in prison: Transcending #SayHerName in settler colonies  Dr Thalia Anthony, Faculty of Law, University of Technology Sydney  I acknowledge the 120 Koori women in NSW prisons that have contributed their voices to this project in research and activism</dc:title>
  <dc:creator>Thalia Anthony</dc:creator>
  <cp:lastModifiedBy>Thalia Anthony</cp:lastModifiedBy>
  <cp:revision>39</cp:revision>
  <cp:lastPrinted>2022-11-26T08:57:41Z</cp:lastPrinted>
  <dcterms:created xsi:type="dcterms:W3CDTF">2019-10-31T00:23:40Z</dcterms:created>
  <dcterms:modified xsi:type="dcterms:W3CDTF">2022-12-03T04:31:36Z</dcterms:modified>
</cp:coreProperties>
</file>