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8"/>
  </p:notesMasterIdLst>
  <p:sldIdLst>
    <p:sldId id="265" r:id="rId2"/>
    <p:sldId id="259" r:id="rId3"/>
    <p:sldId id="261" r:id="rId4"/>
    <p:sldId id="262" r:id="rId5"/>
    <p:sldId id="263" r:id="rId6"/>
    <p:sldId id="264"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9A5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23"/>
    <p:restoredTop sz="94830"/>
  </p:normalViewPr>
  <p:slideViewPr>
    <p:cSldViewPr snapToGrid="0" snapToObjects="1">
      <p:cViewPr varScale="1">
        <p:scale>
          <a:sx n="106" d="100"/>
          <a:sy n="106" d="100"/>
        </p:scale>
        <p:origin x="77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31FA34-B605-47B2-A1D9-F412119F2F5C}" type="datetimeFigureOut">
              <a:rPr lang="en-AU" smtClean="0"/>
              <a:t>28/11/2018</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3DE4E2-D15E-4541-B974-5F6274647037}" type="slidenum">
              <a:rPr lang="en-AU" smtClean="0"/>
              <a:t>‹#›</a:t>
            </a:fld>
            <a:endParaRPr lang="en-AU"/>
          </a:p>
        </p:txBody>
      </p:sp>
    </p:spTree>
    <p:extLst>
      <p:ext uri="{BB962C8B-B14F-4D97-AF65-F5344CB8AC3E}">
        <p14:creationId xmlns:p14="http://schemas.microsoft.com/office/powerpoint/2010/main" val="8588640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70D9458E-66CE-0B43-87AB-4D1568974C45}" type="datetimeFigureOut">
              <a:rPr lang="en-US" smtClean="0"/>
              <a:t>11/28/18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31A198-666A-7A49-BD95-137950E6371E}" type="slidenum">
              <a:rPr lang="en-US" smtClean="0"/>
              <a:t>‹#›</a:t>
            </a:fld>
            <a:endParaRPr lang="en-US"/>
          </a:p>
        </p:txBody>
      </p:sp>
    </p:spTree>
    <p:extLst>
      <p:ext uri="{BB962C8B-B14F-4D97-AF65-F5344CB8AC3E}">
        <p14:creationId xmlns:p14="http://schemas.microsoft.com/office/powerpoint/2010/main" val="254403012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0D9458E-66CE-0B43-87AB-4D1568974C45}" type="datetimeFigureOut">
              <a:rPr lang="en-US" smtClean="0"/>
              <a:t>11/28/18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31A198-666A-7A49-BD95-137950E6371E}" type="slidenum">
              <a:rPr lang="en-US" smtClean="0"/>
              <a:t>‹#›</a:t>
            </a:fld>
            <a:endParaRPr lang="en-US"/>
          </a:p>
        </p:txBody>
      </p:sp>
    </p:spTree>
    <p:extLst>
      <p:ext uri="{BB962C8B-B14F-4D97-AF65-F5344CB8AC3E}">
        <p14:creationId xmlns:p14="http://schemas.microsoft.com/office/powerpoint/2010/main" val="33909147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Date Placeholder 6"/>
          <p:cNvSpPr>
            <a:spLocks noGrp="1"/>
          </p:cNvSpPr>
          <p:nvPr>
            <p:ph type="dt" sz="half" idx="10"/>
          </p:nvPr>
        </p:nvSpPr>
        <p:spPr/>
        <p:txBody>
          <a:bodyPr/>
          <a:lstStyle/>
          <a:p>
            <a:fld id="{70D9458E-66CE-0B43-87AB-4D1568974C45}" type="datetimeFigureOut">
              <a:rPr lang="en-US" smtClean="0"/>
              <a:t>11/28/18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31A198-666A-7A49-BD95-137950E6371E}" type="slidenum">
              <a:rPr lang="en-US" smtClean="0"/>
              <a:t>‹#›</a:t>
            </a:fld>
            <a:endParaRPr lang="en-US"/>
          </a:p>
        </p:txBody>
      </p:sp>
    </p:spTree>
    <p:extLst>
      <p:ext uri="{BB962C8B-B14F-4D97-AF65-F5344CB8AC3E}">
        <p14:creationId xmlns:p14="http://schemas.microsoft.com/office/powerpoint/2010/main" val="384313958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70D9458E-66CE-0B43-87AB-4D1568974C45}" type="datetimeFigureOut">
              <a:rPr lang="en-US" smtClean="0"/>
              <a:t>11/28/18</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231A198-666A-7A49-BD95-137950E6371E}" type="slidenum">
              <a:rPr lang="en-US" smtClean="0"/>
              <a:t>‹#›</a:t>
            </a:fld>
            <a:endParaRPr lang="en-US"/>
          </a:p>
        </p:txBody>
      </p:sp>
    </p:spTree>
    <p:extLst>
      <p:ext uri="{BB962C8B-B14F-4D97-AF65-F5344CB8AC3E}">
        <p14:creationId xmlns:p14="http://schemas.microsoft.com/office/powerpoint/2010/main" val="1122729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7" name="Date Placeholder 6"/>
          <p:cNvSpPr>
            <a:spLocks noGrp="1"/>
          </p:cNvSpPr>
          <p:nvPr>
            <p:ph type="dt" sz="half" idx="10"/>
          </p:nvPr>
        </p:nvSpPr>
        <p:spPr/>
        <p:txBody>
          <a:bodyPr/>
          <a:lstStyle/>
          <a:p>
            <a:fld id="{70D9458E-66CE-0B43-87AB-4D1568974C45}" type="datetimeFigureOut">
              <a:rPr lang="en-US" smtClean="0"/>
              <a:t>11/28/18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31A198-666A-7A49-BD95-137950E6371E}"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757611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0D9458E-66CE-0B43-87AB-4D1568974C45}" type="datetimeFigureOut">
              <a:rPr lang="en-US" smtClean="0"/>
              <a:t>11/28/18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31A198-666A-7A49-BD95-137950E6371E}" type="slidenum">
              <a:rPr lang="en-US" smtClean="0"/>
              <a:t>‹#›</a:t>
            </a:fld>
            <a:endParaRPr lang="en-US"/>
          </a:p>
        </p:txBody>
      </p:sp>
    </p:spTree>
    <p:extLst>
      <p:ext uri="{BB962C8B-B14F-4D97-AF65-F5344CB8AC3E}">
        <p14:creationId xmlns:p14="http://schemas.microsoft.com/office/powerpoint/2010/main" val="4140868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D9458E-66CE-0B43-87AB-4D1568974C45}" type="datetimeFigureOut">
              <a:rPr lang="en-US" smtClean="0"/>
              <a:t>11/28/18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31A198-666A-7A49-BD95-137950E6371E}" type="slidenum">
              <a:rPr lang="en-US" smtClean="0"/>
              <a:t>‹#›</a:t>
            </a:fld>
            <a:endParaRPr lang="en-US"/>
          </a:p>
        </p:txBody>
      </p:sp>
    </p:spTree>
    <p:extLst>
      <p:ext uri="{BB962C8B-B14F-4D97-AF65-F5344CB8AC3E}">
        <p14:creationId xmlns:p14="http://schemas.microsoft.com/office/powerpoint/2010/main" val="19922974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9" name="Date Placeholder 8"/>
          <p:cNvSpPr>
            <a:spLocks noGrp="1"/>
          </p:cNvSpPr>
          <p:nvPr>
            <p:ph type="dt" sz="half" idx="10"/>
          </p:nvPr>
        </p:nvSpPr>
        <p:spPr/>
        <p:txBody>
          <a:bodyPr/>
          <a:lstStyle/>
          <a:p>
            <a:fld id="{70D9458E-66CE-0B43-87AB-4D1568974C45}" type="datetimeFigureOut">
              <a:rPr lang="en-US" smtClean="0"/>
              <a:t>11/28/18</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4231A198-666A-7A49-BD95-137950E6371E}" type="slidenum">
              <a:rPr lang="en-US" smtClean="0"/>
              <a:t>‹#›</a:t>
            </a:fld>
            <a:endParaRPr lang="en-US"/>
          </a:p>
        </p:txBody>
      </p:sp>
    </p:spTree>
    <p:extLst>
      <p:ext uri="{BB962C8B-B14F-4D97-AF65-F5344CB8AC3E}">
        <p14:creationId xmlns:p14="http://schemas.microsoft.com/office/powerpoint/2010/main" val="3972182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70D9458E-66CE-0B43-87AB-4D1568974C45}" type="datetimeFigureOut">
              <a:rPr lang="en-US" smtClean="0"/>
              <a:t>11/28/18</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0" name="Slide Number Placeholder 9"/>
          <p:cNvSpPr>
            <a:spLocks noGrp="1"/>
          </p:cNvSpPr>
          <p:nvPr>
            <p:ph type="sldNum" sz="quarter" idx="12"/>
          </p:nvPr>
        </p:nvSpPr>
        <p:spPr/>
        <p:txBody>
          <a:bodyPr/>
          <a:lstStyle/>
          <a:p>
            <a:fld id="{4231A198-666A-7A49-BD95-137950E6371E}" type="slidenum">
              <a:rPr lang="en-US" smtClean="0"/>
              <a:t>‹#›</a:t>
            </a:fld>
            <a:endParaRPr lang="en-US"/>
          </a:p>
        </p:txBody>
      </p:sp>
    </p:spTree>
    <p:extLst>
      <p:ext uri="{BB962C8B-B14F-4D97-AF65-F5344CB8AC3E}">
        <p14:creationId xmlns:p14="http://schemas.microsoft.com/office/powerpoint/2010/main" val="40682463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D9458E-66CE-0B43-87AB-4D1568974C45}" type="datetimeFigureOut">
              <a:rPr lang="en-US" smtClean="0"/>
              <a:t>11/28/18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31A198-666A-7A49-BD95-137950E6371E}" type="slidenum">
              <a:rPr lang="en-US" smtClean="0"/>
              <a:t>‹#›</a:t>
            </a:fld>
            <a:endParaRPr lang="en-US"/>
          </a:p>
        </p:txBody>
      </p:sp>
    </p:spTree>
    <p:extLst>
      <p:ext uri="{BB962C8B-B14F-4D97-AF65-F5344CB8AC3E}">
        <p14:creationId xmlns:p14="http://schemas.microsoft.com/office/powerpoint/2010/main" val="2419380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D9458E-66CE-0B43-87AB-4D1568974C45}" type="datetimeFigureOut">
              <a:rPr lang="en-US" smtClean="0"/>
              <a:t>11/28/18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31A198-666A-7A49-BD95-137950E6371E}" type="slidenum">
              <a:rPr lang="en-US" smtClean="0"/>
              <a:t>‹#›</a:t>
            </a:fld>
            <a:endParaRPr lang="en-US"/>
          </a:p>
        </p:txBody>
      </p:sp>
    </p:spTree>
    <p:extLst>
      <p:ext uri="{BB962C8B-B14F-4D97-AF65-F5344CB8AC3E}">
        <p14:creationId xmlns:p14="http://schemas.microsoft.com/office/powerpoint/2010/main" val="2149570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70D9458E-66CE-0B43-87AB-4D1568974C45}" type="datetimeFigureOut">
              <a:rPr lang="en-US" smtClean="0"/>
              <a:t>11/28/18</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4231A198-666A-7A49-BD95-137950E6371E}" type="slidenum">
              <a:rPr lang="en-US" smtClean="0"/>
              <a:t>‹#›</a:t>
            </a:fld>
            <a:endParaRPr lang="en-US"/>
          </a:p>
        </p:txBody>
      </p:sp>
    </p:spTree>
    <p:extLst>
      <p:ext uri="{BB962C8B-B14F-4D97-AF65-F5344CB8AC3E}">
        <p14:creationId xmlns:p14="http://schemas.microsoft.com/office/powerpoint/2010/main" val="17355206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9D5EA-CB6E-0346-82EA-9D9C489D9D4E}"/>
              </a:ext>
            </a:extLst>
          </p:cNvPr>
          <p:cNvSpPr>
            <a:spLocks noGrp="1"/>
          </p:cNvSpPr>
          <p:nvPr>
            <p:ph type="ctrTitle"/>
          </p:nvPr>
        </p:nvSpPr>
        <p:spPr>
          <a:xfrm>
            <a:off x="1600200" y="1335505"/>
            <a:ext cx="8991600" cy="1804737"/>
          </a:xfrm>
        </p:spPr>
        <p:txBody>
          <a:bodyPr/>
          <a:lstStyle/>
          <a:p>
            <a:r>
              <a:rPr lang="en-US" dirty="0"/>
              <a:t>Justice reinvestment in Cherbourg, QLD</a:t>
            </a:r>
          </a:p>
        </p:txBody>
      </p:sp>
      <p:sp>
        <p:nvSpPr>
          <p:cNvPr id="3" name="Subtitle 2">
            <a:extLst>
              <a:ext uri="{FF2B5EF4-FFF2-40B4-BE49-F238E27FC236}">
                <a16:creationId xmlns:a16="http://schemas.microsoft.com/office/drawing/2014/main" id="{6E8EC894-6746-B447-A865-67F713A2133D}"/>
              </a:ext>
            </a:extLst>
          </p:cNvPr>
          <p:cNvSpPr>
            <a:spLocks noGrp="1"/>
          </p:cNvSpPr>
          <p:nvPr>
            <p:ph type="subTitle" idx="1"/>
          </p:nvPr>
        </p:nvSpPr>
        <p:spPr/>
        <p:txBody>
          <a:bodyPr/>
          <a:lstStyle/>
          <a:p>
            <a:endParaRPr lang="en-US" dirty="0"/>
          </a:p>
        </p:txBody>
      </p:sp>
      <p:pic>
        <p:nvPicPr>
          <p:cNvPr id="4" name="Picture 3">
            <a:extLst>
              <a:ext uri="{FF2B5EF4-FFF2-40B4-BE49-F238E27FC236}">
                <a16:creationId xmlns:a16="http://schemas.microsoft.com/office/drawing/2014/main" id="{D374B6EC-6154-1446-9DA8-F9A7862FB8D0}"/>
              </a:ext>
            </a:extLst>
          </p:cNvPr>
          <p:cNvPicPr/>
          <p:nvPr/>
        </p:nvPicPr>
        <p:blipFill>
          <a:blip r:embed="rId2"/>
          <a:stretch>
            <a:fillRect/>
          </a:stretch>
        </p:blipFill>
        <p:spPr>
          <a:xfrm rot="5400000">
            <a:off x="2965450" y="2864291"/>
            <a:ext cx="2044700" cy="4216400"/>
          </a:xfrm>
          <a:prstGeom prst="rect">
            <a:avLst/>
          </a:prstGeom>
        </p:spPr>
      </p:pic>
      <p:pic>
        <p:nvPicPr>
          <p:cNvPr id="5" name="Picture 4">
            <a:extLst>
              <a:ext uri="{FF2B5EF4-FFF2-40B4-BE49-F238E27FC236}">
                <a16:creationId xmlns:a16="http://schemas.microsoft.com/office/drawing/2014/main" id="{BDC05B41-C65C-2046-9F8B-764E82394AB2}"/>
              </a:ext>
            </a:extLst>
          </p:cNvPr>
          <p:cNvPicPr/>
          <p:nvPr/>
        </p:nvPicPr>
        <p:blipFill>
          <a:blip r:embed="rId3"/>
          <a:stretch>
            <a:fillRect/>
          </a:stretch>
        </p:blipFill>
        <p:spPr>
          <a:xfrm rot="5400000">
            <a:off x="7343800" y="2746841"/>
            <a:ext cx="2032000" cy="4464000"/>
          </a:xfrm>
          <a:prstGeom prst="rect">
            <a:avLst/>
          </a:prstGeom>
        </p:spPr>
      </p:pic>
    </p:spTree>
    <p:extLst>
      <p:ext uri="{BB962C8B-B14F-4D97-AF65-F5344CB8AC3E}">
        <p14:creationId xmlns:p14="http://schemas.microsoft.com/office/powerpoint/2010/main" val="2832801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6" y="204537"/>
            <a:ext cx="7729728" cy="1347537"/>
          </a:xfrm>
        </p:spPr>
        <p:txBody>
          <a:bodyPr/>
          <a:lstStyle/>
          <a:p>
            <a:r>
              <a:rPr lang="en-US" dirty="0">
                <a:latin typeface="DIN Alternate" charset="0"/>
                <a:ea typeface="DIN Alternate" charset="0"/>
                <a:cs typeface="DIN Alternate" charset="0"/>
              </a:rPr>
              <a:t>Cherbourg Justice Reinvestment Project </a:t>
            </a:r>
          </a:p>
        </p:txBody>
      </p:sp>
      <p:graphicFrame>
        <p:nvGraphicFramePr>
          <p:cNvPr id="3" name="Table 2">
            <a:extLst>
              <a:ext uri="{FF2B5EF4-FFF2-40B4-BE49-F238E27FC236}">
                <a16:creationId xmlns:a16="http://schemas.microsoft.com/office/drawing/2014/main" id="{8E018C7C-D8D4-9B4B-877B-792551FF98D0}"/>
              </a:ext>
            </a:extLst>
          </p:cNvPr>
          <p:cNvGraphicFramePr>
            <a:graphicFrameLocks noGrp="1"/>
          </p:cNvGraphicFramePr>
          <p:nvPr>
            <p:extLst>
              <p:ext uri="{D42A27DB-BD31-4B8C-83A1-F6EECF244321}">
                <p14:modId xmlns:p14="http://schemas.microsoft.com/office/powerpoint/2010/main" val="2960243521"/>
              </p:ext>
            </p:extLst>
          </p:nvPr>
        </p:nvGraphicFramePr>
        <p:xfrm>
          <a:off x="721895" y="1780674"/>
          <a:ext cx="10790551" cy="9471147"/>
        </p:xfrm>
        <a:graphic>
          <a:graphicData uri="http://schemas.openxmlformats.org/drawingml/2006/table">
            <a:tbl>
              <a:tblPr firstRow="1" firstCol="1" bandCol="1">
                <a:tableStyleId>{17292A2E-F333-43FB-9621-5CBBE7FDCDCB}</a:tableStyleId>
              </a:tblPr>
              <a:tblGrid>
                <a:gridCol w="5394092">
                  <a:extLst>
                    <a:ext uri="{9D8B030D-6E8A-4147-A177-3AD203B41FA5}">
                      <a16:colId xmlns:a16="http://schemas.microsoft.com/office/drawing/2014/main" val="3659521509"/>
                    </a:ext>
                  </a:extLst>
                </a:gridCol>
                <a:gridCol w="5396459">
                  <a:extLst>
                    <a:ext uri="{9D8B030D-6E8A-4147-A177-3AD203B41FA5}">
                      <a16:colId xmlns:a16="http://schemas.microsoft.com/office/drawing/2014/main" val="2320471957"/>
                    </a:ext>
                  </a:extLst>
                </a:gridCol>
              </a:tblGrid>
              <a:tr h="394747">
                <a:tc>
                  <a:txBody>
                    <a:bodyPr/>
                    <a:lstStyle/>
                    <a:p>
                      <a:pPr algn="ctr">
                        <a:spcAft>
                          <a:spcPts val="0"/>
                        </a:spcAft>
                      </a:pPr>
                      <a:endParaRPr lang="en-AU" sz="1500" b="1" dirty="0">
                        <a:solidFill>
                          <a:schemeClr val="bg1"/>
                        </a:solidFill>
                        <a:effectLst/>
                        <a:latin typeface="Calibri" panose="020F0502020204030204" pitchFamily="34" charset="0"/>
                        <a:ea typeface="Calibri" panose="020F0502020204030204" pitchFamily="34" charset="0"/>
                      </a:endParaRPr>
                    </a:p>
                  </a:txBody>
                  <a:tcPr marL="64838" marR="64838" marT="0" marB="0"/>
                </a:tc>
                <a:tc>
                  <a:txBody>
                    <a:bodyPr/>
                    <a:lstStyle/>
                    <a:p>
                      <a:pPr algn="ctr">
                        <a:spcAft>
                          <a:spcPts val="0"/>
                        </a:spcAft>
                      </a:pPr>
                      <a:endParaRPr lang="en-AU" sz="2400" b="1" dirty="0">
                        <a:solidFill>
                          <a:schemeClr val="bg1"/>
                        </a:solidFill>
                        <a:effectLst/>
                        <a:latin typeface="Calibri" panose="020F0502020204030204" pitchFamily="34" charset="0"/>
                        <a:ea typeface="Calibri" panose="020F0502020204030204" pitchFamily="34" charset="0"/>
                      </a:endParaRPr>
                    </a:p>
                  </a:txBody>
                  <a:tcPr marL="64838" marR="64838" marT="0" marB="0"/>
                </a:tc>
                <a:extLst>
                  <a:ext uri="{0D108BD9-81ED-4DB2-BD59-A6C34878D82A}">
                    <a16:rowId xmlns:a16="http://schemas.microsoft.com/office/drawing/2014/main" val="3555026016"/>
                  </a:ext>
                </a:extLst>
              </a:tr>
              <a:tr h="4538200">
                <a:tc>
                  <a:txBody>
                    <a:bodyPr/>
                    <a:lstStyle/>
                    <a:p>
                      <a:pPr marL="0" lvl="0" indent="0">
                        <a:spcAft>
                          <a:spcPts val="600"/>
                        </a:spcAft>
                        <a:buFont typeface="Symbol" pitchFamily="2" charset="2"/>
                        <a:buNone/>
                      </a:pPr>
                      <a:endParaRPr lang="en-AU" sz="1600" b="0" dirty="0">
                        <a:effectLst/>
                      </a:endParaRPr>
                    </a:p>
                    <a:p>
                      <a:pPr marL="0" lvl="0" indent="0" algn="ctr">
                        <a:spcAft>
                          <a:spcPts val="600"/>
                        </a:spcAft>
                        <a:buFont typeface="Symbol" pitchFamily="2" charset="2"/>
                        <a:buNone/>
                      </a:pPr>
                      <a:r>
                        <a:rPr lang="en-AU" sz="1600" b="0" dirty="0">
                          <a:effectLst/>
                        </a:rPr>
                        <a:t>Ration Shed Museum, Cherbourg, QLD</a:t>
                      </a:r>
                    </a:p>
                    <a:p>
                      <a:pPr marL="0" lvl="0" indent="0" algn="ctr">
                        <a:spcAft>
                          <a:spcPts val="600"/>
                        </a:spcAft>
                        <a:buFont typeface="Symbol" pitchFamily="2" charset="2"/>
                        <a:buNone/>
                      </a:pPr>
                      <a:endParaRPr lang="en-AU" sz="1600" b="0" dirty="0">
                        <a:effectLst/>
                      </a:endParaRPr>
                    </a:p>
                  </a:txBody>
                  <a:tcPr marL="64838" marR="64838" marT="0" marB="0"/>
                </a:tc>
                <a:tc>
                  <a:txBody>
                    <a:bodyPr/>
                    <a:lstStyle/>
                    <a:p>
                      <a:pPr algn="ctr"/>
                      <a:endParaRPr lang="en-AU" sz="1600" b="0" kern="1200" dirty="0">
                        <a:solidFill>
                          <a:schemeClr val="tx1"/>
                        </a:solidFill>
                        <a:effectLst/>
                        <a:latin typeface="+mn-lt"/>
                        <a:ea typeface="+mn-ea"/>
                        <a:cs typeface="+mn-cs"/>
                      </a:endParaRPr>
                    </a:p>
                    <a:p>
                      <a:pPr algn="ctr"/>
                      <a:r>
                        <a:rPr lang="en-AU" sz="1600" b="0" u="sng" kern="1200" dirty="0">
                          <a:solidFill>
                            <a:schemeClr val="tx1"/>
                          </a:solidFill>
                          <a:effectLst/>
                          <a:latin typeface="+mn-lt"/>
                          <a:ea typeface="+mn-ea"/>
                          <a:cs typeface="+mn-cs"/>
                        </a:rPr>
                        <a:t>Aims of early work of JR</a:t>
                      </a:r>
                    </a:p>
                    <a:p>
                      <a:pPr algn="ctr"/>
                      <a:endParaRPr lang="en-AU" sz="1600" b="0" kern="1200" dirty="0">
                        <a:solidFill>
                          <a:schemeClr val="tx1"/>
                        </a:solidFill>
                        <a:effectLst/>
                        <a:latin typeface="+mn-lt"/>
                        <a:ea typeface="+mn-ea"/>
                        <a:cs typeface="+mn-cs"/>
                      </a:endParaRPr>
                    </a:p>
                    <a:p>
                      <a:pPr marL="342900" indent="-342900" algn="l">
                        <a:buAutoNum type="arabicPeriod"/>
                      </a:pPr>
                      <a:r>
                        <a:rPr lang="en-AU" sz="1600" b="0" kern="1200" dirty="0">
                          <a:solidFill>
                            <a:schemeClr val="tx1"/>
                          </a:solidFill>
                          <a:effectLst/>
                          <a:latin typeface="+mn-lt"/>
                          <a:ea typeface="+mn-ea"/>
                          <a:cs typeface="+mn-cs"/>
                        </a:rPr>
                        <a:t>Community decision-making around support for and interest in implementing JR (inform community about JR, gather perspectives from community on way forward)</a:t>
                      </a:r>
                    </a:p>
                    <a:p>
                      <a:pPr marL="342900" indent="-342900" algn="l">
                        <a:buAutoNum type="arabicPeriod"/>
                      </a:pPr>
                      <a:endParaRPr lang="en-AU" sz="1600" b="0" kern="1200" dirty="0">
                        <a:solidFill>
                          <a:schemeClr val="tx1"/>
                        </a:solidFill>
                        <a:effectLst/>
                        <a:latin typeface="+mn-lt"/>
                        <a:ea typeface="+mn-ea"/>
                        <a:cs typeface="+mn-cs"/>
                      </a:endParaRPr>
                    </a:p>
                    <a:p>
                      <a:pPr marL="342900" indent="-342900" algn="l">
                        <a:buAutoNum type="arabicPeriod"/>
                      </a:pPr>
                      <a:r>
                        <a:rPr lang="en-AU" sz="1600" b="0" kern="1200" dirty="0">
                          <a:solidFill>
                            <a:schemeClr val="tx1"/>
                          </a:solidFill>
                          <a:effectLst/>
                          <a:latin typeface="+mn-lt"/>
                          <a:ea typeface="+mn-ea"/>
                          <a:cs typeface="+mn-cs"/>
                        </a:rPr>
                        <a:t>Making a start on setting up or further developing key structures, partnerships and alliances to support collaborative effort, focused on community leadership</a:t>
                      </a:r>
                    </a:p>
                    <a:p>
                      <a:pPr marL="342900" indent="-342900" algn="l">
                        <a:buAutoNum type="arabicPeriod"/>
                      </a:pPr>
                      <a:endParaRPr lang="en-AU" sz="1600" b="0" kern="1200" dirty="0">
                        <a:solidFill>
                          <a:schemeClr val="tx1"/>
                        </a:solidFill>
                        <a:effectLst/>
                        <a:latin typeface="+mn-lt"/>
                        <a:ea typeface="+mn-ea"/>
                        <a:cs typeface="+mn-cs"/>
                      </a:endParaRPr>
                    </a:p>
                    <a:p>
                      <a:pPr marL="342900" indent="-342900" algn="l">
                        <a:buAutoNum type="arabicPeriod"/>
                      </a:pPr>
                      <a:r>
                        <a:rPr lang="en-AU" sz="1600" b="0" kern="1200" dirty="0">
                          <a:solidFill>
                            <a:schemeClr val="tx1"/>
                          </a:solidFill>
                          <a:effectLst/>
                          <a:latin typeface="+mn-lt"/>
                          <a:ea typeface="+mn-ea"/>
                          <a:cs typeface="+mn-cs"/>
                        </a:rPr>
                        <a:t>Make a start on gathering material (such as data) to inform community decision making around JR and future implementation of JR, if community is on board</a:t>
                      </a:r>
                    </a:p>
                    <a:p>
                      <a:pPr marL="342900" indent="-342900" algn="l">
                        <a:buAutoNum type="arabicPeriod"/>
                      </a:pPr>
                      <a:endParaRPr lang="en-AU" sz="1600" b="0" kern="1200" dirty="0">
                        <a:solidFill>
                          <a:schemeClr val="tx1"/>
                        </a:solidFill>
                        <a:effectLst/>
                        <a:latin typeface="+mn-lt"/>
                        <a:ea typeface="+mn-ea"/>
                        <a:cs typeface="+mn-cs"/>
                      </a:endParaRPr>
                    </a:p>
                    <a:p>
                      <a:pPr marL="342900" indent="-342900" algn="l">
                        <a:buAutoNum type="arabicPeriod"/>
                      </a:pPr>
                      <a:r>
                        <a:rPr lang="en-AU" sz="1600" b="0" kern="1200" dirty="0">
                          <a:solidFill>
                            <a:schemeClr val="tx1"/>
                          </a:solidFill>
                          <a:effectLst/>
                          <a:latin typeface="+mn-lt"/>
                          <a:ea typeface="+mn-ea"/>
                          <a:cs typeface="+mn-cs"/>
                        </a:rPr>
                        <a:t>In this and other ways, laying groundwork for Stages 1-4</a:t>
                      </a:r>
                    </a:p>
                    <a:p>
                      <a:pPr marL="342900" indent="-342900" algn="l">
                        <a:buAutoNum type="arabicPeriod"/>
                      </a:pPr>
                      <a:endParaRPr lang="en-AU" sz="1600" b="0" kern="1200" dirty="0">
                        <a:solidFill>
                          <a:schemeClr val="tx1"/>
                        </a:solidFill>
                        <a:effectLst/>
                        <a:latin typeface="+mn-lt"/>
                        <a:ea typeface="+mn-ea"/>
                        <a:cs typeface="+mn-cs"/>
                      </a:endParaRPr>
                    </a:p>
                    <a:p>
                      <a:pPr marL="342900" indent="-342900" algn="ctr">
                        <a:buAutoNum type="arabicPeriod"/>
                      </a:pPr>
                      <a:endParaRPr lang="en-AU" sz="1600" b="0" kern="1200" dirty="0">
                        <a:solidFill>
                          <a:schemeClr val="tx1"/>
                        </a:solidFill>
                        <a:effectLst/>
                        <a:latin typeface="+mn-lt"/>
                        <a:ea typeface="+mn-ea"/>
                        <a:cs typeface="+mn-cs"/>
                      </a:endParaRPr>
                    </a:p>
                  </a:txBody>
                  <a:tcPr marL="64838" marR="64838" marT="0" marB="0"/>
                </a:tc>
                <a:extLst>
                  <a:ext uri="{0D108BD9-81ED-4DB2-BD59-A6C34878D82A}">
                    <a16:rowId xmlns:a16="http://schemas.microsoft.com/office/drawing/2014/main" val="1644472041"/>
                  </a:ext>
                </a:extLst>
              </a:tr>
              <a:tr h="4538200">
                <a:tc>
                  <a:txBody>
                    <a:bodyPr/>
                    <a:lstStyle/>
                    <a:p>
                      <a:pPr marL="0" lvl="0" indent="0" algn="ctr">
                        <a:spcAft>
                          <a:spcPts val="600"/>
                        </a:spcAft>
                        <a:buFont typeface="Symbol" pitchFamily="2" charset="2"/>
                        <a:buNone/>
                      </a:pPr>
                      <a:endParaRPr lang="en-AU" sz="1600" b="0" dirty="0">
                        <a:effectLst/>
                      </a:endParaRPr>
                    </a:p>
                  </a:txBody>
                  <a:tcPr marL="64838" marR="64838" marT="0" marB="0"/>
                </a:tc>
                <a:tc>
                  <a:txBody>
                    <a:bodyPr/>
                    <a:lstStyle/>
                    <a:p>
                      <a:pPr marL="342900" indent="-342900" algn="ctr">
                        <a:buAutoNum type="arabicPeriod"/>
                      </a:pPr>
                      <a:endParaRPr lang="en-AU" sz="1600" b="0" kern="1200" dirty="0">
                        <a:solidFill>
                          <a:schemeClr val="tx1"/>
                        </a:solidFill>
                        <a:effectLst/>
                        <a:latin typeface="+mn-lt"/>
                        <a:ea typeface="+mn-ea"/>
                        <a:cs typeface="+mn-cs"/>
                      </a:endParaRPr>
                    </a:p>
                  </a:txBody>
                  <a:tcPr marL="64838" marR="64838" marT="0" marB="0"/>
                </a:tc>
                <a:extLst>
                  <a:ext uri="{0D108BD9-81ED-4DB2-BD59-A6C34878D82A}">
                    <a16:rowId xmlns:a16="http://schemas.microsoft.com/office/drawing/2014/main" val="2188834201"/>
                  </a:ext>
                </a:extLst>
              </a:tr>
            </a:tbl>
          </a:graphicData>
        </a:graphic>
      </p:graphicFrame>
      <p:pic>
        <p:nvPicPr>
          <p:cNvPr id="5" name="Picture 4">
            <a:extLst>
              <a:ext uri="{FF2B5EF4-FFF2-40B4-BE49-F238E27FC236}">
                <a16:creationId xmlns:a16="http://schemas.microsoft.com/office/drawing/2014/main" id="{AD0C7699-EC60-DD49-8547-965B7CF3DBAA}"/>
              </a:ext>
            </a:extLst>
          </p:cNvPr>
          <p:cNvPicPr>
            <a:picLocks noChangeAspect="1"/>
          </p:cNvPicPr>
          <p:nvPr/>
        </p:nvPicPr>
        <p:blipFill>
          <a:blip r:embed="rId2"/>
          <a:stretch>
            <a:fillRect/>
          </a:stretch>
        </p:blipFill>
        <p:spPr>
          <a:xfrm>
            <a:off x="847559" y="3007895"/>
            <a:ext cx="4939632" cy="3441031"/>
          </a:xfrm>
          <a:prstGeom prst="rect">
            <a:avLst/>
          </a:prstGeom>
        </p:spPr>
      </p:pic>
    </p:spTree>
    <p:extLst>
      <p:ext uri="{BB962C8B-B14F-4D97-AF65-F5344CB8AC3E}">
        <p14:creationId xmlns:p14="http://schemas.microsoft.com/office/powerpoint/2010/main" val="507903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9528" y="365126"/>
            <a:ext cx="10634272" cy="1013712"/>
          </a:xfrm>
        </p:spPr>
        <p:txBody>
          <a:bodyPr/>
          <a:lstStyle/>
          <a:p>
            <a:r>
              <a:rPr lang="en-US" dirty="0">
                <a:latin typeface="DIN Alternate" charset="0"/>
                <a:ea typeface="DIN Alternate" charset="0"/>
                <a:cs typeface="DIN Alternate" charset="0"/>
              </a:rPr>
              <a:t>Work undertaken to date</a:t>
            </a:r>
          </a:p>
        </p:txBody>
      </p:sp>
      <p:graphicFrame>
        <p:nvGraphicFramePr>
          <p:cNvPr id="3" name="Table 2">
            <a:extLst>
              <a:ext uri="{FF2B5EF4-FFF2-40B4-BE49-F238E27FC236}">
                <a16:creationId xmlns:a16="http://schemas.microsoft.com/office/drawing/2014/main" id="{8E018C7C-D8D4-9B4B-877B-792551FF98D0}"/>
              </a:ext>
            </a:extLst>
          </p:cNvPr>
          <p:cNvGraphicFramePr>
            <a:graphicFrameLocks noGrp="1"/>
          </p:cNvGraphicFramePr>
          <p:nvPr>
            <p:extLst>
              <p:ext uri="{D42A27DB-BD31-4B8C-83A1-F6EECF244321}">
                <p14:modId xmlns:p14="http://schemas.microsoft.com/office/powerpoint/2010/main" val="3208287858"/>
              </p:ext>
            </p:extLst>
          </p:nvPr>
        </p:nvGraphicFramePr>
        <p:xfrm>
          <a:off x="719528" y="1552074"/>
          <a:ext cx="10792918" cy="5262334"/>
        </p:xfrm>
        <a:graphic>
          <a:graphicData uri="http://schemas.openxmlformats.org/drawingml/2006/table">
            <a:tbl>
              <a:tblPr firstRow="1" firstCol="1" bandCol="1">
                <a:tableStyleId>{17292A2E-F333-43FB-9621-5CBBE7FDCDCB}</a:tableStyleId>
              </a:tblPr>
              <a:tblGrid>
                <a:gridCol w="5356419">
                  <a:extLst>
                    <a:ext uri="{9D8B030D-6E8A-4147-A177-3AD203B41FA5}">
                      <a16:colId xmlns:a16="http://schemas.microsoft.com/office/drawing/2014/main" val="3659521509"/>
                    </a:ext>
                  </a:extLst>
                </a:gridCol>
                <a:gridCol w="5436499">
                  <a:extLst>
                    <a:ext uri="{9D8B030D-6E8A-4147-A177-3AD203B41FA5}">
                      <a16:colId xmlns:a16="http://schemas.microsoft.com/office/drawing/2014/main" val="2320471957"/>
                    </a:ext>
                  </a:extLst>
                </a:gridCol>
              </a:tblGrid>
              <a:tr h="354078">
                <a:tc>
                  <a:txBody>
                    <a:bodyPr/>
                    <a:lstStyle/>
                    <a:p>
                      <a:pPr algn="ctr">
                        <a:spcAft>
                          <a:spcPts val="0"/>
                        </a:spcAft>
                      </a:pPr>
                      <a:endParaRPr lang="en-AU" sz="2400" b="1" dirty="0">
                        <a:solidFill>
                          <a:schemeClr val="bg1"/>
                        </a:solidFill>
                        <a:effectLst/>
                        <a:latin typeface="Calibri" panose="020F0502020204030204" pitchFamily="34" charset="0"/>
                        <a:ea typeface="Calibri" panose="020F0502020204030204" pitchFamily="34" charset="0"/>
                      </a:endParaRPr>
                    </a:p>
                  </a:txBody>
                  <a:tcPr marL="64838" marR="64838" marT="0" marB="0"/>
                </a:tc>
                <a:tc>
                  <a:txBody>
                    <a:bodyPr/>
                    <a:lstStyle/>
                    <a:p>
                      <a:pPr>
                        <a:spcAft>
                          <a:spcPts val="0"/>
                        </a:spcAft>
                      </a:pPr>
                      <a:endParaRPr lang="en-AU" sz="2400" b="1" dirty="0">
                        <a:solidFill>
                          <a:schemeClr val="bg1"/>
                        </a:solidFill>
                        <a:effectLst/>
                        <a:latin typeface="Calibri" panose="020F0502020204030204" pitchFamily="34" charset="0"/>
                        <a:ea typeface="Calibri" panose="020F0502020204030204" pitchFamily="34" charset="0"/>
                      </a:endParaRPr>
                    </a:p>
                  </a:txBody>
                  <a:tcPr marL="64838" marR="64838" marT="0" marB="0"/>
                </a:tc>
                <a:extLst>
                  <a:ext uri="{0D108BD9-81ED-4DB2-BD59-A6C34878D82A}">
                    <a16:rowId xmlns:a16="http://schemas.microsoft.com/office/drawing/2014/main" val="3555026016"/>
                  </a:ext>
                </a:extLst>
              </a:tr>
              <a:tr h="4896574">
                <a:tc>
                  <a:txBody>
                    <a:bodyPr/>
                    <a:lstStyle/>
                    <a:p>
                      <a:pPr algn="ctr"/>
                      <a:endParaRPr lang="en-AU" sz="1500" b="0" kern="1200" dirty="0">
                        <a:solidFill>
                          <a:schemeClr val="tx1"/>
                        </a:solidFill>
                        <a:effectLst/>
                        <a:latin typeface="+mn-lt"/>
                        <a:ea typeface="+mn-ea"/>
                        <a:cs typeface="+mn-cs"/>
                      </a:endParaRPr>
                    </a:p>
                    <a:p>
                      <a:pPr marL="342900" lvl="0" indent="-342900">
                        <a:spcAft>
                          <a:spcPts val="600"/>
                        </a:spcAft>
                        <a:buFont typeface="Symbol" pitchFamily="2" charset="2"/>
                        <a:buAutoNum type="arabicPeriod"/>
                      </a:pPr>
                      <a:r>
                        <a:rPr lang="en-AU" sz="1500" b="0" dirty="0">
                          <a:effectLst/>
                        </a:rPr>
                        <a:t>Steering Group with equal to majority community and justice system representation, as well as a DATSIP representative</a:t>
                      </a:r>
                    </a:p>
                    <a:p>
                      <a:pPr marL="342900" lvl="0" indent="-342900">
                        <a:spcAft>
                          <a:spcPts val="600"/>
                        </a:spcAft>
                        <a:buFont typeface="Symbol" pitchFamily="2" charset="2"/>
                        <a:buAutoNum type="arabicPeriod"/>
                      </a:pPr>
                      <a:r>
                        <a:rPr lang="en-AU" sz="1500" b="0" dirty="0">
                          <a:effectLst/>
                        </a:rPr>
                        <a:t>Supported a local Cherbourg champion, Gordon Wragge, to work with the community </a:t>
                      </a:r>
                    </a:p>
                    <a:p>
                      <a:pPr marL="342900" lvl="0" indent="-342900">
                        <a:spcAft>
                          <a:spcPts val="600"/>
                        </a:spcAft>
                        <a:buFont typeface="Symbol" pitchFamily="2" charset="2"/>
                        <a:buAutoNum type="arabicPeriod"/>
                      </a:pPr>
                      <a:r>
                        <a:rPr lang="en-AU" sz="1500" b="0" dirty="0">
                          <a:effectLst/>
                        </a:rPr>
                        <a:t>Started conversations with community:</a:t>
                      </a:r>
                    </a:p>
                    <a:p>
                      <a:pPr marL="342900" lvl="0" indent="-342900">
                        <a:spcAft>
                          <a:spcPts val="600"/>
                        </a:spcAft>
                        <a:buFont typeface="Arial" panose="020B0604020202020204" pitchFamily="34" charset="0"/>
                        <a:buChar char="•"/>
                      </a:pPr>
                      <a:r>
                        <a:rPr lang="en-AU" sz="1500" b="0" dirty="0">
                          <a:effectLst/>
                        </a:rPr>
                        <a:t>Key influencers (people without whom there would be no JR, including Cherbourg Aboriginal Shire Council)</a:t>
                      </a:r>
                    </a:p>
                    <a:p>
                      <a:pPr marL="342900" lvl="0" indent="-342900">
                        <a:spcAft>
                          <a:spcPts val="600"/>
                        </a:spcAft>
                        <a:buFont typeface="Arial" panose="020B0604020202020204" pitchFamily="34" charset="0"/>
                        <a:buChar char="•"/>
                      </a:pPr>
                      <a:r>
                        <a:rPr lang="en-AU" sz="1500" b="0" dirty="0">
                          <a:effectLst/>
                        </a:rPr>
                        <a:t>Those impacted by justice system (prisoners, young people who’d been in detention, their families)</a:t>
                      </a:r>
                    </a:p>
                    <a:p>
                      <a:pPr marL="342900" lvl="0" indent="-342900">
                        <a:spcAft>
                          <a:spcPts val="600"/>
                        </a:spcAft>
                        <a:buFont typeface="Arial" panose="020B0604020202020204" pitchFamily="34" charset="0"/>
                        <a:buChar char="•"/>
                      </a:pPr>
                      <a:r>
                        <a:rPr lang="en-AU" sz="1500" b="0" dirty="0">
                          <a:effectLst/>
                        </a:rPr>
                        <a:t>Young people (school students, Year 6 and upwards)</a:t>
                      </a:r>
                    </a:p>
                    <a:p>
                      <a:pPr marL="342900" lvl="0" indent="-342900">
                        <a:spcAft>
                          <a:spcPts val="600"/>
                        </a:spcAft>
                        <a:buFont typeface="Arial" panose="020B0604020202020204" pitchFamily="34" charset="0"/>
                        <a:buChar char="•"/>
                      </a:pPr>
                      <a:r>
                        <a:rPr lang="en-AU" sz="1500" b="0" dirty="0">
                          <a:effectLst/>
                        </a:rPr>
                        <a:t>Families facing difficulties</a:t>
                      </a:r>
                    </a:p>
                    <a:p>
                      <a:pPr marL="342900" lvl="0" indent="-342900">
                        <a:spcAft>
                          <a:spcPts val="600"/>
                        </a:spcAft>
                        <a:buFont typeface="Symbol" pitchFamily="2" charset="2"/>
                        <a:buAutoNum type="arabicPeriod" startAt="4"/>
                      </a:pPr>
                      <a:r>
                        <a:rPr lang="en-AU" sz="1500" b="0" dirty="0">
                          <a:effectLst/>
                        </a:rPr>
                        <a:t>Started gathering data (justice and non-justice data)</a:t>
                      </a:r>
                    </a:p>
                    <a:p>
                      <a:pPr marL="342900" lvl="0" indent="-342900">
                        <a:spcAft>
                          <a:spcPts val="600"/>
                        </a:spcAft>
                        <a:buFont typeface="Symbol" pitchFamily="2" charset="2"/>
                        <a:buAutoNum type="arabicPeriod" startAt="4"/>
                      </a:pPr>
                      <a:r>
                        <a:rPr lang="en-AU" sz="1500" b="0" dirty="0">
                          <a:effectLst/>
                        </a:rPr>
                        <a:t>Looked to what was happening with JR outside of Cherbourg</a:t>
                      </a:r>
                    </a:p>
                  </a:txBody>
                  <a:tcPr marL="64838" marR="64838" marT="0" marB="0"/>
                </a:tc>
                <a:tc>
                  <a:txBody>
                    <a:bodyPr/>
                    <a:lstStyle/>
                    <a:p>
                      <a:pPr marL="342900" lvl="0" indent="-342900">
                        <a:spcAft>
                          <a:spcPts val="600"/>
                        </a:spcAft>
                        <a:buFont typeface="Symbol" pitchFamily="2" charset="2"/>
                        <a:buChar char=""/>
                      </a:pPr>
                      <a:endParaRPr lang="en-AU" sz="1600" dirty="0">
                        <a:effectLst/>
                        <a:latin typeface="Calibri" panose="020F0502020204030204" pitchFamily="34" charset="0"/>
                        <a:ea typeface="Calibri" panose="020F0502020204030204" pitchFamily="34" charset="0"/>
                      </a:endParaRPr>
                    </a:p>
                  </a:txBody>
                  <a:tcPr marL="64838" marR="64838" marT="0" marB="0"/>
                </a:tc>
                <a:extLst>
                  <a:ext uri="{0D108BD9-81ED-4DB2-BD59-A6C34878D82A}">
                    <a16:rowId xmlns:a16="http://schemas.microsoft.com/office/drawing/2014/main" val="1644472041"/>
                  </a:ext>
                </a:extLst>
              </a:tr>
            </a:tbl>
          </a:graphicData>
        </a:graphic>
      </p:graphicFrame>
      <p:pic>
        <p:nvPicPr>
          <p:cNvPr id="6" name="Picture 5">
            <a:extLst>
              <a:ext uri="{FF2B5EF4-FFF2-40B4-BE49-F238E27FC236}">
                <a16:creationId xmlns:a16="http://schemas.microsoft.com/office/drawing/2014/main" id="{A862686C-5FF7-4C4C-8D62-C6B9CDA1CA56}"/>
              </a:ext>
            </a:extLst>
          </p:cNvPr>
          <p:cNvPicPr>
            <a:picLocks noChangeAspect="1"/>
          </p:cNvPicPr>
          <p:nvPr/>
        </p:nvPicPr>
        <p:blipFill>
          <a:blip r:embed="rId2"/>
          <a:stretch>
            <a:fillRect/>
          </a:stretch>
        </p:blipFill>
        <p:spPr>
          <a:xfrm>
            <a:off x="7252572" y="1993703"/>
            <a:ext cx="3423487" cy="4604366"/>
          </a:xfrm>
          <a:prstGeom prst="rect">
            <a:avLst/>
          </a:prstGeom>
        </p:spPr>
      </p:pic>
    </p:spTree>
    <p:extLst>
      <p:ext uri="{BB962C8B-B14F-4D97-AF65-F5344CB8AC3E}">
        <p14:creationId xmlns:p14="http://schemas.microsoft.com/office/powerpoint/2010/main" val="1840711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9528" y="365126"/>
            <a:ext cx="10634272" cy="1013712"/>
          </a:xfrm>
        </p:spPr>
        <p:txBody>
          <a:bodyPr/>
          <a:lstStyle/>
          <a:p>
            <a:r>
              <a:rPr lang="en-US" dirty="0">
                <a:latin typeface="DIN Alternate" charset="0"/>
                <a:ea typeface="DIN Alternate" charset="0"/>
                <a:cs typeface="DIN Alternate" charset="0"/>
              </a:rPr>
              <a:t>Conversations with community</a:t>
            </a:r>
          </a:p>
        </p:txBody>
      </p:sp>
      <p:graphicFrame>
        <p:nvGraphicFramePr>
          <p:cNvPr id="3" name="Table 2">
            <a:extLst>
              <a:ext uri="{FF2B5EF4-FFF2-40B4-BE49-F238E27FC236}">
                <a16:creationId xmlns:a16="http://schemas.microsoft.com/office/drawing/2014/main" id="{8E018C7C-D8D4-9B4B-877B-792551FF98D0}"/>
              </a:ext>
            </a:extLst>
          </p:cNvPr>
          <p:cNvGraphicFramePr>
            <a:graphicFrameLocks noGrp="1"/>
          </p:cNvGraphicFramePr>
          <p:nvPr>
            <p:extLst>
              <p:ext uri="{D42A27DB-BD31-4B8C-83A1-F6EECF244321}">
                <p14:modId xmlns:p14="http://schemas.microsoft.com/office/powerpoint/2010/main" val="1710293946"/>
              </p:ext>
            </p:extLst>
          </p:nvPr>
        </p:nvGraphicFramePr>
        <p:xfrm>
          <a:off x="719528" y="1499016"/>
          <a:ext cx="10792918" cy="5014832"/>
        </p:xfrm>
        <a:graphic>
          <a:graphicData uri="http://schemas.openxmlformats.org/drawingml/2006/table">
            <a:tbl>
              <a:tblPr firstRow="1" firstCol="1" bandCol="1">
                <a:tableStyleId>{17292A2E-F333-43FB-9621-5CBBE7FDCDCB}</a:tableStyleId>
              </a:tblPr>
              <a:tblGrid>
                <a:gridCol w="5356419">
                  <a:extLst>
                    <a:ext uri="{9D8B030D-6E8A-4147-A177-3AD203B41FA5}">
                      <a16:colId xmlns:a16="http://schemas.microsoft.com/office/drawing/2014/main" val="3659521509"/>
                    </a:ext>
                  </a:extLst>
                </a:gridCol>
                <a:gridCol w="5436499">
                  <a:extLst>
                    <a:ext uri="{9D8B030D-6E8A-4147-A177-3AD203B41FA5}">
                      <a16:colId xmlns:a16="http://schemas.microsoft.com/office/drawing/2014/main" val="2320471957"/>
                    </a:ext>
                  </a:extLst>
                </a:gridCol>
              </a:tblGrid>
              <a:tr h="365759">
                <a:tc>
                  <a:txBody>
                    <a:bodyPr/>
                    <a:lstStyle/>
                    <a:p>
                      <a:pPr algn="ctr">
                        <a:spcAft>
                          <a:spcPts val="0"/>
                        </a:spcAft>
                      </a:pPr>
                      <a:endParaRPr lang="en-AU" sz="2400" b="1" dirty="0">
                        <a:solidFill>
                          <a:schemeClr val="bg1"/>
                        </a:solidFill>
                        <a:effectLst/>
                        <a:latin typeface="Calibri" panose="020F0502020204030204" pitchFamily="34" charset="0"/>
                        <a:ea typeface="Calibri" panose="020F0502020204030204" pitchFamily="34" charset="0"/>
                      </a:endParaRPr>
                    </a:p>
                  </a:txBody>
                  <a:tcPr marL="64838" marR="64838" marT="0" marB="0"/>
                </a:tc>
                <a:tc>
                  <a:txBody>
                    <a:bodyPr/>
                    <a:lstStyle/>
                    <a:p>
                      <a:pPr>
                        <a:spcAft>
                          <a:spcPts val="0"/>
                        </a:spcAft>
                      </a:pPr>
                      <a:endParaRPr lang="en-AU" sz="2400" b="1" dirty="0">
                        <a:solidFill>
                          <a:schemeClr val="bg1"/>
                        </a:solidFill>
                        <a:effectLst/>
                        <a:latin typeface="Calibri" panose="020F0502020204030204" pitchFamily="34" charset="0"/>
                        <a:ea typeface="Calibri" panose="020F0502020204030204" pitchFamily="34" charset="0"/>
                      </a:endParaRPr>
                    </a:p>
                  </a:txBody>
                  <a:tcPr marL="64838" marR="64838" marT="0" marB="0"/>
                </a:tc>
                <a:extLst>
                  <a:ext uri="{0D108BD9-81ED-4DB2-BD59-A6C34878D82A}">
                    <a16:rowId xmlns:a16="http://schemas.microsoft.com/office/drawing/2014/main" val="3555026016"/>
                  </a:ext>
                </a:extLst>
              </a:tr>
              <a:tr h="4649072">
                <a:tc>
                  <a:txBody>
                    <a:bodyPr/>
                    <a:lstStyle/>
                    <a:p>
                      <a:pPr algn="ctr"/>
                      <a:endParaRPr lang="en-AU" sz="1600" b="0" kern="1200" dirty="0">
                        <a:solidFill>
                          <a:schemeClr val="tx1"/>
                        </a:solidFill>
                        <a:effectLst/>
                        <a:latin typeface="+mn-lt"/>
                        <a:ea typeface="+mn-ea"/>
                        <a:cs typeface="+mn-cs"/>
                      </a:endParaRPr>
                    </a:p>
                    <a:p>
                      <a:pPr algn="ctr"/>
                      <a:r>
                        <a:rPr lang="en-AU" sz="1600" b="0" dirty="0"/>
                        <a:t>Questions for Cherbourg Community</a:t>
                      </a:r>
                    </a:p>
                    <a:p>
                      <a:pPr algn="ctr"/>
                      <a:endParaRPr lang="en-AU" sz="1600" b="0" dirty="0"/>
                    </a:p>
                    <a:p>
                      <a:pPr marL="342900" indent="-342900">
                        <a:buFont typeface="Arial" panose="020B0604020202020204" pitchFamily="34" charset="0"/>
                        <a:buChar char="•"/>
                      </a:pPr>
                      <a:r>
                        <a:rPr lang="en-AU" sz="1600" b="0" dirty="0"/>
                        <a:t>What do you think about young people (10-25 years) from Cherbourg getting locked up?</a:t>
                      </a:r>
                    </a:p>
                    <a:p>
                      <a:pPr marL="342900" indent="-342900">
                        <a:buFont typeface="Arial" panose="020B0604020202020204" pitchFamily="34" charset="0"/>
                        <a:buChar char="•"/>
                      </a:pPr>
                      <a:endParaRPr lang="en-AU" sz="1600" b="0" dirty="0"/>
                    </a:p>
                    <a:p>
                      <a:pPr marL="342900" indent="-342900">
                        <a:buFont typeface="Arial" panose="020B0604020202020204" pitchFamily="34" charset="0"/>
                        <a:buChar char="•"/>
                      </a:pPr>
                      <a:r>
                        <a:rPr lang="en-AU" sz="1600" b="0" dirty="0"/>
                        <a:t>Why do you think young people in Cherbourg are getting locked up?</a:t>
                      </a:r>
                    </a:p>
                    <a:p>
                      <a:pPr marL="342900" indent="-342900">
                        <a:buFont typeface="Arial" panose="020B0604020202020204" pitchFamily="34" charset="0"/>
                        <a:buChar char="•"/>
                      </a:pPr>
                      <a:endParaRPr lang="en-AU" sz="1600" b="0" dirty="0"/>
                    </a:p>
                    <a:p>
                      <a:pPr marL="342900" indent="-342900">
                        <a:buFont typeface="Arial" panose="020B0604020202020204" pitchFamily="34" charset="0"/>
                        <a:buChar char="•"/>
                      </a:pPr>
                      <a:r>
                        <a:rPr lang="en-AU" sz="1600" b="0" dirty="0"/>
                        <a:t>What do you think we can do to help stop this happening?</a:t>
                      </a:r>
                    </a:p>
                    <a:p>
                      <a:pPr marL="342900" indent="-342900">
                        <a:buFont typeface="Arial" panose="020B0604020202020204" pitchFamily="34" charset="0"/>
                        <a:buChar char="•"/>
                      </a:pPr>
                      <a:endParaRPr lang="en-AU" sz="1600" b="0" dirty="0"/>
                    </a:p>
                    <a:p>
                      <a:pPr marL="342900" indent="-342900">
                        <a:buFont typeface="Arial" panose="020B0604020202020204" pitchFamily="34" charset="0"/>
                        <a:buChar char="•"/>
                      </a:pPr>
                      <a:r>
                        <a:rPr lang="en-AU" sz="1600" b="0" dirty="0"/>
                        <a:t>What would make Cherbourg an </a:t>
                      </a:r>
                      <a:r>
                        <a:rPr lang="en-AU" sz="1600" b="1" i="0" u="none" dirty="0"/>
                        <a:t>even better </a:t>
                      </a:r>
                      <a:r>
                        <a:rPr lang="en-AU" sz="1600" b="0" dirty="0"/>
                        <a:t>place to live, especially for young people?</a:t>
                      </a:r>
                    </a:p>
                    <a:p>
                      <a:pPr marL="342900" indent="-342900">
                        <a:buFont typeface="Arial" panose="020B0604020202020204" pitchFamily="34" charset="0"/>
                        <a:buChar char="•"/>
                      </a:pPr>
                      <a:endParaRPr lang="en-AU" sz="1600" b="0" dirty="0"/>
                    </a:p>
                    <a:p>
                      <a:pPr marL="342900" indent="-342900">
                        <a:buFont typeface="Arial" panose="020B0604020202020204" pitchFamily="34" charset="0"/>
                        <a:buChar char="•"/>
                      </a:pPr>
                      <a:r>
                        <a:rPr lang="en-AU" sz="1600" b="0" dirty="0"/>
                        <a:t>Do you think Justice Reinvestment would be a good thing for Cherbourg?</a:t>
                      </a:r>
                    </a:p>
                  </a:txBody>
                  <a:tcPr marL="64838" marR="64838" marT="0" marB="0"/>
                </a:tc>
                <a:tc>
                  <a:txBody>
                    <a:bodyPr/>
                    <a:lstStyle/>
                    <a:p>
                      <a:pPr marL="342900" lvl="0" indent="-342900">
                        <a:spcAft>
                          <a:spcPts val="600"/>
                        </a:spcAft>
                        <a:buFont typeface="Symbol" pitchFamily="2" charset="2"/>
                        <a:buChar char=""/>
                      </a:pPr>
                      <a:endParaRPr lang="en-AU" sz="1600" dirty="0">
                        <a:effectLst/>
                        <a:latin typeface="Calibri" panose="020F0502020204030204" pitchFamily="34" charset="0"/>
                        <a:ea typeface="Calibri" panose="020F0502020204030204" pitchFamily="34" charset="0"/>
                      </a:endParaRPr>
                    </a:p>
                    <a:p>
                      <a:pPr marL="342900" lvl="0" indent="-342900">
                        <a:spcAft>
                          <a:spcPts val="600"/>
                        </a:spcAft>
                        <a:buFont typeface="Symbol" pitchFamily="2" charset="2"/>
                        <a:buChar char=""/>
                      </a:pPr>
                      <a:endParaRPr lang="en-AU" sz="1600" dirty="0">
                        <a:effectLst/>
                        <a:latin typeface="Calibri" panose="020F0502020204030204" pitchFamily="34" charset="0"/>
                        <a:ea typeface="Calibri" panose="020F0502020204030204" pitchFamily="34" charset="0"/>
                      </a:endParaRPr>
                    </a:p>
                    <a:p>
                      <a:pPr marL="342900" lvl="0" indent="-342900">
                        <a:spcAft>
                          <a:spcPts val="600"/>
                        </a:spcAft>
                        <a:buFont typeface="Symbol" pitchFamily="2" charset="2"/>
                        <a:buChar char=""/>
                      </a:pPr>
                      <a:endParaRPr lang="en-AU" sz="1600" dirty="0">
                        <a:effectLst/>
                        <a:latin typeface="Calibri" panose="020F0502020204030204" pitchFamily="34" charset="0"/>
                        <a:ea typeface="Calibri" panose="020F0502020204030204" pitchFamily="34" charset="0"/>
                      </a:endParaRPr>
                    </a:p>
                    <a:p>
                      <a:pPr marL="342900" lvl="0" indent="-342900">
                        <a:spcAft>
                          <a:spcPts val="600"/>
                        </a:spcAft>
                        <a:buFont typeface="Symbol" pitchFamily="2" charset="2"/>
                        <a:buChar char=""/>
                      </a:pPr>
                      <a:endParaRPr lang="en-AU" sz="1600" dirty="0">
                        <a:effectLst/>
                        <a:latin typeface="Calibri" panose="020F0502020204030204" pitchFamily="34" charset="0"/>
                        <a:ea typeface="Calibri" panose="020F0502020204030204" pitchFamily="34" charset="0"/>
                      </a:endParaRPr>
                    </a:p>
                    <a:p>
                      <a:pPr marL="342900" lvl="0" indent="-342900">
                        <a:spcAft>
                          <a:spcPts val="600"/>
                        </a:spcAft>
                        <a:buFont typeface="Symbol" pitchFamily="2" charset="2"/>
                        <a:buChar char=""/>
                      </a:pPr>
                      <a:endParaRPr lang="en-AU" sz="1600" dirty="0">
                        <a:effectLst/>
                        <a:latin typeface="Calibri" panose="020F0502020204030204" pitchFamily="34" charset="0"/>
                        <a:ea typeface="Calibri" panose="020F0502020204030204" pitchFamily="34" charset="0"/>
                      </a:endParaRPr>
                    </a:p>
                    <a:p>
                      <a:pPr marL="342900" lvl="0" indent="-342900">
                        <a:spcAft>
                          <a:spcPts val="600"/>
                        </a:spcAft>
                        <a:buFont typeface="Symbol" pitchFamily="2" charset="2"/>
                        <a:buChar char=""/>
                      </a:pPr>
                      <a:endParaRPr lang="en-AU" sz="1600" dirty="0">
                        <a:effectLst/>
                        <a:latin typeface="Calibri" panose="020F0502020204030204" pitchFamily="34" charset="0"/>
                        <a:ea typeface="Calibri" panose="020F0502020204030204" pitchFamily="34" charset="0"/>
                      </a:endParaRPr>
                    </a:p>
                    <a:p>
                      <a:pPr marL="342900" lvl="0" indent="-342900">
                        <a:spcAft>
                          <a:spcPts val="600"/>
                        </a:spcAft>
                        <a:buFont typeface="Symbol" pitchFamily="2" charset="2"/>
                        <a:buChar char=""/>
                      </a:pPr>
                      <a:endParaRPr lang="en-AU" sz="1600" dirty="0">
                        <a:effectLst/>
                        <a:latin typeface="Calibri" panose="020F0502020204030204" pitchFamily="34" charset="0"/>
                        <a:ea typeface="Calibri" panose="020F0502020204030204" pitchFamily="34" charset="0"/>
                      </a:endParaRPr>
                    </a:p>
                    <a:p>
                      <a:pPr marL="342900" lvl="0" indent="-342900">
                        <a:spcAft>
                          <a:spcPts val="600"/>
                        </a:spcAft>
                        <a:buFont typeface="Symbol" pitchFamily="2" charset="2"/>
                        <a:buChar char=""/>
                      </a:pPr>
                      <a:endParaRPr lang="en-AU" sz="1600" dirty="0">
                        <a:effectLst/>
                        <a:latin typeface="Calibri" panose="020F0502020204030204" pitchFamily="34" charset="0"/>
                        <a:ea typeface="Calibri" panose="020F0502020204030204" pitchFamily="34" charset="0"/>
                      </a:endParaRPr>
                    </a:p>
                    <a:p>
                      <a:pPr marL="342900" lvl="0" indent="-342900">
                        <a:spcAft>
                          <a:spcPts val="600"/>
                        </a:spcAft>
                        <a:buFont typeface="Symbol" pitchFamily="2" charset="2"/>
                        <a:buChar char=""/>
                      </a:pPr>
                      <a:endParaRPr lang="en-AU" sz="1600" dirty="0">
                        <a:effectLst/>
                        <a:latin typeface="Calibri" panose="020F0502020204030204" pitchFamily="34" charset="0"/>
                        <a:ea typeface="Calibri" panose="020F0502020204030204" pitchFamily="34" charset="0"/>
                      </a:endParaRPr>
                    </a:p>
                    <a:p>
                      <a:pPr marL="342900" lvl="0" indent="-342900">
                        <a:spcAft>
                          <a:spcPts val="600"/>
                        </a:spcAft>
                        <a:buFont typeface="Symbol" pitchFamily="2" charset="2"/>
                        <a:buChar char=""/>
                      </a:pPr>
                      <a:endParaRPr lang="en-AU" sz="1600" dirty="0">
                        <a:effectLst/>
                        <a:latin typeface="Calibri" panose="020F0502020204030204" pitchFamily="34" charset="0"/>
                        <a:ea typeface="Calibri" panose="020F0502020204030204" pitchFamily="34" charset="0"/>
                      </a:endParaRPr>
                    </a:p>
                  </a:txBody>
                  <a:tcPr marL="64838" marR="64838" marT="0" marB="0"/>
                </a:tc>
                <a:extLst>
                  <a:ext uri="{0D108BD9-81ED-4DB2-BD59-A6C34878D82A}">
                    <a16:rowId xmlns:a16="http://schemas.microsoft.com/office/drawing/2014/main" val="1644472041"/>
                  </a:ext>
                </a:extLst>
              </a:tr>
            </a:tbl>
          </a:graphicData>
        </a:graphic>
      </p:graphicFrame>
      <p:pic>
        <p:nvPicPr>
          <p:cNvPr id="5" name="Picture 4">
            <a:extLst>
              <a:ext uri="{FF2B5EF4-FFF2-40B4-BE49-F238E27FC236}">
                <a16:creationId xmlns:a16="http://schemas.microsoft.com/office/drawing/2014/main" id="{5ABAD169-1ACE-9642-847D-6EA3014F45E5}"/>
              </a:ext>
            </a:extLst>
          </p:cNvPr>
          <p:cNvPicPr>
            <a:picLocks noChangeAspect="1"/>
          </p:cNvPicPr>
          <p:nvPr/>
        </p:nvPicPr>
        <p:blipFill>
          <a:blip r:embed="rId2"/>
          <a:stretch>
            <a:fillRect/>
          </a:stretch>
        </p:blipFill>
        <p:spPr>
          <a:xfrm>
            <a:off x="6171872" y="2872432"/>
            <a:ext cx="5181928" cy="2268000"/>
          </a:xfrm>
          <a:prstGeom prst="rect">
            <a:avLst/>
          </a:prstGeom>
          <a:ln w="3175">
            <a:solidFill>
              <a:schemeClr val="tx1"/>
            </a:solidFill>
          </a:ln>
        </p:spPr>
      </p:pic>
    </p:spTree>
    <p:extLst>
      <p:ext uri="{BB962C8B-B14F-4D97-AF65-F5344CB8AC3E}">
        <p14:creationId xmlns:p14="http://schemas.microsoft.com/office/powerpoint/2010/main" val="28820555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9528" y="365126"/>
            <a:ext cx="10634272" cy="1013712"/>
          </a:xfrm>
        </p:spPr>
        <p:txBody>
          <a:bodyPr/>
          <a:lstStyle/>
          <a:p>
            <a:r>
              <a:rPr lang="en-US" dirty="0">
                <a:latin typeface="DIN Alternate" charset="0"/>
                <a:ea typeface="DIN Alternate" charset="0"/>
                <a:cs typeface="DIN Alternate" charset="0"/>
              </a:rPr>
              <a:t>Importance of Community leadership</a:t>
            </a:r>
          </a:p>
        </p:txBody>
      </p:sp>
      <p:graphicFrame>
        <p:nvGraphicFramePr>
          <p:cNvPr id="3" name="Table 2">
            <a:extLst>
              <a:ext uri="{FF2B5EF4-FFF2-40B4-BE49-F238E27FC236}">
                <a16:creationId xmlns:a16="http://schemas.microsoft.com/office/drawing/2014/main" id="{8E018C7C-D8D4-9B4B-877B-792551FF98D0}"/>
              </a:ext>
            </a:extLst>
          </p:cNvPr>
          <p:cNvGraphicFramePr>
            <a:graphicFrameLocks noGrp="1"/>
          </p:cNvGraphicFramePr>
          <p:nvPr>
            <p:extLst>
              <p:ext uri="{D42A27DB-BD31-4B8C-83A1-F6EECF244321}">
                <p14:modId xmlns:p14="http://schemas.microsoft.com/office/powerpoint/2010/main" val="3599022022"/>
              </p:ext>
            </p:extLst>
          </p:nvPr>
        </p:nvGraphicFramePr>
        <p:xfrm>
          <a:off x="719528" y="1540041"/>
          <a:ext cx="10634272" cy="6929627"/>
        </p:xfrm>
        <a:graphic>
          <a:graphicData uri="http://schemas.openxmlformats.org/drawingml/2006/table">
            <a:tbl>
              <a:tblPr firstRow="1" firstCol="1" bandCol="1">
                <a:tableStyleId>{17292A2E-F333-43FB-9621-5CBBE7FDCDCB}</a:tableStyleId>
              </a:tblPr>
              <a:tblGrid>
                <a:gridCol w="5277685">
                  <a:extLst>
                    <a:ext uri="{9D8B030D-6E8A-4147-A177-3AD203B41FA5}">
                      <a16:colId xmlns:a16="http://schemas.microsoft.com/office/drawing/2014/main" val="3659521509"/>
                    </a:ext>
                  </a:extLst>
                </a:gridCol>
                <a:gridCol w="5356587">
                  <a:extLst>
                    <a:ext uri="{9D8B030D-6E8A-4147-A177-3AD203B41FA5}">
                      <a16:colId xmlns:a16="http://schemas.microsoft.com/office/drawing/2014/main" val="2320471957"/>
                    </a:ext>
                  </a:extLst>
                </a:gridCol>
              </a:tblGrid>
              <a:tr h="254507">
                <a:tc>
                  <a:txBody>
                    <a:bodyPr/>
                    <a:lstStyle/>
                    <a:p>
                      <a:pPr algn="ctr">
                        <a:spcAft>
                          <a:spcPts val="0"/>
                        </a:spcAft>
                      </a:pPr>
                      <a:r>
                        <a:rPr lang="en-AU" sz="1500" b="1" dirty="0">
                          <a:solidFill>
                            <a:schemeClr val="bg1"/>
                          </a:solidFill>
                          <a:effectLst/>
                          <a:latin typeface="Calibri" panose="020F0502020204030204" pitchFamily="34" charset="0"/>
                          <a:ea typeface="Calibri" panose="020F0502020204030204" pitchFamily="34" charset="0"/>
                        </a:rPr>
                        <a:t>Community perspectives on community leadership</a:t>
                      </a:r>
                    </a:p>
                  </a:txBody>
                  <a:tcPr marL="64838" marR="64838" marT="0" marB="0"/>
                </a:tc>
                <a:tc>
                  <a:txBody>
                    <a:bodyPr/>
                    <a:lstStyle/>
                    <a:p>
                      <a:pPr>
                        <a:spcAft>
                          <a:spcPts val="0"/>
                        </a:spcAft>
                      </a:pPr>
                      <a:r>
                        <a:rPr lang="en-AU" sz="1500" b="1" dirty="0">
                          <a:solidFill>
                            <a:schemeClr val="bg1"/>
                          </a:solidFill>
                          <a:effectLst/>
                          <a:latin typeface="Calibri" panose="020F0502020204030204" pitchFamily="34" charset="0"/>
                          <a:ea typeface="Calibri" panose="020F0502020204030204" pitchFamily="34" charset="0"/>
                        </a:rPr>
                        <a:t>Letter from Cherbourg Aboriginal Shire Council supporting JR </a:t>
                      </a:r>
                    </a:p>
                  </a:txBody>
                  <a:tcPr marL="64838" marR="64838" marT="0" marB="0"/>
                </a:tc>
                <a:extLst>
                  <a:ext uri="{0D108BD9-81ED-4DB2-BD59-A6C34878D82A}">
                    <a16:rowId xmlns:a16="http://schemas.microsoft.com/office/drawing/2014/main" val="3555026016"/>
                  </a:ext>
                </a:extLst>
              </a:tr>
              <a:tr h="4644750">
                <a:tc>
                  <a:txBody>
                    <a:bodyPr/>
                    <a:lstStyle/>
                    <a:p>
                      <a:pPr marL="0" lvl="0" indent="0">
                        <a:spcAft>
                          <a:spcPts val="600"/>
                        </a:spcAft>
                        <a:buFont typeface="Symbol" pitchFamily="2" charset="2"/>
                        <a:buNone/>
                      </a:pPr>
                      <a:endParaRPr lang="en-AU" sz="1400" b="0" dirty="0">
                        <a:effectLst/>
                      </a:endParaRPr>
                    </a:p>
                    <a:p>
                      <a:pPr algn="ctr"/>
                      <a:r>
                        <a:rPr lang="en-AU" sz="1500" b="0" kern="1200" dirty="0">
                          <a:solidFill>
                            <a:schemeClr val="tx1"/>
                          </a:solidFill>
                          <a:effectLst/>
                          <a:latin typeface="+mn-lt"/>
                          <a:ea typeface="+mn-ea"/>
                          <a:cs typeface="+mn-cs"/>
                        </a:rPr>
                        <a:t>Less bureaucracy input, more community and Elder input. Listen to us! We have the answers. They sit up there and make decisions for us when we could be doing it for ourselves.</a:t>
                      </a:r>
                    </a:p>
                    <a:p>
                      <a:pPr algn="ctr"/>
                      <a:endParaRPr lang="en-AU" sz="1500" b="0" i="0" kern="1200" dirty="0">
                        <a:solidFill>
                          <a:schemeClr val="tx1"/>
                        </a:solidFill>
                        <a:effectLst/>
                        <a:latin typeface="+mn-lt"/>
                        <a:ea typeface="+mn-ea"/>
                        <a:cs typeface="+mn-cs"/>
                      </a:endParaRPr>
                    </a:p>
                    <a:p>
                      <a:pPr algn="ctr"/>
                      <a:r>
                        <a:rPr lang="en-AU" sz="1500" b="0" i="0" kern="1200" dirty="0">
                          <a:solidFill>
                            <a:schemeClr val="tx1"/>
                          </a:solidFill>
                          <a:effectLst/>
                          <a:latin typeface="+mn-lt"/>
                          <a:ea typeface="+mn-ea"/>
                          <a:cs typeface="+mn-cs"/>
                        </a:rPr>
                        <a:t>You work on any idea they want to do, whatever they’re willing to chase. It’s worth it because its theirs - meaning its ours (belongs to Cherbourg).... As small and as silly as our ideas might sound we need to invest in them…. Even if its one or two people to start with, we can take it from there. We can learn, we’ll encourage others.  And it will be a natural flow. </a:t>
                      </a:r>
                    </a:p>
                    <a:p>
                      <a:pPr algn="ctr"/>
                      <a:endParaRPr lang="en-AU" sz="1500" b="0" i="0" kern="1200" dirty="0">
                        <a:solidFill>
                          <a:schemeClr val="tx1"/>
                        </a:solidFill>
                        <a:effectLst/>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AU" sz="1500" b="0" i="0" kern="1200" dirty="0">
                          <a:solidFill>
                            <a:schemeClr val="tx1"/>
                          </a:solidFill>
                          <a:effectLst/>
                          <a:latin typeface="+mn-lt"/>
                          <a:ea typeface="+mn-ea"/>
                          <a:cs typeface="+mn-cs"/>
                        </a:rPr>
                        <a:t>Once you get this up and running there might be a big change.  The children can see somebody’s doing something for them. If we don’t start now this place is going to get out of hand.  This is our future generation.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AU" sz="1500" b="0" i="0" kern="1200" dirty="0">
                        <a:solidFill>
                          <a:schemeClr val="tx1"/>
                        </a:solidFill>
                        <a:effectLst/>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AU" sz="1500" b="0" i="0" kern="1200" dirty="0">
                          <a:solidFill>
                            <a:schemeClr val="tx1"/>
                          </a:solidFill>
                          <a:effectLst/>
                          <a:latin typeface="+mn-lt"/>
                          <a:ea typeface="+mn-ea"/>
                          <a:cs typeface="+mn-cs"/>
                        </a:rPr>
                        <a:t>JR is a good idea. Cherbourg could be the foundation for it, and other communities could say – oh Cherbourg is doing okay, can we join up on it?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AU" sz="1500" b="0" i="0" kern="1200" dirty="0">
                        <a:solidFill>
                          <a:schemeClr val="tx1"/>
                        </a:solidFill>
                        <a:effectLst/>
                        <a:latin typeface="+mn-lt"/>
                        <a:ea typeface="+mn-ea"/>
                        <a:cs typeface="+mn-cs"/>
                      </a:endParaRPr>
                    </a:p>
                    <a:p>
                      <a:pPr algn="ctr"/>
                      <a:endParaRPr lang="en-AU" sz="1500" b="0" i="0" kern="1200" dirty="0">
                        <a:solidFill>
                          <a:schemeClr val="tx1"/>
                        </a:solidFill>
                        <a:effectLst/>
                        <a:latin typeface="+mn-lt"/>
                        <a:ea typeface="+mn-ea"/>
                        <a:cs typeface="+mn-cs"/>
                      </a:endParaRPr>
                    </a:p>
                    <a:p>
                      <a:pPr algn="ctr"/>
                      <a:endParaRPr lang="en-AU" sz="1400" b="0" kern="1200" dirty="0">
                        <a:solidFill>
                          <a:schemeClr val="tx1"/>
                        </a:solidFill>
                        <a:effectLst/>
                        <a:latin typeface="+mn-lt"/>
                        <a:ea typeface="+mn-ea"/>
                        <a:cs typeface="+mn-cs"/>
                      </a:endParaRPr>
                    </a:p>
                    <a:p>
                      <a:pPr marL="342900" lvl="0" indent="-342900">
                        <a:spcAft>
                          <a:spcPts val="600"/>
                        </a:spcAft>
                        <a:buFont typeface="Symbol" pitchFamily="2" charset="2"/>
                        <a:buChar char=""/>
                      </a:pPr>
                      <a:endParaRPr lang="en-AU" sz="1400" b="0" dirty="0">
                        <a:effectLst/>
                      </a:endParaRPr>
                    </a:p>
                    <a:p>
                      <a:pPr marL="342900" lvl="0" indent="-342900">
                        <a:spcAft>
                          <a:spcPts val="600"/>
                        </a:spcAft>
                        <a:buFont typeface="Symbol" pitchFamily="2" charset="2"/>
                        <a:buChar char=""/>
                      </a:pPr>
                      <a:endParaRPr lang="en-AU" sz="1400" b="0" dirty="0">
                        <a:effectLst/>
                      </a:endParaRPr>
                    </a:p>
                    <a:p>
                      <a:pPr marL="342900" lvl="0" indent="-342900">
                        <a:spcAft>
                          <a:spcPts val="600"/>
                        </a:spcAft>
                        <a:buFont typeface="Symbol" pitchFamily="2" charset="2"/>
                        <a:buChar char=""/>
                      </a:pPr>
                      <a:endParaRPr lang="en-AU" sz="1400" b="0" dirty="0">
                        <a:effectLst/>
                      </a:endParaRPr>
                    </a:p>
                    <a:p>
                      <a:pPr marL="342900" lvl="0" indent="-342900">
                        <a:spcAft>
                          <a:spcPts val="600"/>
                        </a:spcAft>
                        <a:buFont typeface="Symbol" pitchFamily="2" charset="2"/>
                        <a:buChar char=""/>
                      </a:pPr>
                      <a:endParaRPr lang="en-AU" sz="1400" b="0" dirty="0">
                        <a:effectLst/>
                      </a:endParaRPr>
                    </a:p>
                    <a:p>
                      <a:pPr marL="342900" lvl="0" indent="-342900">
                        <a:spcAft>
                          <a:spcPts val="600"/>
                        </a:spcAft>
                        <a:buFont typeface="Symbol" pitchFamily="2" charset="2"/>
                        <a:buChar char=""/>
                      </a:pPr>
                      <a:endParaRPr lang="en-AU" sz="1400" b="0" dirty="0">
                        <a:effectLst/>
                      </a:endParaRPr>
                    </a:p>
                  </a:txBody>
                  <a:tcPr marL="64838" marR="64838" marT="0" marB="0"/>
                </a:tc>
                <a:tc>
                  <a:txBody>
                    <a:bodyPr/>
                    <a:lstStyle/>
                    <a:p>
                      <a:pPr marL="0" marR="0" lvl="0" indent="0" algn="ctr" defTabSz="914400" rtl="0" eaLnBrk="1" fontAlgn="auto" latinLnBrk="0" hangingPunct="1">
                        <a:lnSpc>
                          <a:spcPct val="100000"/>
                        </a:lnSpc>
                        <a:spcBef>
                          <a:spcPts val="0"/>
                        </a:spcBef>
                        <a:spcAft>
                          <a:spcPts val="600"/>
                        </a:spcAft>
                        <a:buClrTx/>
                        <a:buSzTx/>
                        <a:buFont typeface="Symbol" pitchFamily="2" charset="2"/>
                        <a:buNone/>
                        <a:tabLst/>
                        <a:defRPr/>
                      </a:pPr>
                      <a:endParaRPr lang="en-AU" sz="1500" b="0" kern="1200" dirty="0">
                        <a:solidFill>
                          <a:schemeClr val="tx1"/>
                        </a:solidFill>
                        <a:effectLst/>
                        <a:latin typeface="+mn-lt"/>
                        <a:ea typeface="+mn-ea"/>
                        <a:cs typeface="+mn-cs"/>
                      </a:endParaRPr>
                    </a:p>
                    <a:p>
                      <a:pPr marL="0" marR="0" lvl="0" indent="0" algn="ctr" defTabSz="914400" rtl="0" eaLnBrk="1" fontAlgn="auto" latinLnBrk="0" hangingPunct="1">
                        <a:lnSpc>
                          <a:spcPct val="100000"/>
                        </a:lnSpc>
                        <a:spcBef>
                          <a:spcPts val="0"/>
                        </a:spcBef>
                        <a:spcAft>
                          <a:spcPts val="600"/>
                        </a:spcAft>
                        <a:buClrTx/>
                        <a:buSzTx/>
                        <a:buFont typeface="Symbol" pitchFamily="2" charset="2"/>
                        <a:buNone/>
                        <a:tabLst/>
                        <a:defRPr/>
                      </a:pPr>
                      <a:endParaRPr lang="en-AU" sz="1500" b="0" kern="1200" dirty="0">
                        <a:solidFill>
                          <a:schemeClr val="tx1"/>
                        </a:solidFill>
                        <a:effectLst/>
                        <a:latin typeface="+mn-lt"/>
                        <a:ea typeface="+mn-ea"/>
                        <a:cs typeface="+mn-cs"/>
                      </a:endParaRPr>
                    </a:p>
                    <a:p>
                      <a:pPr marL="0" marR="0" lvl="0" indent="0" algn="ctr" defTabSz="914400" rtl="0" eaLnBrk="1" fontAlgn="auto" latinLnBrk="0" hangingPunct="1">
                        <a:lnSpc>
                          <a:spcPct val="100000"/>
                        </a:lnSpc>
                        <a:spcBef>
                          <a:spcPts val="0"/>
                        </a:spcBef>
                        <a:spcAft>
                          <a:spcPts val="600"/>
                        </a:spcAft>
                        <a:buClrTx/>
                        <a:buSzTx/>
                        <a:buFont typeface="Symbol" pitchFamily="2" charset="2"/>
                        <a:buNone/>
                        <a:tabLst/>
                        <a:defRPr/>
                      </a:pPr>
                      <a:endParaRPr lang="en-AU" sz="1500" b="0" kern="1200" dirty="0">
                        <a:solidFill>
                          <a:schemeClr val="tx1"/>
                        </a:solidFill>
                        <a:effectLst/>
                        <a:latin typeface="+mn-lt"/>
                        <a:ea typeface="+mn-ea"/>
                        <a:cs typeface="+mn-cs"/>
                      </a:endParaRPr>
                    </a:p>
                    <a:p>
                      <a:pPr marL="342900" lvl="0" indent="-342900">
                        <a:spcAft>
                          <a:spcPts val="600"/>
                        </a:spcAft>
                        <a:buFont typeface="Symbol" pitchFamily="2" charset="2"/>
                        <a:buChar char=""/>
                      </a:pPr>
                      <a:endParaRPr lang="en-AU" sz="1500" dirty="0">
                        <a:effectLst/>
                        <a:latin typeface="Calibri" panose="020F0502020204030204" pitchFamily="34" charset="0"/>
                        <a:ea typeface="Calibri" panose="020F0502020204030204" pitchFamily="34" charset="0"/>
                      </a:endParaRPr>
                    </a:p>
                  </a:txBody>
                  <a:tcPr marL="64838" marR="64838" marT="0" marB="0"/>
                </a:tc>
                <a:extLst>
                  <a:ext uri="{0D108BD9-81ED-4DB2-BD59-A6C34878D82A}">
                    <a16:rowId xmlns:a16="http://schemas.microsoft.com/office/drawing/2014/main" val="1644472041"/>
                  </a:ext>
                </a:extLst>
              </a:tr>
            </a:tbl>
          </a:graphicData>
        </a:graphic>
      </p:graphicFrame>
      <p:pic>
        <p:nvPicPr>
          <p:cNvPr id="7" name="Picture 6">
            <a:extLst>
              <a:ext uri="{FF2B5EF4-FFF2-40B4-BE49-F238E27FC236}">
                <a16:creationId xmlns:a16="http://schemas.microsoft.com/office/drawing/2014/main" id="{C1441F5A-3822-DE48-9626-07336D5C3AD5}"/>
              </a:ext>
            </a:extLst>
          </p:cNvPr>
          <p:cNvPicPr>
            <a:picLocks noChangeAspect="1"/>
          </p:cNvPicPr>
          <p:nvPr/>
        </p:nvPicPr>
        <p:blipFill>
          <a:blip r:embed="rId2"/>
          <a:stretch>
            <a:fillRect/>
          </a:stretch>
        </p:blipFill>
        <p:spPr>
          <a:xfrm>
            <a:off x="6448609" y="1997242"/>
            <a:ext cx="4686540" cy="4644000"/>
          </a:xfrm>
          <a:prstGeom prst="rect">
            <a:avLst/>
          </a:prstGeom>
        </p:spPr>
      </p:pic>
    </p:spTree>
    <p:extLst>
      <p:ext uri="{BB962C8B-B14F-4D97-AF65-F5344CB8AC3E}">
        <p14:creationId xmlns:p14="http://schemas.microsoft.com/office/powerpoint/2010/main" val="3833138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9528" y="365126"/>
            <a:ext cx="10634272" cy="1013712"/>
          </a:xfrm>
        </p:spPr>
        <p:txBody>
          <a:bodyPr/>
          <a:lstStyle/>
          <a:p>
            <a:r>
              <a:rPr lang="en-US" dirty="0">
                <a:latin typeface="DIN Alternate" charset="0"/>
                <a:ea typeface="DIN Alternate" charset="0"/>
                <a:cs typeface="DIN Alternate" charset="0"/>
              </a:rPr>
              <a:t>Alignment with government policy</a:t>
            </a:r>
          </a:p>
        </p:txBody>
      </p:sp>
      <p:graphicFrame>
        <p:nvGraphicFramePr>
          <p:cNvPr id="3" name="Table 2">
            <a:extLst>
              <a:ext uri="{FF2B5EF4-FFF2-40B4-BE49-F238E27FC236}">
                <a16:creationId xmlns:a16="http://schemas.microsoft.com/office/drawing/2014/main" id="{8E018C7C-D8D4-9B4B-877B-792551FF98D0}"/>
              </a:ext>
            </a:extLst>
          </p:cNvPr>
          <p:cNvGraphicFramePr>
            <a:graphicFrameLocks noGrp="1"/>
          </p:cNvGraphicFramePr>
          <p:nvPr>
            <p:extLst>
              <p:ext uri="{D42A27DB-BD31-4B8C-83A1-F6EECF244321}">
                <p14:modId xmlns:p14="http://schemas.microsoft.com/office/powerpoint/2010/main" val="2899814806"/>
              </p:ext>
            </p:extLst>
          </p:nvPr>
        </p:nvGraphicFramePr>
        <p:xfrm>
          <a:off x="719528" y="1499016"/>
          <a:ext cx="10792918" cy="5014832"/>
        </p:xfrm>
        <a:graphic>
          <a:graphicData uri="http://schemas.openxmlformats.org/drawingml/2006/table">
            <a:tbl>
              <a:tblPr firstRow="1" firstCol="1" bandCol="1">
                <a:tableStyleId>{17292A2E-F333-43FB-9621-5CBBE7FDCDCB}</a:tableStyleId>
              </a:tblPr>
              <a:tblGrid>
                <a:gridCol w="5356419">
                  <a:extLst>
                    <a:ext uri="{9D8B030D-6E8A-4147-A177-3AD203B41FA5}">
                      <a16:colId xmlns:a16="http://schemas.microsoft.com/office/drawing/2014/main" val="3659521509"/>
                    </a:ext>
                  </a:extLst>
                </a:gridCol>
                <a:gridCol w="5436499">
                  <a:extLst>
                    <a:ext uri="{9D8B030D-6E8A-4147-A177-3AD203B41FA5}">
                      <a16:colId xmlns:a16="http://schemas.microsoft.com/office/drawing/2014/main" val="2320471957"/>
                    </a:ext>
                  </a:extLst>
                </a:gridCol>
              </a:tblGrid>
              <a:tr h="365759">
                <a:tc>
                  <a:txBody>
                    <a:bodyPr/>
                    <a:lstStyle/>
                    <a:p>
                      <a:pPr algn="ctr">
                        <a:spcAft>
                          <a:spcPts val="0"/>
                        </a:spcAft>
                      </a:pPr>
                      <a:endParaRPr lang="en-AU" sz="2400" b="1" dirty="0">
                        <a:solidFill>
                          <a:schemeClr val="bg1"/>
                        </a:solidFill>
                        <a:effectLst/>
                        <a:latin typeface="Calibri" panose="020F0502020204030204" pitchFamily="34" charset="0"/>
                        <a:ea typeface="Calibri" panose="020F0502020204030204" pitchFamily="34" charset="0"/>
                      </a:endParaRPr>
                    </a:p>
                  </a:txBody>
                  <a:tcPr marL="64838" marR="64838" marT="0" marB="0"/>
                </a:tc>
                <a:tc>
                  <a:txBody>
                    <a:bodyPr/>
                    <a:lstStyle/>
                    <a:p>
                      <a:pPr>
                        <a:spcAft>
                          <a:spcPts val="0"/>
                        </a:spcAft>
                      </a:pPr>
                      <a:endParaRPr lang="en-AU" sz="2400" b="1" dirty="0">
                        <a:solidFill>
                          <a:schemeClr val="bg1"/>
                        </a:solidFill>
                        <a:effectLst/>
                        <a:latin typeface="Calibri" panose="020F0502020204030204" pitchFamily="34" charset="0"/>
                        <a:ea typeface="Calibri" panose="020F0502020204030204" pitchFamily="34" charset="0"/>
                      </a:endParaRPr>
                    </a:p>
                  </a:txBody>
                  <a:tcPr marL="64838" marR="64838" marT="0" marB="0"/>
                </a:tc>
                <a:extLst>
                  <a:ext uri="{0D108BD9-81ED-4DB2-BD59-A6C34878D82A}">
                    <a16:rowId xmlns:a16="http://schemas.microsoft.com/office/drawing/2014/main" val="3555026016"/>
                  </a:ext>
                </a:extLst>
              </a:tr>
              <a:tr h="4649072">
                <a:tc>
                  <a:txBody>
                    <a:bodyPr/>
                    <a:lstStyle/>
                    <a:p>
                      <a:pPr algn="ctr"/>
                      <a:endParaRPr lang="en-AU" sz="1600" b="0" kern="1200" dirty="0">
                        <a:solidFill>
                          <a:schemeClr val="tx1"/>
                        </a:solidFill>
                        <a:effectLst/>
                        <a:latin typeface="+mn-lt"/>
                        <a:ea typeface="+mn-ea"/>
                        <a:cs typeface="+mn-cs"/>
                      </a:endParaRPr>
                    </a:p>
                    <a:p>
                      <a:r>
                        <a:rPr lang="en-AU" sz="1500" b="1" i="0" u="none" strike="noStrike" kern="1200" dirty="0">
                          <a:solidFill>
                            <a:schemeClr val="tx1"/>
                          </a:solidFill>
                          <a:effectLst/>
                          <a:latin typeface="+mn-lt"/>
                          <a:ea typeface="+mn-ea"/>
                          <a:cs typeface="+mn-cs"/>
                        </a:rPr>
                        <a:t>Recommendation 9 (status: in progress)</a:t>
                      </a:r>
                    </a:p>
                    <a:p>
                      <a:endParaRPr lang="en-AU" sz="1500" b="1" i="0" u="none" strike="noStrike" kern="1200" dirty="0">
                        <a:solidFill>
                          <a:schemeClr val="tx1"/>
                        </a:solidFill>
                        <a:effectLst/>
                        <a:latin typeface="+mn-lt"/>
                        <a:ea typeface="+mn-ea"/>
                        <a:cs typeface="+mn-cs"/>
                      </a:endParaRPr>
                    </a:p>
                    <a:p>
                      <a:r>
                        <a:rPr lang="en-AU" sz="1500" b="0" i="1" u="none" strike="noStrike" kern="1200" dirty="0">
                          <a:solidFill>
                            <a:schemeClr val="tx1"/>
                          </a:solidFill>
                          <a:effectLst/>
                          <a:latin typeface="+mn-lt"/>
                          <a:ea typeface="+mn-ea"/>
                          <a:cs typeface="+mn-cs"/>
                        </a:rPr>
                        <a:t>The Review recommends that consideration should be given to the implementation of justice reinvestment collaborations between existing community-based services and YJ. (7.R7)</a:t>
                      </a:r>
                    </a:p>
                    <a:p>
                      <a:endParaRPr lang="en-AU" sz="1500" b="0" i="0" u="none" strike="noStrike" kern="1200" dirty="0">
                        <a:solidFill>
                          <a:schemeClr val="tx1"/>
                        </a:solidFill>
                        <a:effectLst/>
                        <a:latin typeface="+mn-lt"/>
                        <a:ea typeface="+mn-ea"/>
                        <a:cs typeface="+mn-cs"/>
                      </a:endParaRPr>
                    </a:p>
                    <a:p>
                      <a:r>
                        <a:rPr lang="en-AU" sz="1500" b="0" i="0" u="none" strike="noStrike" kern="1200" dirty="0">
                          <a:solidFill>
                            <a:schemeClr val="tx1"/>
                          </a:solidFill>
                          <a:effectLst/>
                          <a:latin typeface="+mn-lt"/>
                          <a:ea typeface="+mn-ea"/>
                          <a:cs typeface="+mn-cs"/>
                        </a:rPr>
                        <a:t>A Youth Justice led project is underway. </a:t>
                      </a:r>
                    </a:p>
                    <a:p>
                      <a:endParaRPr lang="en-AU" sz="1500" b="0" i="0" u="none" strike="noStrike" kern="1200" dirty="0">
                        <a:solidFill>
                          <a:schemeClr val="tx1"/>
                        </a:solidFill>
                        <a:effectLst/>
                        <a:latin typeface="+mn-lt"/>
                        <a:ea typeface="+mn-ea"/>
                        <a:cs typeface="+mn-cs"/>
                      </a:endParaRPr>
                    </a:p>
                    <a:p>
                      <a:r>
                        <a:rPr lang="en-AU" sz="1500" b="0" i="0" u="none" strike="noStrike" kern="1200" dirty="0">
                          <a:solidFill>
                            <a:schemeClr val="tx1"/>
                          </a:solidFill>
                          <a:effectLst/>
                          <a:latin typeface="+mn-lt"/>
                          <a:ea typeface="+mn-ea"/>
                          <a:cs typeface="+mn-cs"/>
                        </a:rPr>
                        <a:t>A consultant has been working with the Cherbourg community to assess suitability and readiness for justice reinvestment.</a:t>
                      </a:r>
                    </a:p>
                    <a:p>
                      <a:endParaRPr lang="en-AU" sz="1500" b="0" i="0" u="none" strike="noStrike" kern="1200" dirty="0">
                        <a:solidFill>
                          <a:schemeClr val="tx1"/>
                        </a:solidFill>
                        <a:effectLst/>
                        <a:latin typeface="+mn-lt"/>
                        <a:ea typeface="+mn-ea"/>
                        <a:cs typeface="+mn-cs"/>
                      </a:endParaRPr>
                    </a:p>
                    <a:p>
                      <a:r>
                        <a:rPr lang="en-AU" sz="1500" b="0" i="0" u="none" strike="noStrike" kern="1200" dirty="0">
                          <a:solidFill>
                            <a:schemeClr val="tx1"/>
                          </a:solidFill>
                          <a:effectLst/>
                          <a:latin typeface="+mn-lt"/>
                          <a:ea typeface="+mn-ea"/>
                          <a:cs typeface="+mn-cs"/>
                        </a:rPr>
                        <a:t>Cherbourg Local Council has endorsed a final report by the consultant.  As of September 2018, we are considering implementation options, project expansion and the governance required for a whole of government </a:t>
                      </a:r>
                      <a:r>
                        <a:rPr lang="en-AU" sz="1500" b="0" i="0" u="none" strike="noStrike" kern="1200">
                          <a:solidFill>
                            <a:schemeClr val="tx1"/>
                          </a:solidFill>
                          <a:effectLst/>
                          <a:latin typeface="+mn-lt"/>
                          <a:ea typeface="+mn-ea"/>
                          <a:cs typeface="+mn-cs"/>
                        </a:rPr>
                        <a:t>initiative. </a:t>
                      </a:r>
                      <a:endParaRPr lang="en-AU" sz="1500" b="0" i="0" u="none" strike="noStrike" kern="1200" dirty="0">
                        <a:solidFill>
                          <a:schemeClr val="tx1"/>
                        </a:solidFill>
                        <a:effectLst/>
                        <a:latin typeface="+mn-lt"/>
                        <a:ea typeface="+mn-ea"/>
                        <a:cs typeface="+mn-cs"/>
                      </a:endParaRPr>
                    </a:p>
                  </a:txBody>
                  <a:tcPr marL="64838" marR="64838" marT="0" marB="0"/>
                </a:tc>
                <a:tc>
                  <a:txBody>
                    <a:bodyPr/>
                    <a:lstStyle/>
                    <a:p>
                      <a:pPr marL="342900" lvl="0" indent="-342900">
                        <a:spcAft>
                          <a:spcPts val="600"/>
                        </a:spcAft>
                        <a:buFont typeface="Symbol" pitchFamily="2" charset="2"/>
                        <a:buChar char=""/>
                      </a:pPr>
                      <a:endParaRPr lang="en-AU" sz="1600" dirty="0">
                        <a:effectLst/>
                        <a:latin typeface="Calibri" panose="020F0502020204030204" pitchFamily="34" charset="0"/>
                        <a:ea typeface="Calibri" panose="020F0502020204030204" pitchFamily="34" charset="0"/>
                      </a:endParaRPr>
                    </a:p>
                    <a:p>
                      <a:pPr marL="342900" lvl="0" indent="-342900">
                        <a:spcAft>
                          <a:spcPts val="600"/>
                        </a:spcAft>
                        <a:buFont typeface="Symbol" pitchFamily="2" charset="2"/>
                        <a:buChar char=""/>
                      </a:pPr>
                      <a:endParaRPr lang="en-AU" sz="1600" dirty="0">
                        <a:effectLst/>
                        <a:latin typeface="Calibri" panose="020F0502020204030204" pitchFamily="34" charset="0"/>
                        <a:ea typeface="Calibri" panose="020F0502020204030204" pitchFamily="34" charset="0"/>
                      </a:endParaRPr>
                    </a:p>
                    <a:p>
                      <a:pPr marL="342900" lvl="0" indent="-342900">
                        <a:spcAft>
                          <a:spcPts val="600"/>
                        </a:spcAft>
                        <a:buFont typeface="Symbol" pitchFamily="2" charset="2"/>
                        <a:buChar char=""/>
                      </a:pPr>
                      <a:endParaRPr lang="en-AU" sz="1600" dirty="0">
                        <a:effectLst/>
                        <a:latin typeface="Calibri" panose="020F0502020204030204" pitchFamily="34" charset="0"/>
                        <a:ea typeface="Calibri" panose="020F0502020204030204" pitchFamily="34" charset="0"/>
                      </a:endParaRPr>
                    </a:p>
                    <a:p>
                      <a:pPr marL="342900" lvl="0" indent="-342900">
                        <a:spcAft>
                          <a:spcPts val="600"/>
                        </a:spcAft>
                        <a:buFont typeface="Symbol" pitchFamily="2" charset="2"/>
                        <a:buChar char=""/>
                      </a:pPr>
                      <a:endParaRPr lang="en-AU" sz="1600" dirty="0">
                        <a:effectLst/>
                        <a:latin typeface="Calibri" panose="020F0502020204030204" pitchFamily="34" charset="0"/>
                        <a:ea typeface="Calibri" panose="020F0502020204030204" pitchFamily="34" charset="0"/>
                      </a:endParaRPr>
                    </a:p>
                    <a:p>
                      <a:pPr marL="342900" lvl="0" indent="-342900">
                        <a:spcAft>
                          <a:spcPts val="600"/>
                        </a:spcAft>
                        <a:buFont typeface="Symbol" pitchFamily="2" charset="2"/>
                        <a:buChar char=""/>
                      </a:pPr>
                      <a:endParaRPr lang="en-AU" sz="1600" dirty="0">
                        <a:effectLst/>
                        <a:latin typeface="Calibri" panose="020F0502020204030204" pitchFamily="34" charset="0"/>
                        <a:ea typeface="Calibri" panose="020F0502020204030204" pitchFamily="34" charset="0"/>
                      </a:endParaRPr>
                    </a:p>
                    <a:p>
                      <a:pPr marL="342900" lvl="0" indent="-342900">
                        <a:spcAft>
                          <a:spcPts val="600"/>
                        </a:spcAft>
                        <a:buFont typeface="Symbol" pitchFamily="2" charset="2"/>
                        <a:buChar char=""/>
                      </a:pPr>
                      <a:endParaRPr lang="en-AU" sz="1600" dirty="0">
                        <a:effectLst/>
                        <a:latin typeface="Calibri" panose="020F0502020204030204" pitchFamily="34" charset="0"/>
                        <a:ea typeface="Calibri" panose="020F0502020204030204" pitchFamily="34" charset="0"/>
                      </a:endParaRPr>
                    </a:p>
                    <a:p>
                      <a:pPr marL="342900" lvl="0" indent="-342900">
                        <a:spcAft>
                          <a:spcPts val="600"/>
                        </a:spcAft>
                        <a:buFont typeface="Symbol" pitchFamily="2" charset="2"/>
                        <a:buChar char=""/>
                      </a:pPr>
                      <a:endParaRPr lang="en-AU" sz="1600" dirty="0">
                        <a:effectLst/>
                        <a:latin typeface="Calibri" panose="020F0502020204030204" pitchFamily="34" charset="0"/>
                        <a:ea typeface="Calibri" panose="020F0502020204030204" pitchFamily="34" charset="0"/>
                      </a:endParaRPr>
                    </a:p>
                    <a:p>
                      <a:pPr marL="342900" lvl="0" indent="-342900">
                        <a:spcAft>
                          <a:spcPts val="600"/>
                        </a:spcAft>
                        <a:buFont typeface="Symbol" pitchFamily="2" charset="2"/>
                        <a:buChar char=""/>
                      </a:pPr>
                      <a:endParaRPr lang="en-AU" sz="1600" dirty="0">
                        <a:effectLst/>
                        <a:latin typeface="Calibri" panose="020F0502020204030204" pitchFamily="34" charset="0"/>
                        <a:ea typeface="Calibri" panose="020F0502020204030204" pitchFamily="34" charset="0"/>
                      </a:endParaRPr>
                    </a:p>
                    <a:p>
                      <a:pPr marL="342900" lvl="0" indent="-342900">
                        <a:spcAft>
                          <a:spcPts val="600"/>
                        </a:spcAft>
                        <a:buFont typeface="Symbol" pitchFamily="2" charset="2"/>
                        <a:buChar char=""/>
                      </a:pPr>
                      <a:endParaRPr lang="en-AU" sz="1600" dirty="0">
                        <a:effectLst/>
                        <a:latin typeface="Calibri" panose="020F0502020204030204" pitchFamily="34" charset="0"/>
                        <a:ea typeface="Calibri" panose="020F0502020204030204" pitchFamily="34" charset="0"/>
                      </a:endParaRPr>
                    </a:p>
                    <a:p>
                      <a:pPr marL="342900" lvl="0" indent="-342900">
                        <a:spcAft>
                          <a:spcPts val="600"/>
                        </a:spcAft>
                        <a:buFont typeface="Symbol" pitchFamily="2" charset="2"/>
                        <a:buChar char=""/>
                      </a:pPr>
                      <a:endParaRPr lang="en-AU" sz="1600" dirty="0">
                        <a:effectLst/>
                        <a:latin typeface="Calibri" panose="020F0502020204030204" pitchFamily="34" charset="0"/>
                        <a:ea typeface="Calibri" panose="020F0502020204030204" pitchFamily="34" charset="0"/>
                      </a:endParaRPr>
                    </a:p>
                  </a:txBody>
                  <a:tcPr marL="64838" marR="64838" marT="0" marB="0"/>
                </a:tc>
                <a:extLst>
                  <a:ext uri="{0D108BD9-81ED-4DB2-BD59-A6C34878D82A}">
                    <a16:rowId xmlns:a16="http://schemas.microsoft.com/office/drawing/2014/main" val="1644472041"/>
                  </a:ext>
                </a:extLst>
              </a:tr>
            </a:tbl>
          </a:graphicData>
        </a:graphic>
      </p:graphicFrame>
      <p:pic>
        <p:nvPicPr>
          <p:cNvPr id="5" name="Picture 4">
            <a:extLst>
              <a:ext uri="{FF2B5EF4-FFF2-40B4-BE49-F238E27FC236}">
                <a16:creationId xmlns:a16="http://schemas.microsoft.com/office/drawing/2014/main" id="{DEB7486D-328D-E84E-ADE7-E1423DA43FE2}"/>
              </a:ext>
            </a:extLst>
          </p:cNvPr>
          <p:cNvPicPr>
            <a:picLocks noChangeAspect="1"/>
          </p:cNvPicPr>
          <p:nvPr/>
        </p:nvPicPr>
        <p:blipFill>
          <a:blip r:embed="rId2"/>
          <a:stretch>
            <a:fillRect/>
          </a:stretch>
        </p:blipFill>
        <p:spPr>
          <a:xfrm>
            <a:off x="6272686" y="1913021"/>
            <a:ext cx="4870680" cy="4493068"/>
          </a:xfrm>
          <a:prstGeom prst="rect">
            <a:avLst/>
          </a:prstGeom>
        </p:spPr>
      </p:pic>
    </p:spTree>
    <p:extLst>
      <p:ext uri="{BB962C8B-B14F-4D97-AF65-F5344CB8AC3E}">
        <p14:creationId xmlns:p14="http://schemas.microsoft.com/office/powerpoint/2010/main" val="303782514"/>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{4C1C7638-FB2B-4146-BD2E-FAA32F6FEEEF}tf10001120</Template>
  <TotalTime>526</TotalTime>
  <Words>598</Words>
  <Application>Microsoft Macintosh PowerPoint</Application>
  <PresentationFormat>Widescreen</PresentationFormat>
  <Paragraphs>84</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DIN Alternate</vt:lpstr>
      <vt:lpstr>Gill Sans MT</vt:lpstr>
      <vt:lpstr>Symbol</vt:lpstr>
      <vt:lpstr>Parcel</vt:lpstr>
      <vt:lpstr>Justice reinvestment in Cherbourg, QLD</vt:lpstr>
      <vt:lpstr>Cherbourg Justice Reinvestment Project </vt:lpstr>
      <vt:lpstr>Work undertaken to date</vt:lpstr>
      <vt:lpstr>Conversations with community</vt:lpstr>
      <vt:lpstr>Importance of Community leadership</vt:lpstr>
      <vt:lpstr>Alignment with government policy</vt:lpstr>
    </vt:vector>
  </TitlesOfParts>
  <LinksUpToDate>false</LinksUpToDate>
  <SharedDoc>false</SharedDoc>
  <HyperlinksChanged>false</HyperlinksChanged>
  <AppVersion>16.0014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here</dc:title>
  <dc:creator>Liz Skelton</dc:creator>
  <cp:lastModifiedBy>Microsoft Office User</cp:lastModifiedBy>
  <cp:revision>36</cp:revision>
  <dcterms:created xsi:type="dcterms:W3CDTF">2018-11-13T22:46:43Z</dcterms:created>
  <dcterms:modified xsi:type="dcterms:W3CDTF">2018-11-28T05:01:09Z</dcterms:modified>
</cp:coreProperties>
</file>