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1" r:id="rId5"/>
    <p:sldId id="305" r:id="rId6"/>
    <p:sldId id="304" r:id="rId7"/>
    <p:sldId id="281" r:id="rId8"/>
    <p:sldId id="282" r:id="rId9"/>
    <p:sldId id="283" r:id="rId10"/>
    <p:sldId id="284" r:id="rId11"/>
    <p:sldId id="294" r:id="rId12"/>
    <p:sldId id="286" r:id="rId13"/>
    <p:sldId id="296" r:id="rId14"/>
    <p:sldId id="297" r:id="rId15"/>
    <p:sldId id="298" r:id="rId16"/>
    <p:sldId id="303" r:id="rId17"/>
    <p:sldId id="299" r:id="rId18"/>
    <p:sldId id="300" r:id="rId19"/>
    <p:sldId id="295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ika Khanna" initials="TK" lastIdx="3" clrIdx="0">
    <p:extLst>
      <p:ext uri="{19B8F6BF-5375-455C-9EA6-DF929625EA0E}">
        <p15:presenceInfo xmlns:p15="http://schemas.microsoft.com/office/powerpoint/2012/main" userId="3a4ab9bfcfab8604" providerId="Windows Live"/>
      </p:ext>
    </p:extLst>
  </p:cmAuthor>
  <p:cmAuthor id="2" name="Simon Tilleard" initials="ST" lastIdx="3" clrIdx="1">
    <p:extLst>
      <p:ext uri="{19B8F6BF-5375-455C-9EA6-DF929625EA0E}">
        <p15:presenceInfo xmlns:p15="http://schemas.microsoft.com/office/powerpoint/2012/main" userId="Simon Tille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899" autoAdjust="0"/>
  </p:normalViewPr>
  <p:slideViewPr>
    <p:cSldViewPr>
      <p:cViewPr varScale="1">
        <p:scale>
          <a:sx n="61" d="100"/>
          <a:sy n="61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721FB-811D-4A9B-955E-B76D9E0F9A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C0C6CE3-502D-46F3-AE43-22DC401E6B88}">
      <dgm:prSet phldrT="[Text]"/>
      <dgm:spPr/>
      <dgm:t>
        <a:bodyPr/>
        <a:lstStyle/>
        <a:p>
          <a:r>
            <a:rPr lang="en-AU" dirty="0"/>
            <a:t>Purpose</a:t>
          </a:r>
        </a:p>
      </dgm:t>
    </dgm:pt>
    <dgm:pt modelId="{790A30F9-0F1A-485D-BC42-C675BFD06E1F}" type="parTrans" cxnId="{C1FB62CF-02AE-493A-BAEC-44745CE59E30}">
      <dgm:prSet/>
      <dgm:spPr/>
      <dgm:t>
        <a:bodyPr/>
        <a:lstStyle/>
        <a:p>
          <a:endParaRPr lang="en-AU"/>
        </a:p>
      </dgm:t>
    </dgm:pt>
    <dgm:pt modelId="{1667CB47-F18E-408E-9FA2-E27703EE9C11}" type="sibTrans" cxnId="{C1FB62CF-02AE-493A-BAEC-44745CE59E30}">
      <dgm:prSet/>
      <dgm:spPr/>
      <dgm:t>
        <a:bodyPr/>
        <a:lstStyle/>
        <a:p>
          <a:endParaRPr lang="en-AU"/>
        </a:p>
      </dgm:t>
    </dgm:pt>
    <dgm:pt modelId="{67D487B9-2B80-4E3A-8A11-1E1EF0CDE81D}">
      <dgm:prSet phldrT="[Text]"/>
      <dgm:spPr/>
      <dgm:t>
        <a:bodyPr/>
        <a:lstStyle/>
        <a:p>
          <a:r>
            <a: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Reference for practitioners undertaking river basin planning in </a:t>
          </a:r>
          <a:r>
            <a:rPr lang="en-IN" dirty="0"/>
            <a:t>the</a:t>
          </a:r>
          <a:r>
            <a: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 Indo-pacific region </a:t>
          </a:r>
          <a:endParaRPr lang="en-AU" dirty="0"/>
        </a:p>
      </dgm:t>
    </dgm:pt>
    <dgm:pt modelId="{05AF7C90-FA37-4027-BE4C-D433B0A3EB2D}" type="parTrans" cxnId="{AB50E61D-3A98-47CA-8B36-0DF41AE74511}">
      <dgm:prSet/>
      <dgm:spPr/>
      <dgm:t>
        <a:bodyPr/>
        <a:lstStyle/>
        <a:p>
          <a:endParaRPr lang="en-AU"/>
        </a:p>
      </dgm:t>
    </dgm:pt>
    <dgm:pt modelId="{9AA5F51F-3ABB-4515-A6A1-C4C62EC9C1C0}" type="sibTrans" cxnId="{AB50E61D-3A98-47CA-8B36-0DF41AE74511}">
      <dgm:prSet/>
      <dgm:spPr/>
      <dgm:t>
        <a:bodyPr/>
        <a:lstStyle/>
        <a:p>
          <a:endParaRPr lang="en-AU"/>
        </a:p>
      </dgm:t>
    </dgm:pt>
    <dgm:pt modelId="{1A8180CF-91F8-479A-A694-7904965F6D39}">
      <dgm:prSet phldrT="[Text]"/>
      <dgm:spPr/>
      <dgm:t>
        <a:bodyPr/>
        <a:lstStyle/>
        <a:p>
          <a:r>
            <a:rPr lang="en-AU" dirty="0"/>
            <a:t>Scope</a:t>
          </a:r>
        </a:p>
      </dgm:t>
    </dgm:pt>
    <dgm:pt modelId="{6B63F487-C36B-45E6-B567-5212BB502504}" type="parTrans" cxnId="{C9520EB8-565F-4979-9F23-56DFDD650395}">
      <dgm:prSet/>
      <dgm:spPr/>
      <dgm:t>
        <a:bodyPr/>
        <a:lstStyle/>
        <a:p>
          <a:endParaRPr lang="en-AU"/>
        </a:p>
      </dgm:t>
    </dgm:pt>
    <dgm:pt modelId="{7D7B0672-4384-47D7-BBA9-6EF01B410C87}" type="sibTrans" cxnId="{C9520EB8-565F-4979-9F23-56DFDD650395}">
      <dgm:prSet/>
      <dgm:spPr/>
      <dgm:t>
        <a:bodyPr/>
        <a:lstStyle/>
        <a:p>
          <a:endParaRPr lang="en-AU"/>
        </a:p>
      </dgm:t>
    </dgm:pt>
    <dgm:pt modelId="{B9B6C31B-EE3A-45E8-AA16-429B237168FB}">
      <dgm:prSet phldrT="[Text]"/>
      <dgm:spPr/>
      <dgm:t>
        <a:bodyPr/>
        <a:lstStyle/>
        <a:p>
          <a:r>
            <a:rPr lang="en-IN" dirty="0">
              <a:latin typeface="Calibri" panose="020F0502020204030204" pitchFamily="34" charset="0"/>
              <a:ea typeface="Calibri" panose="020F0502020204030204" pitchFamily="34" charset="0"/>
            </a:rPr>
            <a:t>Surface water planning (although recognises importance of ground water-surface water interactions)</a:t>
          </a:r>
          <a:endParaRPr lang="en-AU" dirty="0"/>
        </a:p>
      </dgm:t>
    </dgm:pt>
    <dgm:pt modelId="{78670CFA-4988-454F-8F2D-CEA88C9C67EE}" type="parTrans" cxnId="{87649C49-5D34-421B-85C7-47EA578E33AC}">
      <dgm:prSet/>
      <dgm:spPr/>
      <dgm:t>
        <a:bodyPr/>
        <a:lstStyle/>
        <a:p>
          <a:endParaRPr lang="en-AU"/>
        </a:p>
      </dgm:t>
    </dgm:pt>
    <dgm:pt modelId="{D2254BB2-45CE-463E-B066-F8C376BCB709}" type="sibTrans" cxnId="{87649C49-5D34-421B-85C7-47EA578E33AC}">
      <dgm:prSet/>
      <dgm:spPr/>
      <dgm:t>
        <a:bodyPr/>
        <a:lstStyle/>
        <a:p>
          <a:endParaRPr lang="en-AU"/>
        </a:p>
      </dgm:t>
    </dgm:pt>
    <dgm:pt modelId="{219F2716-D75C-4ACF-936C-880E890FA8AF}">
      <dgm:prSet phldrT="[Text]"/>
      <dgm:spPr/>
      <dgm:t>
        <a:bodyPr/>
        <a:lstStyle/>
        <a:p>
          <a:r>
            <a:rPr lang="en-AU" dirty="0"/>
            <a:t>Audience</a:t>
          </a:r>
        </a:p>
      </dgm:t>
    </dgm:pt>
    <dgm:pt modelId="{74A2A159-FBDD-4039-B47F-306B8987F62B}" type="parTrans" cxnId="{DC0D309B-0981-4D88-B015-22E42744B11A}">
      <dgm:prSet/>
      <dgm:spPr/>
      <dgm:t>
        <a:bodyPr/>
        <a:lstStyle/>
        <a:p>
          <a:endParaRPr lang="en-AU"/>
        </a:p>
      </dgm:t>
    </dgm:pt>
    <dgm:pt modelId="{280CA851-2D3F-4B7E-9AA2-8C4D42875C5B}" type="sibTrans" cxnId="{DC0D309B-0981-4D88-B015-22E42744B11A}">
      <dgm:prSet/>
      <dgm:spPr/>
      <dgm:t>
        <a:bodyPr/>
        <a:lstStyle/>
        <a:p>
          <a:endParaRPr lang="en-AU"/>
        </a:p>
      </dgm:t>
    </dgm:pt>
    <dgm:pt modelId="{E6234FEF-4E06-42D0-ADEC-33B95C8EC859}">
      <dgm:prSet phldrT="[Text]"/>
      <dgm:spPr/>
      <dgm:t>
        <a:bodyPr/>
        <a:lstStyle/>
        <a:p>
          <a:r>
            <a:rPr lang="en-IN" dirty="0">
              <a:latin typeface="Calibri" panose="020F0502020204030204" pitchFamily="34" charset="0"/>
            </a:rPr>
            <a:t>Can be used at a range of levels of government from designing to implementing policy and to support NGOs, community and stakeholder groups</a:t>
          </a:r>
          <a:endParaRPr lang="en-AU" dirty="0"/>
        </a:p>
      </dgm:t>
    </dgm:pt>
    <dgm:pt modelId="{5A806264-88F1-462E-9FF8-54E662465C5C}" type="parTrans" cxnId="{9D70F497-CEF4-440D-B693-48986AD9448B}">
      <dgm:prSet/>
      <dgm:spPr/>
      <dgm:t>
        <a:bodyPr/>
        <a:lstStyle/>
        <a:p>
          <a:endParaRPr lang="en-AU"/>
        </a:p>
      </dgm:t>
    </dgm:pt>
    <dgm:pt modelId="{74A47716-FD0A-4036-AB11-FE9CD1F03623}" type="sibTrans" cxnId="{9D70F497-CEF4-440D-B693-48986AD9448B}">
      <dgm:prSet/>
      <dgm:spPr/>
      <dgm:t>
        <a:bodyPr/>
        <a:lstStyle/>
        <a:p>
          <a:endParaRPr lang="en-AU"/>
        </a:p>
      </dgm:t>
    </dgm:pt>
    <dgm:pt modelId="{6AD374EB-45D0-4F7D-B7D4-7CB26B8247BB}">
      <dgm:prSet/>
      <dgm:spPr/>
      <dgm:t>
        <a:bodyPr/>
        <a:lstStyle/>
        <a:p>
          <a:r>
            <a:rPr lang="en-IN" dirty="0">
              <a:latin typeface="Calibri" panose="020F0502020204030204" pitchFamily="34" charset="0"/>
              <a:ea typeface="Calibri" panose="020F0502020204030204" pitchFamily="34" charset="0"/>
            </a:rPr>
            <a:t> Focus on sharing of water resources</a:t>
          </a:r>
        </a:p>
      </dgm:t>
    </dgm:pt>
    <dgm:pt modelId="{4CC9D328-1789-40D9-951B-C84F9A6859A2}" type="parTrans" cxnId="{9AAEEB08-8EA7-4402-A67E-03C50ADC0465}">
      <dgm:prSet/>
      <dgm:spPr/>
      <dgm:t>
        <a:bodyPr/>
        <a:lstStyle/>
        <a:p>
          <a:endParaRPr lang="en-AU"/>
        </a:p>
      </dgm:t>
    </dgm:pt>
    <dgm:pt modelId="{8A48E5BB-A233-4F50-8FF2-360E899D9189}" type="sibTrans" cxnId="{9AAEEB08-8EA7-4402-A67E-03C50ADC0465}">
      <dgm:prSet/>
      <dgm:spPr/>
      <dgm:t>
        <a:bodyPr/>
        <a:lstStyle/>
        <a:p>
          <a:endParaRPr lang="en-AU"/>
        </a:p>
      </dgm:t>
    </dgm:pt>
    <dgm:pt modelId="{E9F6059B-193F-4948-808D-EAD4EE5E7B5F}" type="pres">
      <dgm:prSet presAssocID="{921721FB-811D-4A9B-955E-B76D9E0F9AD3}" presName="Name0" presStyleCnt="0">
        <dgm:presLayoutVars>
          <dgm:dir/>
          <dgm:animLvl val="lvl"/>
          <dgm:resizeHandles val="exact"/>
        </dgm:presLayoutVars>
      </dgm:prSet>
      <dgm:spPr/>
    </dgm:pt>
    <dgm:pt modelId="{AAE996FB-A068-4C79-905F-AC332B570493}" type="pres">
      <dgm:prSet presAssocID="{5C0C6CE3-502D-46F3-AE43-22DC401E6B88}" presName="linNode" presStyleCnt="0"/>
      <dgm:spPr/>
    </dgm:pt>
    <dgm:pt modelId="{367E8DE9-3C1D-458B-A0B7-5115799D7431}" type="pres">
      <dgm:prSet presAssocID="{5C0C6CE3-502D-46F3-AE43-22DC401E6B88}" presName="parentText" presStyleLbl="node1" presStyleIdx="0" presStyleCnt="3" custScaleX="72673" custScaleY="89236">
        <dgm:presLayoutVars>
          <dgm:chMax val="1"/>
          <dgm:bulletEnabled val="1"/>
        </dgm:presLayoutVars>
      </dgm:prSet>
      <dgm:spPr/>
    </dgm:pt>
    <dgm:pt modelId="{B5BAB6C2-C24B-46F7-A277-05F6E2C85789}" type="pres">
      <dgm:prSet presAssocID="{5C0C6CE3-502D-46F3-AE43-22DC401E6B88}" presName="descendantText" presStyleLbl="alignAccFollowNode1" presStyleIdx="0" presStyleCnt="3">
        <dgm:presLayoutVars>
          <dgm:bulletEnabled val="1"/>
        </dgm:presLayoutVars>
      </dgm:prSet>
      <dgm:spPr/>
    </dgm:pt>
    <dgm:pt modelId="{06F3CDBA-847B-4E50-9024-E49610376907}" type="pres">
      <dgm:prSet presAssocID="{1667CB47-F18E-408E-9FA2-E27703EE9C11}" presName="sp" presStyleCnt="0"/>
      <dgm:spPr/>
    </dgm:pt>
    <dgm:pt modelId="{C436F3B4-8E2E-4581-93A1-108EE560D4CC}" type="pres">
      <dgm:prSet presAssocID="{1A8180CF-91F8-479A-A694-7904965F6D39}" presName="linNode" presStyleCnt="0"/>
      <dgm:spPr/>
    </dgm:pt>
    <dgm:pt modelId="{E2204E86-EAE1-49D9-9216-F693B47BBB40}" type="pres">
      <dgm:prSet presAssocID="{1A8180CF-91F8-479A-A694-7904965F6D39}" presName="parentText" presStyleLbl="node1" presStyleIdx="1" presStyleCnt="3" custScaleX="72627" custScaleY="94347">
        <dgm:presLayoutVars>
          <dgm:chMax val="1"/>
          <dgm:bulletEnabled val="1"/>
        </dgm:presLayoutVars>
      </dgm:prSet>
      <dgm:spPr/>
    </dgm:pt>
    <dgm:pt modelId="{2E072E5B-ED0B-4F32-8FB1-33EAECBC5F40}" type="pres">
      <dgm:prSet presAssocID="{1A8180CF-91F8-479A-A694-7904965F6D39}" presName="descendantText" presStyleLbl="alignAccFollowNode1" presStyleIdx="1" presStyleCnt="3">
        <dgm:presLayoutVars>
          <dgm:bulletEnabled val="1"/>
        </dgm:presLayoutVars>
      </dgm:prSet>
      <dgm:spPr/>
    </dgm:pt>
    <dgm:pt modelId="{E7EA1680-4E40-4944-8DB0-8A8BB0A6BF28}" type="pres">
      <dgm:prSet presAssocID="{7D7B0672-4384-47D7-BBA9-6EF01B410C87}" presName="sp" presStyleCnt="0"/>
      <dgm:spPr/>
    </dgm:pt>
    <dgm:pt modelId="{7B8FB124-9173-4BA5-894D-99004DE64C82}" type="pres">
      <dgm:prSet presAssocID="{219F2716-D75C-4ACF-936C-880E890FA8AF}" presName="linNode" presStyleCnt="0"/>
      <dgm:spPr/>
    </dgm:pt>
    <dgm:pt modelId="{FE6CC58B-4F72-45C0-BDF8-93DDAAC88A41}" type="pres">
      <dgm:prSet presAssocID="{219F2716-D75C-4ACF-936C-880E890FA8AF}" presName="parentText" presStyleLbl="node1" presStyleIdx="2" presStyleCnt="3" custScaleX="72627" custScaleY="101835">
        <dgm:presLayoutVars>
          <dgm:chMax val="1"/>
          <dgm:bulletEnabled val="1"/>
        </dgm:presLayoutVars>
      </dgm:prSet>
      <dgm:spPr/>
    </dgm:pt>
    <dgm:pt modelId="{A2694AA5-2DE6-4FB5-B2E7-95D2C09072CE}" type="pres">
      <dgm:prSet presAssocID="{219F2716-D75C-4ACF-936C-880E890FA8A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AAEEB08-8EA7-4402-A67E-03C50ADC0465}" srcId="{1A8180CF-91F8-479A-A694-7904965F6D39}" destId="{6AD374EB-45D0-4F7D-B7D4-7CB26B8247BB}" srcOrd="1" destOrd="0" parTransId="{4CC9D328-1789-40D9-951B-C84F9A6859A2}" sibTransId="{8A48E5BB-A233-4F50-8FF2-360E899D9189}"/>
    <dgm:cxn modelId="{AB50E61D-3A98-47CA-8B36-0DF41AE74511}" srcId="{5C0C6CE3-502D-46F3-AE43-22DC401E6B88}" destId="{67D487B9-2B80-4E3A-8A11-1E1EF0CDE81D}" srcOrd="0" destOrd="0" parTransId="{05AF7C90-FA37-4027-BE4C-D433B0A3EB2D}" sibTransId="{9AA5F51F-3ABB-4515-A6A1-C4C62EC9C1C0}"/>
    <dgm:cxn modelId="{6C17953E-E670-4D6C-95DB-1C064BD4D8A3}" type="presOf" srcId="{921721FB-811D-4A9B-955E-B76D9E0F9AD3}" destId="{E9F6059B-193F-4948-808D-EAD4EE5E7B5F}" srcOrd="0" destOrd="0" presId="urn:microsoft.com/office/officeart/2005/8/layout/vList5"/>
    <dgm:cxn modelId="{87649C49-5D34-421B-85C7-47EA578E33AC}" srcId="{1A8180CF-91F8-479A-A694-7904965F6D39}" destId="{B9B6C31B-EE3A-45E8-AA16-429B237168FB}" srcOrd="0" destOrd="0" parTransId="{78670CFA-4988-454F-8F2D-CEA88C9C67EE}" sibTransId="{D2254BB2-45CE-463E-B066-F8C376BCB709}"/>
    <dgm:cxn modelId="{AA62EE6F-C5A3-4151-B232-9DF3C11D356E}" type="presOf" srcId="{1A8180CF-91F8-479A-A694-7904965F6D39}" destId="{E2204E86-EAE1-49D9-9216-F693B47BBB40}" srcOrd="0" destOrd="0" presId="urn:microsoft.com/office/officeart/2005/8/layout/vList5"/>
    <dgm:cxn modelId="{DD39F47D-0CF9-4810-920B-E76CED5191A5}" type="presOf" srcId="{67D487B9-2B80-4E3A-8A11-1E1EF0CDE81D}" destId="{B5BAB6C2-C24B-46F7-A277-05F6E2C85789}" srcOrd="0" destOrd="0" presId="urn:microsoft.com/office/officeart/2005/8/layout/vList5"/>
    <dgm:cxn modelId="{CC0A7697-0646-4F4A-8D0D-EBEEDB9FCD1B}" type="presOf" srcId="{B9B6C31B-EE3A-45E8-AA16-429B237168FB}" destId="{2E072E5B-ED0B-4F32-8FB1-33EAECBC5F40}" srcOrd="0" destOrd="0" presId="urn:microsoft.com/office/officeart/2005/8/layout/vList5"/>
    <dgm:cxn modelId="{63AEC097-813A-4199-BF53-92E4C58128C5}" type="presOf" srcId="{E6234FEF-4E06-42D0-ADEC-33B95C8EC859}" destId="{A2694AA5-2DE6-4FB5-B2E7-95D2C09072CE}" srcOrd="0" destOrd="0" presId="urn:microsoft.com/office/officeart/2005/8/layout/vList5"/>
    <dgm:cxn modelId="{9D70F497-CEF4-440D-B693-48986AD9448B}" srcId="{219F2716-D75C-4ACF-936C-880E890FA8AF}" destId="{E6234FEF-4E06-42D0-ADEC-33B95C8EC859}" srcOrd="0" destOrd="0" parTransId="{5A806264-88F1-462E-9FF8-54E662465C5C}" sibTransId="{74A47716-FD0A-4036-AB11-FE9CD1F03623}"/>
    <dgm:cxn modelId="{DC0D309B-0981-4D88-B015-22E42744B11A}" srcId="{921721FB-811D-4A9B-955E-B76D9E0F9AD3}" destId="{219F2716-D75C-4ACF-936C-880E890FA8AF}" srcOrd="2" destOrd="0" parTransId="{74A2A159-FBDD-4039-B47F-306B8987F62B}" sibTransId="{280CA851-2D3F-4B7E-9AA2-8C4D42875C5B}"/>
    <dgm:cxn modelId="{7AD3609E-F73D-4429-B8A9-AEFB04DAA760}" type="presOf" srcId="{219F2716-D75C-4ACF-936C-880E890FA8AF}" destId="{FE6CC58B-4F72-45C0-BDF8-93DDAAC88A41}" srcOrd="0" destOrd="0" presId="urn:microsoft.com/office/officeart/2005/8/layout/vList5"/>
    <dgm:cxn modelId="{C9520EB8-565F-4979-9F23-56DFDD650395}" srcId="{921721FB-811D-4A9B-955E-B76D9E0F9AD3}" destId="{1A8180CF-91F8-479A-A694-7904965F6D39}" srcOrd="1" destOrd="0" parTransId="{6B63F487-C36B-45E6-B567-5212BB502504}" sibTransId="{7D7B0672-4384-47D7-BBA9-6EF01B410C87}"/>
    <dgm:cxn modelId="{C1FB62CF-02AE-493A-BAEC-44745CE59E30}" srcId="{921721FB-811D-4A9B-955E-B76D9E0F9AD3}" destId="{5C0C6CE3-502D-46F3-AE43-22DC401E6B88}" srcOrd="0" destOrd="0" parTransId="{790A30F9-0F1A-485D-BC42-C675BFD06E1F}" sibTransId="{1667CB47-F18E-408E-9FA2-E27703EE9C11}"/>
    <dgm:cxn modelId="{5B034ED5-679F-49CD-BDFF-CACA20047760}" type="presOf" srcId="{6AD374EB-45D0-4F7D-B7D4-7CB26B8247BB}" destId="{2E072E5B-ED0B-4F32-8FB1-33EAECBC5F40}" srcOrd="0" destOrd="1" presId="urn:microsoft.com/office/officeart/2005/8/layout/vList5"/>
    <dgm:cxn modelId="{76FBDFDD-A728-45D9-9491-81D8D84F7A9D}" type="presOf" srcId="{5C0C6CE3-502D-46F3-AE43-22DC401E6B88}" destId="{367E8DE9-3C1D-458B-A0B7-5115799D7431}" srcOrd="0" destOrd="0" presId="urn:microsoft.com/office/officeart/2005/8/layout/vList5"/>
    <dgm:cxn modelId="{3F76C11C-3542-4B3F-809F-7F25894D7498}" type="presParOf" srcId="{E9F6059B-193F-4948-808D-EAD4EE5E7B5F}" destId="{AAE996FB-A068-4C79-905F-AC332B570493}" srcOrd="0" destOrd="0" presId="urn:microsoft.com/office/officeart/2005/8/layout/vList5"/>
    <dgm:cxn modelId="{9F21080F-3BA2-48EF-B049-00B3213037D9}" type="presParOf" srcId="{AAE996FB-A068-4C79-905F-AC332B570493}" destId="{367E8DE9-3C1D-458B-A0B7-5115799D7431}" srcOrd="0" destOrd="0" presId="urn:microsoft.com/office/officeart/2005/8/layout/vList5"/>
    <dgm:cxn modelId="{5509B72C-1F85-4242-9D38-FB8FCD1935D2}" type="presParOf" srcId="{AAE996FB-A068-4C79-905F-AC332B570493}" destId="{B5BAB6C2-C24B-46F7-A277-05F6E2C85789}" srcOrd="1" destOrd="0" presId="urn:microsoft.com/office/officeart/2005/8/layout/vList5"/>
    <dgm:cxn modelId="{6C3F46FC-CAA1-4EF0-A7CF-BDAED0AD4EF2}" type="presParOf" srcId="{E9F6059B-193F-4948-808D-EAD4EE5E7B5F}" destId="{06F3CDBA-847B-4E50-9024-E49610376907}" srcOrd="1" destOrd="0" presId="urn:microsoft.com/office/officeart/2005/8/layout/vList5"/>
    <dgm:cxn modelId="{67322A06-93D0-4B20-A471-72575DE26A20}" type="presParOf" srcId="{E9F6059B-193F-4948-808D-EAD4EE5E7B5F}" destId="{C436F3B4-8E2E-4581-93A1-108EE560D4CC}" srcOrd="2" destOrd="0" presId="urn:microsoft.com/office/officeart/2005/8/layout/vList5"/>
    <dgm:cxn modelId="{7A044472-B12A-413F-A04F-3D09114580FA}" type="presParOf" srcId="{C436F3B4-8E2E-4581-93A1-108EE560D4CC}" destId="{E2204E86-EAE1-49D9-9216-F693B47BBB40}" srcOrd="0" destOrd="0" presId="urn:microsoft.com/office/officeart/2005/8/layout/vList5"/>
    <dgm:cxn modelId="{8F76C3E6-316D-4A57-B1EC-7E5BB42D6A0B}" type="presParOf" srcId="{C436F3B4-8E2E-4581-93A1-108EE560D4CC}" destId="{2E072E5B-ED0B-4F32-8FB1-33EAECBC5F40}" srcOrd="1" destOrd="0" presId="urn:microsoft.com/office/officeart/2005/8/layout/vList5"/>
    <dgm:cxn modelId="{9E5D1426-9489-4535-BDC3-3AADE3AC48E7}" type="presParOf" srcId="{E9F6059B-193F-4948-808D-EAD4EE5E7B5F}" destId="{E7EA1680-4E40-4944-8DB0-8A8BB0A6BF28}" srcOrd="3" destOrd="0" presId="urn:microsoft.com/office/officeart/2005/8/layout/vList5"/>
    <dgm:cxn modelId="{0AD023E4-AE81-4FB2-9202-7B4D058D5468}" type="presParOf" srcId="{E9F6059B-193F-4948-808D-EAD4EE5E7B5F}" destId="{7B8FB124-9173-4BA5-894D-99004DE64C82}" srcOrd="4" destOrd="0" presId="urn:microsoft.com/office/officeart/2005/8/layout/vList5"/>
    <dgm:cxn modelId="{AECCC25E-7024-4B84-9F79-C81B4199C957}" type="presParOf" srcId="{7B8FB124-9173-4BA5-894D-99004DE64C82}" destId="{FE6CC58B-4F72-45C0-BDF8-93DDAAC88A41}" srcOrd="0" destOrd="0" presId="urn:microsoft.com/office/officeart/2005/8/layout/vList5"/>
    <dgm:cxn modelId="{54AB6F29-643B-405F-9B13-F3D9A858C6F3}" type="presParOf" srcId="{7B8FB124-9173-4BA5-894D-99004DE64C82}" destId="{A2694AA5-2DE6-4FB5-B2E7-95D2C09072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20E43-8623-4DBE-BEB6-24C5CC68C4C3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96EF3610-5273-4FAA-B53E-434EB36793D6}">
      <dgm:prSet phldrT="[Text]" custT="1"/>
      <dgm:spPr/>
      <dgm:t>
        <a:bodyPr/>
        <a:lstStyle/>
        <a:p>
          <a:r>
            <a:rPr lang="en-AU" sz="1400" dirty="0"/>
            <a:t>Identify strategy options</a:t>
          </a:r>
        </a:p>
      </dgm:t>
    </dgm:pt>
    <dgm:pt modelId="{3011DCE3-028C-40D7-AE2A-38245BAB8E7F}" type="parTrans" cxnId="{34986823-AB2D-41D9-972B-6B6BB2861F29}">
      <dgm:prSet/>
      <dgm:spPr/>
      <dgm:t>
        <a:bodyPr/>
        <a:lstStyle/>
        <a:p>
          <a:endParaRPr lang="en-AU" sz="1000"/>
        </a:p>
      </dgm:t>
    </dgm:pt>
    <dgm:pt modelId="{22A2BA9C-C313-4669-B379-8C7BE5C975A0}" type="sibTrans" cxnId="{34986823-AB2D-41D9-972B-6B6BB2861F29}">
      <dgm:prSet custT="1"/>
      <dgm:spPr/>
      <dgm:t>
        <a:bodyPr/>
        <a:lstStyle/>
        <a:p>
          <a:endParaRPr lang="en-AU" sz="1000"/>
        </a:p>
      </dgm:t>
    </dgm:pt>
    <dgm:pt modelId="{44B14B28-5668-4388-8F42-A24EEB18B92B}">
      <dgm:prSet phldrT="[Text]" custT="1"/>
      <dgm:spPr/>
      <dgm:t>
        <a:bodyPr/>
        <a:lstStyle/>
        <a:p>
          <a:r>
            <a:rPr lang="en-AU" sz="1200" dirty="0"/>
            <a:t>Evaluate strategy options against criteria, using information (data, modelling, scientific, local and traditional knowledge)</a:t>
          </a:r>
        </a:p>
      </dgm:t>
    </dgm:pt>
    <dgm:pt modelId="{1BB59F61-D54D-4D88-86D3-DB193A6AF5D3}" type="parTrans" cxnId="{EA5A676C-563B-4C33-935D-230758114BD4}">
      <dgm:prSet/>
      <dgm:spPr/>
      <dgm:t>
        <a:bodyPr/>
        <a:lstStyle/>
        <a:p>
          <a:endParaRPr lang="en-AU" sz="1000"/>
        </a:p>
      </dgm:t>
    </dgm:pt>
    <dgm:pt modelId="{F294F2DC-C36E-424F-B41F-0D4F7F5CAC60}" type="sibTrans" cxnId="{EA5A676C-563B-4C33-935D-230758114BD4}">
      <dgm:prSet custT="1"/>
      <dgm:spPr/>
      <dgm:t>
        <a:bodyPr/>
        <a:lstStyle/>
        <a:p>
          <a:endParaRPr lang="en-AU" sz="1000"/>
        </a:p>
      </dgm:t>
    </dgm:pt>
    <dgm:pt modelId="{78205AD6-2010-4CA9-AB97-D460940247C1}">
      <dgm:prSet phldrT="[Text]" custT="1"/>
      <dgm:spPr/>
      <dgm:t>
        <a:bodyPr/>
        <a:lstStyle/>
        <a:p>
          <a:r>
            <a:rPr lang="en-AU" sz="1400" dirty="0"/>
            <a:t>Negotiate trade-offs to decide on the strategies to be adopted</a:t>
          </a:r>
        </a:p>
      </dgm:t>
    </dgm:pt>
    <dgm:pt modelId="{42FE3E3C-F40B-4A84-A8A9-B3228CECF455}" type="parTrans" cxnId="{465C8C12-2B2A-4377-8E47-4130898F7F12}">
      <dgm:prSet/>
      <dgm:spPr/>
      <dgm:t>
        <a:bodyPr/>
        <a:lstStyle/>
        <a:p>
          <a:endParaRPr lang="en-AU" sz="1000"/>
        </a:p>
      </dgm:t>
    </dgm:pt>
    <dgm:pt modelId="{8343E31E-12FD-44DD-803D-C3A575E1C0A2}" type="sibTrans" cxnId="{465C8C12-2B2A-4377-8E47-4130898F7F12}">
      <dgm:prSet custT="1"/>
      <dgm:spPr/>
      <dgm:t>
        <a:bodyPr/>
        <a:lstStyle/>
        <a:p>
          <a:endParaRPr lang="en-AU" sz="1000"/>
        </a:p>
      </dgm:t>
    </dgm:pt>
    <dgm:pt modelId="{98F19851-A088-4ACA-9B2D-405559347279}">
      <dgm:prSet phldrT="[Text]" custT="1"/>
      <dgm:spPr/>
      <dgm:t>
        <a:bodyPr/>
        <a:lstStyle/>
        <a:p>
          <a:r>
            <a:rPr lang="en-AU" sz="1400" dirty="0"/>
            <a:t>Integrate selected strategies into a basin plan</a:t>
          </a:r>
        </a:p>
      </dgm:t>
    </dgm:pt>
    <dgm:pt modelId="{070D8C77-FF23-4702-AEA3-B6E272E42FA6}" type="parTrans" cxnId="{BCA26A55-8816-40C2-8CE9-4A022115BC4E}">
      <dgm:prSet/>
      <dgm:spPr/>
      <dgm:t>
        <a:bodyPr/>
        <a:lstStyle/>
        <a:p>
          <a:endParaRPr lang="en-AU" sz="1000"/>
        </a:p>
      </dgm:t>
    </dgm:pt>
    <dgm:pt modelId="{EE02739E-7B21-46E7-97CF-8D351A7F230C}" type="sibTrans" cxnId="{BCA26A55-8816-40C2-8CE9-4A022115BC4E}">
      <dgm:prSet custT="1"/>
      <dgm:spPr/>
      <dgm:t>
        <a:bodyPr/>
        <a:lstStyle/>
        <a:p>
          <a:endParaRPr lang="en-AU" sz="1000"/>
        </a:p>
      </dgm:t>
    </dgm:pt>
    <dgm:pt modelId="{A578692C-1C6B-47A9-B39F-7464F52E1B29}">
      <dgm:prSet phldrT="[Text]" custT="1"/>
      <dgm:spPr/>
      <dgm:t>
        <a:bodyPr/>
        <a:lstStyle/>
        <a:p>
          <a:r>
            <a:rPr lang="en-AU" sz="1400" dirty="0"/>
            <a:t>Identify responsibilities for implementation</a:t>
          </a:r>
        </a:p>
      </dgm:t>
    </dgm:pt>
    <dgm:pt modelId="{35C9BBD5-788A-4AD2-8075-06F2919934ED}" type="parTrans" cxnId="{F3ED512F-5077-4FFC-B9D8-CA9A66CD1372}">
      <dgm:prSet/>
      <dgm:spPr/>
      <dgm:t>
        <a:bodyPr/>
        <a:lstStyle/>
        <a:p>
          <a:endParaRPr lang="en-AU"/>
        </a:p>
      </dgm:t>
    </dgm:pt>
    <dgm:pt modelId="{F24BCF7D-D5DA-4149-992F-CCADB260871A}" type="sibTrans" cxnId="{F3ED512F-5077-4FFC-B9D8-CA9A66CD1372}">
      <dgm:prSet/>
      <dgm:spPr/>
      <dgm:t>
        <a:bodyPr/>
        <a:lstStyle/>
        <a:p>
          <a:endParaRPr lang="en-AU"/>
        </a:p>
      </dgm:t>
    </dgm:pt>
    <dgm:pt modelId="{AEBCCFB9-9B34-4216-97BF-EFBF9F156A27}">
      <dgm:prSet phldrT="[Text]" custT="1"/>
      <dgm:spPr/>
      <dgm:t>
        <a:bodyPr/>
        <a:lstStyle/>
        <a:p>
          <a:r>
            <a:rPr lang="en-AU" sz="1400" dirty="0"/>
            <a:t>Agree on support for those negatively impacted </a:t>
          </a:r>
        </a:p>
      </dgm:t>
    </dgm:pt>
    <dgm:pt modelId="{0B625C9A-12F3-4E90-9F18-933CA0C3A52D}" type="parTrans" cxnId="{D2023BCF-5628-4C08-8188-4E6E0D0CA5E1}">
      <dgm:prSet/>
      <dgm:spPr/>
      <dgm:t>
        <a:bodyPr/>
        <a:lstStyle/>
        <a:p>
          <a:endParaRPr lang="en-AU"/>
        </a:p>
      </dgm:t>
    </dgm:pt>
    <dgm:pt modelId="{24E30A80-DD19-4402-8115-D6A57D67E9F4}" type="sibTrans" cxnId="{D2023BCF-5628-4C08-8188-4E6E0D0CA5E1}">
      <dgm:prSet/>
      <dgm:spPr/>
      <dgm:t>
        <a:bodyPr/>
        <a:lstStyle/>
        <a:p>
          <a:endParaRPr lang="en-AU"/>
        </a:p>
      </dgm:t>
    </dgm:pt>
    <dgm:pt modelId="{D297F8CB-CF41-40B6-92CA-DB4CED396A68}" type="pres">
      <dgm:prSet presAssocID="{60720E43-8623-4DBE-BEB6-24C5CC68C4C3}" presName="linearFlow" presStyleCnt="0">
        <dgm:presLayoutVars>
          <dgm:resizeHandles val="exact"/>
        </dgm:presLayoutVars>
      </dgm:prSet>
      <dgm:spPr/>
    </dgm:pt>
    <dgm:pt modelId="{D2D7B954-F7B4-48DD-8A54-02DB6B1B5154}" type="pres">
      <dgm:prSet presAssocID="{96EF3610-5273-4FAA-B53E-434EB36793D6}" presName="node" presStyleLbl="node1" presStyleIdx="0" presStyleCnt="6">
        <dgm:presLayoutVars>
          <dgm:bulletEnabled val="1"/>
        </dgm:presLayoutVars>
      </dgm:prSet>
      <dgm:spPr/>
    </dgm:pt>
    <dgm:pt modelId="{BB07B132-8065-4A22-8B2E-8C1128B207EC}" type="pres">
      <dgm:prSet presAssocID="{22A2BA9C-C313-4669-B379-8C7BE5C975A0}" presName="sibTrans" presStyleLbl="sibTrans2D1" presStyleIdx="0" presStyleCnt="5"/>
      <dgm:spPr/>
    </dgm:pt>
    <dgm:pt modelId="{79B36BCE-4DDE-461A-B976-358ACCA0150A}" type="pres">
      <dgm:prSet presAssocID="{22A2BA9C-C313-4669-B379-8C7BE5C975A0}" presName="connectorText" presStyleLbl="sibTrans2D1" presStyleIdx="0" presStyleCnt="5"/>
      <dgm:spPr/>
    </dgm:pt>
    <dgm:pt modelId="{21C07046-4B3B-4C3D-A612-D126FC3D7639}" type="pres">
      <dgm:prSet presAssocID="{44B14B28-5668-4388-8F42-A24EEB18B92B}" presName="node" presStyleLbl="node1" presStyleIdx="1" presStyleCnt="6" custScaleY="177307">
        <dgm:presLayoutVars>
          <dgm:bulletEnabled val="1"/>
        </dgm:presLayoutVars>
      </dgm:prSet>
      <dgm:spPr/>
    </dgm:pt>
    <dgm:pt modelId="{1483AB8E-F28B-4720-9266-98BBC7252445}" type="pres">
      <dgm:prSet presAssocID="{F294F2DC-C36E-424F-B41F-0D4F7F5CAC60}" presName="sibTrans" presStyleLbl="sibTrans2D1" presStyleIdx="1" presStyleCnt="5"/>
      <dgm:spPr/>
    </dgm:pt>
    <dgm:pt modelId="{63C0B2C5-B9EA-45CD-BE61-B1389DAC849A}" type="pres">
      <dgm:prSet presAssocID="{F294F2DC-C36E-424F-B41F-0D4F7F5CAC60}" presName="connectorText" presStyleLbl="sibTrans2D1" presStyleIdx="1" presStyleCnt="5"/>
      <dgm:spPr/>
    </dgm:pt>
    <dgm:pt modelId="{59670DD4-43E5-48F9-A29A-AC2638779E8F}" type="pres">
      <dgm:prSet presAssocID="{78205AD6-2010-4CA9-AB97-D460940247C1}" presName="node" presStyleLbl="node1" presStyleIdx="2" presStyleCnt="6">
        <dgm:presLayoutVars>
          <dgm:bulletEnabled val="1"/>
        </dgm:presLayoutVars>
      </dgm:prSet>
      <dgm:spPr/>
    </dgm:pt>
    <dgm:pt modelId="{0131ED4B-A4FF-4E6A-A36E-09FFFE8B1090}" type="pres">
      <dgm:prSet presAssocID="{8343E31E-12FD-44DD-803D-C3A575E1C0A2}" presName="sibTrans" presStyleLbl="sibTrans2D1" presStyleIdx="2" presStyleCnt="5"/>
      <dgm:spPr/>
    </dgm:pt>
    <dgm:pt modelId="{95193FC5-F2C5-4EDB-88C6-7012B32108FB}" type="pres">
      <dgm:prSet presAssocID="{8343E31E-12FD-44DD-803D-C3A575E1C0A2}" presName="connectorText" presStyleLbl="sibTrans2D1" presStyleIdx="2" presStyleCnt="5"/>
      <dgm:spPr/>
    </dgm:pt>
    <dgm:pt modelId="{287AFEF6-78FE-4173-B315-5B17F31CA105}" type="pres">
      <dgm:prSet presAssocID="{AEBCCFB9-9B34-4216-97BF-EFBF9F156A27}" presName="node" presStyleLbl="node1" presStyleIdx="3" presStyleCnt="6">
        <dgm:presLayoutVars>
          <dgm:bulletEnabled val="1"/>
        </dgm:presLayoutVars>
      </dgm:prSet>
      <dgm:spPr/>
    </dgm:pt>
    <dgm:pt modelId="{7AF5D499-C54E-4A74-A36B-134C7A21DD3A}" type="pres">
      <dgm:prSet presAssocID="{24E30A80-DD19-4402-8115-D6A57D67E9F4}" presName="sibTrans" presStyleLbl="sibTrans2D1" presStyleIdx="3" presStyleCnt="5"/>
      <dgm:spPr/>
    </dgm:pt>
    <dgm:pt modelId="{3458D479-5E40-4AEE-A307-405DFC8878BD}" type="pres">
      <dgm:prSet presAssocID="{24E30A80-DD19-4402-8115-D6A57D67E9F4}" presName="connectorText" presStyleLbl="sibTrans2D1" presStyleIdx="3" presStyleCnt="5"/>
      <dgm:spPr/>
    </dgm:pt>
    <dgm:pt modelId="{E6509B26-3D7F-4114-8FED-C900B79E6189}" type="pres">
      <dgm:prSet presAssocID="{A578692C-1C6B-47A9-B39F-7464F52E1B29}" presName="node" presStyleLbl="node1" presStyleIdx="4" presStyleCnt="6">
        <dgm:presLayoutVars>
          <dgm:bulletEnabled val="1"/>
        </dgm:presLayoutVars>
      </dgm:prSet>
      <dgm:spPr/>
    </dgm:pt>
    <dgm:pt modelId="{9C2C257B-E2CF-4038-AD05-1F212F6358DE}" type="pres">
      <dgm:prSet presAssocID="{F24BCF7D-D5DA-4149-992F-CCADB260871A}" presName="sibTrans" presStyleLbl="sibTrans2D1" presStyleIdx="4" presStyleCnt="5"/>
      <dgm:spPr/>
    </dgm:pt>
    <dgm:pt modelId="{3BD201B2-7013-4B7E-A812-D188039C175A}" type="pres">
      <dgm:prSet presAssocID="{F24BCF7D-D5DA-4149-992F-CCADB260871A}" presName="connectorText" presStyleLbl="sibTrans2D1" presStyleIdx="4" presStyleCnt="5"/>
      <dgm:spPr/>
    </dgm:pt>
    <dgm:pt modelId="{1BF91F02-AED6-4350-860A-A2A7A6DB21D6}" type="pres">
      <dgm:prSet presAssocID="{98F19851-A088-4ACA-9B2D-405559347279}" presName="node" presStyleLbl="node1" presStyleIdx="5" presStyleCnt="6">
        <dgm:presLayoutVars>
          <dgm:bulletEnabled val="1"/>
        </dgm:presLayoutVars>
      </dgm:prSet>
      <dgm:spPr/>
    </dgm:pt>
  </dgm:ptLst>
  <dgm:cxnLst>
    <dgm:cxn modelId="{465C8C12-2B2A-4377-8E47-4130898F7F12}" srcId="{60720E43-8623-4DBE-BEB6-24C5CC68C4C3}" destId="{78205AD6-2010-4CA9-AB97-D460940247C1}" srcOrd="2" destOrd="0" parTransId="{42FE3E3C-F40B-4A84-A8A9-B3228CECF455}" sibTransId="{8343E31E-12FD-44DD-803D-C3A575E1C0A2}"/>
    <dgm:cxn modelId="{CBDA4315-21E4-404C-A724-2F2A026D87C4}" type="presOf" srcId="{22A2BA9C-C313-4669-B379-8C7BE5C975A0}" destId="{79B36BCE-4DDE-461A-B976-358ACCA0150A}" srcOrd="1" destOrd="0" presId="urn:microsoft.com/office/officeart/2005/8/layout/process2"/>
    <dgm:cxn modelId="{37B42519-7D1F-48EE-A422-66D2BA6FADCE}" type="presOf" srcId="{24E30A80-DD19-4402-8115-D6A57D67E9F4}" destId="{7AF5D499-C54E-4A74-A36B-134C7A21DD3A}" srcOrd="0" destOrd="0" presId="urn:microsoft.com/office/officeart/2005/8/layout/process2"/>
    <dgm:cxn modelId="{5EE32619-6565-40A4-AA56-9A4488B2FA03}" type="presOf" srcId="{60720E43-8623-4DBE-BEB6-24C5CC68C4C3}" destId="{D297F8CB-CF41-40B6-92CA-DB4CED396A68}" srcOrd="0" destOrd="0" presId="urn:microsoft.com/office/officeart/2005/8/layout/process2"/>
    <dgm:cxn modelId="{34986823-AB2D-41D9-972B-6B6BB2861F29}" srcId="{60720E43-8623-4DBE-BEB6-24C5CC68C4C3}" destId="{96EF3610-5273-4FAA-B53E-434EB36793D6}" srcOrd="0" destOrd="0" parTransId="{3011DCE3-028C-40D7-AE2A-38245BAB8E7F}" sibTransId="{22A2BA9C-C313-4669-B379-8C7BE5C975A0}"/>
    <dgm:cxn modelId="{F3ED512F-5077-4FFC-B9D8-CA9A66CD1372}" srcId="{60720E43-8623-4DBE-BEB6-24C5CC68C4C3}" destId="{A578692C-1C6B-47A9-B39F-7464F52E1B29}" srcOrd="4" destOrd="0" parTransId="{35C9BBD5-788A-4AD2-8075-06F2919934ED}" sibTransId="{F24BCF7D-D5DA-4149-992F-CCADB260871A}"/>
    <dgm:cxn modelId="{B2EEEC33-3B10-4385-85BB-CE7DB7E95E0A}" type="presOf" srcId="{8343E31E-12FD-44DD-803D-C3A575E1C0A2}" destId="{95193FC5-F2C5-4EDB-88C6-7012B32108FB}" srcOrd="1" destOrd="0" presId="urn:microsoft.com/office/officeart/2005/8/layout/process2"/>
    <dgm:cxn modelId="{EA5A676C-563B-4C33-935D-230758114BD4}" srcId="{60720E43-8623-4DBE-BEB6-24C5CC68C4C3}" destId="{44B14B28-5668-4388-8F42-A24EEB18B92B}" srcOrd="1" destOrd="0" parTransId="{1BB59F61-D54D-4D88-86D3-DB193A6AF5D3}" sibTransId="{F294F2DC-C36E-424F-B41F-0D4F7F5CAC60}"/>
    <dgm:cxn modelId="{D0925154-E8A3-40F7-9075-547BA4E10CF7}" type="presOf" srcId="{22A2BA9C-C313-4669-B379-8C7BE5C975A0}" destId="{BB07B132-8065-4A22-8B2E-8C1128B207EC}" srcOrd="0" destOrd="0" presId="urn:microsoft.com/office/officeart/2005/8/layout/process2"/>
    <dgm:cxn modelId="{BCA26A55-8816-40C2-8CE9-4A022115BC4E}" srcId="{60720E43-8623-4DBE-BEB6-24C5CC68C4C3}" destId="{98F19851-A088-4ACA-9B2D-405559347279}" srcOrd="5" destOrd="0" parTransId="{070D8C77-FF23-4702-AEA3-B6E272E42FA6}" sibTransId="{EE02739E-7B21-46E7-97CF-8D351A7F230C}"/>
    <dgm:cxn modelId="{39305C76-ACFA-425C-AB6F-3E8EF7A615B2}" type="presOf" srcId="{A578692C-1C6B-47A9-B39F-7464F52E1B29}" destId="{E6509B26-3D7F-4114-8FED-C900B79E6189}" srcOrd="0" destOrd="0" presId="urn:microsoft.com/office/officeart/2005/8/layout/process2"/>
    <dgm:cxn modelId="{DB2B9C7B-42B7-4C09-BCAF-09288C41103D}" type="presOf" srcId="{AEBCCFB9-9B34-4216-97BF-EFBF9F156A27}" destId="{287AFEF6-78FE-4173-B315-5B17F31CA105}" srcOrd="0" destOrd="0" presId="urn:microsoft.com/office/officeart/2005/8/layout/process2"/>
    <dgm:cxn modelId="{C0BE197F-CF58-4028-8A96-8182E012E79D}" type="presOf" srcId="{24E30A80-DD19-4402-8115-D6A57D67E9F4}" destId="{3458D479-5E40-4AEE-A307-405DFC8878BD}" srcOrd="1" destOrd="0" presId="urn:microsoft.com/office/officeart/2005/8/layout/process2"/>
    <dgm:cxn modelId="{77E9AB81-4DBB-4ADB-A7FD-8D84A9175ED3}" type="presOf" srcId="{96EF3610-5273-4FAA-B53E-434EB36793D6}" destId="{D2D7B954-F7B4-48DD-8A54-02DB6B1B5154}" srcOrd="0" destOrd="0" presId="urn:microsoft.com/office/officeart/2005/8/layout/process2"/>
    <dgm:cxn modelId="{89F31699-FB44-4BDB-9C4B-D898336B34E8}" type="presOf" srcId="{F294F2DC-C36E-424F-B41F-0D4F7F5CAC60}" destId="{1483AB8E-F28B-4720-9266-98BBC7252445}" srcOrd="0" destOrd="0" presId="urn:microsoft.com/office/officeart/2005/8/layout/process2"/>
    <dgm:cxn modelId="{EA5B1B9E-489D-444A-83E3-5AE75DC651CB}" type="presOf" srcId="{78205AD6-2010-4CA9-AB97-D460940247C1}" destId="{59670DD4-43E5-48F9-A29A-AC2638779E8F}" srcOrd="0" destOrd="0" presId="urn:microsoft.com/office/officeart/2005/8/layout/process2"/>
    <dgm:cxn modelId="{BEB9F0A2-10E3-4805-8F5C-B35A6C774429}" type="presOf" srcId="{F24BCF7D-D5DA-4149-992F-CCADB260871A}" destId="{3BD201B2-7013-4B7E-A812-D188039C175A}" srcOrd="1" destOrd="0" presId="urn:microsoft.com/office/officeart/2005/8/layout/process2"/>
    <dgm:cxn modelId="{9198D3C1-3161-46F1-A57A-297CED81A61D}" type="presOf" srcId="{44B14B28-5668-4388-8F42-A24EEB18B92B}" destId="{21C07046-4B3B-4C3D-A612-D126FC3D7639}" srcOrd="0" destOrd="0" presId="urn:microsoft.com/office/officeart/2005/8/layout/process2"/>
    <dgm:cxn modelId="{D2023BCF-5628-4C08-8188-4E6E0D0CA5E1}" srcId="{60720E43-8623-4DBE-BEB6-24C5CC68C4C3}" destId="{AEBCCFB9-9B34-4216-97BF-EFBF9F156A27}" srcOrd="3" destOrd="0" parTransId="{0B625C9A-12F3-4E90-9F18-933CA0C3A52D}" sibTransId="{24E30A80-DD19-4402-8115-D6A57D67E9F4}"/>
    <dgm:cxn modelId="{C5AE18D3-2886-4945-8D98-EF2CFB199CF5}" type="presOf" srcId="{F294F2DC-C36E-424F-B41F-0D4F7F5CAC60}" destId="{63C0B2C5-B9EA-45CD-BE61-B1389DAC849A}" srcOrd="1" destOrd="0" presId="urn:microsoft.com/office/officeart/2005/8/layout/process2"/>
    <dgm:cxn modelId="{9A9C3CD6-9CD1-4117-B283-325FF10DF3A0}" type="presOf" srcId="{98F19851-A088-4ACA-9B2D-405559347279}" destId="{1BF91F02-AED6-4350-860A-A2A7A6DB21D6}" srcOrd="0" destOrd="0" presId="urn:microsoft.com/office/officeart/2005/8/layout/process2"/>
    <dgm:cxn modelId="{F0CF10E6-D63A-4CD4-BA57-546323172B16}" type="presOf" srcId="{8343E31E-12FD-44DD-803D-C3A575E1C0A2}" destId="{0131ED4B-A4FF-4E6A-A36E-09FFFE8B1090}" srcOrd="0" destOrd="0" presId="urn:microsoft.com/office/officeart/2005/8/layout/process2"/>
    <dgm:cxn modelId="{773513ED-F1A5-46F1-BD0F-6FC1039B271A}" type="presOf" srcId="{F24BCF7D-D5DA-4149-992F-CCADB260871A}" destId="{9C2C257B-E2CF-4038-AD05-1F212F6358DE}" srcOrd="0" destOrd="0" presId="urn:microsoft.com/office/officeart/2005/8/layout/process2"/>
    <dgm:cxn modelId="{925D5A7F-D6E0-4304-93FA-E859ACABBE18}" type="presParOf" srcId="{D297F8CB-CF41-40B6-92CA-DB4CED396A68}" destId="{D2D7B954-F7B4-48DD-8A54-02DB6B1B5154}" srcOrd="0" destOrd="0" presId="urn:microsoft.com/office/officeart/2005/8/layout/process2"/>
    <dgm:cxn modelId="{C1708EC4-27D7-4FDF-A7C1-1685FC5C892A}" type="presParOf" srcId="{D297F8CB-CF41-40B6-92CA-DB4CED396A68}" destId="{BB07B132-8065-4A22-8B2E-8C1128B207EC}" srcOrd="1" destOrd="0" presId="urn:microsoft.com/office/officeart/2005/8/layout/process2"/>
    <dgm:cxn modelId="{369E6799-39E2-4A0C-9748-3D299234D7DA}" type="presParOf" srcId="{BB07B132-8065-4A22-8B2E-8C1128B207EC}" destId="{79B36BCE-4DDE-461A-B976-358ACCA0150A}" srcOrd="0" destOrd="0" presId="urn:microsoft.com/office/officeart/2005/8/layout/process2"/>
    <dgm:cxn modelId="{19E183FE-CF62-446C-B331-4EC2530B4655}" type="presParOf" srcId="{D297F8CB-CF41-40B6-92CA-DB4CED396A68}" destId="{21C07046-4B3B-4C3D-A612-D126FC3D7639}" srcOrd="2" destOrd="0" presId="urn:microsoft.com/office/officeart/2005/8/layout/process2"/>
    <dgm:cxn modelId="{5E2B59C9-37DB-4220-B49A-118C14A1DC48}" type="presParOf" srcId="{D297F8CB-CF41-40B6-92CA-DB4CED396A68}" destId="{1483AB8E-F28B-4720-9266-98BBC7252445}" srcOrd="3" destOrd="0" presId="urn:microsoft.com/office/officeart/2005/8/layout/process2"/>
    <dgm:cxn modelId="{A904A910-AB8F-4E8B-9748-1113CA9D3A02}" type="presParOf" srcId="{1483AB8E-F28B-4720-9266-98BBC7252445}" destId="{63C0B2C5-B9EA-45CD-BE61-B1389DAC849A}" srcOrd="0" destOrd="0" presId="urn:microsoft.com/office/officeart/2005/8/layout/process2"/>
    <dgm:cxn modelId="{D1867E97-CF4E-4F1C-871A-1DC70EFF03D8}" type="presParOf" srcId="{D297F8CB-CF41-40B6-92CA-DB4CED396A68}" destId="{59670DD4-43E5-48F9-A29A-AC2638779E8F}" srcOrd="4" destOrd="0" presId="urn:microsoft.com/office/officeart/2005/8/layout/process2"/>
    <dgm:cxn modelId="{7F5ADD25-7FB7-4E39-AA39-1B453FBA5239}" type="presParOf" srcId="{D297F8CB-CF41-40B6-92CA-DB4CED396A68}" destId="{0131ED4B-A4FF-4E6A-A36E-09FFFE8B1090}" srcOrd="5" destOrd="0" presId="urn:microsoft.com/office/officeart/2005/8/layout/process2"/>
    <dgm:cxn modelId="{7C33E885-B701-408B-B7AE-470FD1FF8F0D}" type="presParOf" srcId="{0131ED4B-A4FF-4E6A-A36E-09FFFE8B1090}" destId="{95193FC5-F2C5-4EDB-88C6-7012B32108FB}" srcOrd="0" destOrd="0" presId="urn:microsoft.com/office/officeart/2005/8/layout/process2"/>
    <dgm:cxn modelId="{FB9D54EB-6B43-4202-9532-240486848C18}" type="presParOf" srcId="{D297F8CB-CF41-40B6-92CA-DB4CED396A68}" destId="{287AFEF6-78FE-4173-B315-5B17F31CA105}" srcOrd="6" destOrd="0" presId="urn:microsoft.com/office/officeart/2005/8/layout/process2"/>
    <dgm:cxn modelId="{1598E3B8-463B-4CE6-BABD-E53C0F72BFF6}" type="presParOf" srcId="{D297F8CB-CF41-40B6-92CA-DB4CED396A68}" destId="{7AF5D499-C54E-4A74-A36B-134C7A21DD3A}" srcOrd="7" destOrd="0" presId="urn:microsoft.com/office/officeart/2005/8/layout/process2"/>
    <dgm:cxn modelId="{38C7559C-7F42-4E88-AC29-11836BAD9B3F}" type="presParOf" srcId="{7AF5D499-C54E-4A74-A36B-134C7A21DD3A}" destId="{3458D479-5E40-4AEE-A307-405DFC8878BD}" srcOrd="0" destOrd="0" presId="urn:microsoft.com/office/officeart/2005/8/layout/process2"/>
    <dgm:cxn modelId="{727C000A-0AF3-438F-BF63-E566165A3499}" type="presParOf" srcId="{D297F8CB-CF41-40B6-92CA-DB4CED396A68}" destId="{E6509B26-3D7F-4114-8FED-C900B79E6189}" srcOrd="8" destOrd="0" presId="urn:microsoft.com/office/officeart/2005/8/layout/process2"/>
    <dgm:cxn modelId="{42940956-B3AF-45F5-866D-7B5E44E3A676}" type="presParOf" srcId="{D297F8CB-CF41-40B6-92CA-DB4CED396A68}" destId="{9C2C257B-E2CF-4038-AD05-1F212F6358DE}" srcOrd="9" destOrd="0" presId="urn:microsoft.com/office/officeart/2005/8/layout/process2"/>
    <dgm:cxn modelId="{81E72873-D3E8-4D0E-8B67-7772CD092FA2}" type="presParOf" srcId="{9C2C257B-E2CF-4038-AD05-1F212F6358DE}" destId="{3BD201B2-7013-4B7E-A812-D188039C175A}" srcOrd="0" destOrd="0" presId="urn:microsoft.com/office/officeart/2005/8/layout/process2"/>
    <dgm:cxn modelId="{4417C1AF-C99E-4481-90EF-57B285CC3F41}" type="presParOf" srcId="{D297F8CB-CF41-40B6-92CA-DB4CED396A68}" destId="{1BF91F02-AED6-4350-860A-A2A7A6DB21D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0E485-5A56-4755-811E-1BAE7F795368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256739E0-59FE-4BD2-AB30-B5817C1393C5}">
      <dgm:prSet phldrT="[Text]"/>
      <dgm:spPr/>
      <dgm:t>
        <a:bodyPr/>
        <a:lstStyle/>
        <a:p>
          <a:r>
            <a:rPr lang="en-AU" b="1" dirty="0">
              <a:latin typeface="Arial" panose="020B0604020202020204" pitchFamily="34" charset="0"/>
              <a:cs typeface="Arial" panose="020B0604020202020204" pitchFamily="34" charset="0"/>
            </a:rPr>
            <a:t>Establish system</a:t>
          </a:r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b="1" dirty="0">
              <a:latin typeface="Arial" panose="020B0604020202020204" pitchFamily="34" charset="0"/>
              <a:cs typeface="Arial" panose="020B0604020202020204" pitchFamily="34" charset="0"/>
            </a:rPr>
            <a:t>needs</a:t>
          </a:r>
        </a:p>
        <a:p>
          <a:r>
            <a:rPr lang="en-AU" i="1" dirty="0">
              <a:latin typeface="Arial" panose="020B0604020202020204" pitchFamily="34" charset="0"/>
              <a:cs typeface="Arial" panose="020B0604020202020204" pitchFamily="34" charset="0"/>
            </a:rPr>
            <a:t>Specify the flow regime needed to sustain the river and set a sustainable limit of extraction</a:t>
          </a:r>
          <a:endParaRPr lang="en-AU" dirty="0"/>
        </a:p>
      </dgm:t>
    </dgm:pt>
    <dgm:pt modelId="{774E3FC1-EB27-47EF-838F-E3DC72864715}" type="parTrans" cxnId="{74438E67-01A8-44A8-9F81-CA974DBA115A}">
      <dgm:prSet/>
      <dgm:spPr/>
      <dgm:t>
        <a:bodyPr/>
        <a:lstStyle/>
        <a:p>
          <a:endParaRPr lang="en-AU"/>
        </a:p>
      </dgm:t>
    </dgm:pt>
    <dgm:pt modelId="{F16BD0AE-84C7-424E-BF4E-DFC311D48312}" type="sibTrans" cxnId="{74438E67-01A8-44A8-9F81-CA974DBA115A}">
      <dgm:prSet/>
      <dgm:spPr/>
      <dgm:t>
        <a:bodyPr/>
        <a:lstStyle/>
        <a:p>
          <a:endParaRPr lang="en-AU"/>
        </a:p>
      </dgm:t>
    </dgm:pt>
    <dgm:pt modelId="{2E7BF2F6-2FA5-4C1F-BD61-ABB56FBA411C}">
      <dgm:prSet phldrT="[Text]"/>
      <dgm:spPr/>
      <dgm:t>
        <a:bodyPr/>
        <a:lstStyle/>
        <a:p>
          <a:r>
            <a:rPr lang="en-AU" b="1" dirty="0">
              <a:latin typeface="Arial" panose="020B0604020202020204" pitchFamily="34" charset="0"/>
              <a:cs typeface="Arial" panose="020B0604020202020204" pitchFamily="34" charset="0"/>
            </a:rPr>
            <a:t>Distribute extractive shares</a:t>
          </a:r>
        </a:p>
        <a:p>
          <a:r>
            <a:rPr lang="en-AU" i="1" dirty="0">
              <a:latin typeface="Arial" panose="020B0604020202020204" pitchFamily="34" charset="0"/>
              <a:cs typeface="Arial" panose="020B0604020202020204" pitchFamily="34" charset="0"/>
            </a:rPr>
            <a:t>Establish a basis for allocating the water assigned to extractive uses</a:t>
          </a:r>
          <a:endParaRPr lang="en-A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44C68-A821-43ED-84B9-0B516C569439}" type="parTrans" cxnId="{3EA3515A-F335-4E1A-9A52-9961729601E4}">
      <dgm:prSet/>
      <dgm:spPr/>
      <dgm:t>
        <a:bodyPr/>
        <a:lstStyle/>
        <a:p>
          <a:endParaRPr lang="en-AU"/>
        </a:p>
      </dgm:t>
    </dgm:pt>
    <dgm:pt modelId="{0C90437A-6C9B-481E-B83B-D342DC6C654A}" type="sibTrans" cxnId="{3EA3515A-F335-4E1A-9A52-9961729601E4}">
      <dgm:prSet/>
      <dgm:spPr/>
      <dgm:t>
        <a:bodyPr/>
        <a:lstStyle/>
        <a:p>
          <a:endParaRPr lang="en-AU"/>
        </a:p>
      </dgm:t>
    </dgm:pt>
    <dgm:pt modelId="{7F2CB01E-2FD2-4EE7-A093-7BCCCC707E5A}">
      <dgm:prSet phldrT="[Text]"/>
      <dgm:spPr/>
      <dgm:t>
        <a:bodyPr/>
        <a:lstStyle/>
        <a:p>
          <a:r>
            <a:rPr lang="en-AU" b="1" dirty="0">
              <a:latin typeface="Arial" panose="020B0604020202020204" pitchFamily="34" charset="0"/>
              <a:cs typeface="Arial" panose="020B0604020202020204" pitchFamily="34" charset="0"/>
            </a:rPr>
            <a:t>Manage demand and supply</a:t>
          </a:r>
        </a:p>
        <a:p>
          <a:r>
            <a:rPr lang="en-AU" i="1" dirty="0">
              <a:latin typeface="Arial" panose="020B0604020202020204" pitchFamily="34" charset="0"/>
              <a:cs typeface="Arial" panose="020B0604020202020204" pitchFamily="34" charset="0"/>
            </a:rPr>
            <a:t>Outline how extractive water users will operate within their allocated shares of water</a:t>
          </a:r>
          <a:endParaRPr lang="en-AU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06287-41B8-47E6-9711-6AE9E3104FB1}" type="parTrans" cxnId="{DC1D78F0-E2D2-4105-BF45-12640B8F9204}">
      <dgm:prSet/>
      <dgm:spPr/>
      <dgm:t>
        <a:bodyPr/>
        <a:lstStyle/>
        <a:p>
          <a:endParaRPr lang="en-AU"/>
        </a:p>
      </dgm:t>
    </dgm:pt>
    <dgm:pt modelId="{D9ACCF60-9F81-4672-9E55-A08263B608A8}" type="sibTrans" cxnId="{DC1D78F0-E2D2-4105-BF45-12640B8F9204}">
      <dgm:prSet/>
      <dgm:spPr/>
      <dgm:t>
        <a:bodyPr/>
        <a:lstStyle/>
        <a:p>
          <a:endParaRPr lang="en-AU"/>
        </a:p>
      </dgm:t>
    </dgm:pt>
    <dgm:pt modelId="{7168B768-73D2-4FCE-B2AB-BF913FB96BDA}" type="pres">
      <dgm:prSet presAssocID="{A940E485-5A56-4755-811E-1BAE7F795368}" presName="Name0" presStyleCnt="0">
        <dgm:presLayoutVars>
          <dgm:dir/>
          <dgm:resizeHandles val="exact"/>
        </dgm:presLayoutVars>
      </dgm:prSet>
      <dgm:spPr/>
    </dgm:pt>
    <dgm:pt modelId="{588B64F5-F8B1-4AB8-8556-DBD9846319B6}" type="pres">
      <dgm:prSet presAssocID="{256739E0-59FE-4BD2-AB30-B5817C1393C5}" presName="composite" presStyleCnt="0"/>
      <dgm:spPr/>
    </dgm:pt>
    <dgm:pt modelId="{D38CC019-1331-4CA4-84A1-7059AD788A83}" type="pres">
      <dgm:prSet presAssocID="{256739E0-59FE-4BD2-AB30-B5817C1393C5}" presName="imagSh" presStyleLbl="bgImgPlace1" presStyleIdx="0" presStyleCnt="3"/>
      <dgm:spPr/>
    </dgm:pt>
    <dgm:pt modelId="{0D62E88F-B8DD-4FC9-A050-8F7CD234D88F}" type="pres">
      <dgm:prSet presAssocID="{256739E0-59FE-4BD2-AB30-B5817C1393C5}" presName="txNode" presStyleLbl="node1" presStyleIdx="0" presStyleCnt="3">
        <dgm:presLayoutVars>
          <dgm:bulletEnabled val="1"/>
        </dgm:presLayoutVars>
      </dgm:prSet>
      <dgm:spPr/>
    </dgm:pt>
    <dgm:pt modelId="{B7A25672-2D39-458F-AC4E-E8AE86BA1726}" type="pres">
      <dgm:prSet presAssocID="{F16BD0AE-84C7-424E-BF4E-DFC311D48312}" presName="sibTrans" presStyleLbl="sibTrans2D1" presStyleIdx="0" presStyleCnt="2"/>
      <dgm:spPr/>
    </dgm:pt>
    <dgm:pt modelId="{BD74A6D9-3837-4F2E-9F55-BE4446B08309}" type="pres">
      <dgm:prSet presAssocID="{F16BD0AE-84C7-424E-BF4E-DFC311D48312}" presName="connTx" presStyleLbl="sibTrans2D1" presStyleIdx="0" presStyleCnt="2"/>
      <dgm:spPr/>
    </dgm:pt>
    <dgm:pt modelId="{DFB75224-5213-4DF9-A5A4-37DF5F63F8A9}" type="pres">
      <dgm:prSet presAssocID="{2E7BF2F6-2FA5-4C1F-BD61-ABB56FBA411C}" presName="composite" presStyleCnt="0"/>
      <dgm:spPr/>
    </dgm:pt>
    <dgm:pt modelId="{84CFA489-151F-46F2-8B8F-343E135CE389}" type="pres">
      <dgm:prSet presAssocID="{2E7BF2F6-2FA5-4C1F-BD61-ABB56FBA411C}" presName="imagSh" presStyleLbl="bgImgPlace1" presStyleIdx="1" presStyleCnt="3"/>
      <dgm:spPr/>
    </dgm:pt>
    <dgm:pt modelId="{5047D1B3-A288-464A-955C-4284F613DE37}" type="pres">
      <dgm:prSet presAssocID="{2E7BF2F6-2FA5-4C1F-BD61-ABB56FBA411C}" presName="txNode" presStyleLbl="node1" presStyleIdx="1" presStyleCnt="3">
        <dgm:presLayoutVars>
          <dgm:bulletEnabled val="1"/>
        </dgm:presLayoutVars>
      </dgm:prSet>
      <dgm:spPr/>
    </dgm:pt>
    <dgm:pt modelId="{9AC3B4D2-DF62-4B96-8A25-DB6F799BB033}" type="pres">
      <dgm:prSet presAssocID="{0C90437A-6C9B-481E-B83B-D342DC6C654A}" presName="sibTrans" presStyleLbl="sibTrans2D1" presStyleIdx="1" presStyleCnt="2"/>
      <dgm:spPr/>
    </dgm:pt>
    <dgm:pt modelId="{FDAD3BF3-DB74-4E08-9723-BDADEEB93400}" type="pres">
      <dgm:prSet presAssocID="{0C90437A-6C9B-481E-B83B-D342DC6C654A}" presName="connTx" presStyleLbl="sibTrans2D1" presStyleIdx="1" presStyleCnt="2"/>
      <dgm:spPr/>
    </dgm:pt>
    <dgm:pt modelId="{8450ECBF-E9BD-4A92-950A-D3803711AD55}" type="pres">
      <dgm:prSet presAssocID="{7F2CB01E-2FD2-4EE7-A093-7BCCCC707E5A}" presName="composite" presStyleCnt="0"/>
      <dgm:spPr/>
    </dgm:pt>
    <dgm:pt modelId="{85A7F61E-E970-4D38-A8DD-BFBCFB170A34}" type="pres">
      <dgm:prSet presAssocID="{7F2CB01E-2FD2-4EE7-A093-7BCCCC707E5A}" presName="imagSh" presStyleLbl="bgImgPlace1" presStyleIdx="2" presStyleCnt="3"/>
      <dgm:spPr/>
    </dgm:pt>
    <dgm:pt modelId="{969419A6-8A6C-471A-BB8E-7532B3894072}" type="pres">
      <dgm:prSet presAssocID="{7F2CB01E-2FD2-4EE7-A093-7BCCCC707E5A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58E3907-1B12-47C1-8AF3-63B500D1BF49}" type="presOf" srcId="{F16BD0AE-84C7-424E-BF4E-DFC311D48312}" destId="{BD74A6D9-3837-4F2E-9F55-BE4446B08309}" srcOrd="1" destOrd="0" presId="urn:microsoft.com/office/officeart/2005/8/layout/hProcess10"/>
    <dgm:cxn modelId="{95A3460E-47E4-43B9-B7D1-77BE288753A6}" type="presOf" srcId="{F16BD0AE-84C7-424E-BF4E-DFC311D48312}" destId="{B7A25672-2D39-458F-AC4E-E8AE86BA1726}" srcOrd="0" destOrd="0" presId="urn:microsoft.com/office/officeart/2005/8/layout/hProcess10"/>
    <dgm:cxn modelId="{A825DE26-135D-447F-9906-C98CF2D0B933}" type="presOf" srcId="{A940E485-5A56-4755-811E-1BAE7F795368}" destId="{7168B768-73D2-4FCE-B2AB-BF913FB96BDA}" srcOrd="0" destOrd="0" presId="urn:microsoft.com/office/officeart/2005/8/layout/hProcess10"/>
    <dgm:cxn modelId="{74438E67-01A8-44A8-9F81-CA974DBA115A}" srcId="{A940E485-5A56-4755-811E-1BAE7F795368}" destId="{256739E0-59FE-4BD2-AB30-B5817C1393C5}" srcOrd="0" destOrd="0" parTransId="{774E3FC1-EB27-47EF-838F-E3DC72864715}" sibTransId="{F16BD0AE-84C7-424E-BF4E-DFC311D48312}"/>
    <dgm:cxn modelId="{EF76FB4A-170D-450C-956B-4E79D40B9138}" type="presOf" srcId="{0C90437A-6C9B-481E-B83B-D342DC6C654A}" destId="{9AC3B4D2-DF62-4B96-8A25-DB6F799BB033}" srcOrd="0" destOrd="0" presId="urn:microsoft.com/office/officeart/2005/8/layout/hProcess10"/>
    <dgm:cxn modelId="{26010477-14E5-4F5B-BABA-F0A06E2BE12C}" type="presOf" srcId="{2E7BF2F6-2FA5-4C1F-BD61-ABB56FBA411C}" destId="{5047D1B3-A288-464A-955C-4284F613DE37}" srcOrd="0" destOrd="0" presId="urn:microsoft.com/office/officeart/2005/8/layout/hProcess10"/>
    <dgm:cxn modelId="{3A4ECB59-1DD1-425E-B055-538C1C19D737}" type="presOf" srcId="{7F2CB01E-2FD2-4EE7-A093-7BCCCC707E5A}" destId="{969419A6-8A6C-471A-BB8E-7532B3894072}" srcOrd="0" destOrd="0" presId="urn:microsoft.com/office/officeart/2005/8/layout/hProcess10"/>
    <dgm:cxn modelId="{3EA3515A-F335-4E1A-9A52-9961729601E4}" srcId="{A940E485-5A56-4755-811E-1BAE7F795368}" destId="{2E7BF2F6-2FA5-4C1F-BD61-ABB56FBA411C}" srcOrd="1" destOrd="0" parTransId="{00744C68-A821-43ED-84B9-0B516C569439}" sibTransId="{0C90437A-6C9B-481E-B83B-D342DC6C654A}"/>
    <dgm:cxn modelId="{182BD4A0-B080-4C58-938E-3DD7EF6B6027}" type="presOf" srcId="{0C90437A-6C9B-481E-B83B-D342DC6C654A}" destId="{FDAD3BF3-DB74-4E08-9723-BDADEEB93400}" srcOrd="1" destOrd="0" presId="urn:microsoft.com/office/officeart/2005/8/layout/hProcess10"/>
    <dgm:cxn modelId="{7B3BADC8-30F8-4EFC-845A-312423EBEB9D}" type="presOf" srcId="{256739E0-59FE-4BD2-AB30-B5817C1393C5}" destId="{0D62E88F-B8DD-4FC9-A050-8F7CD234D88F}" srcOrd="0" destOrd="0" presId="urn:microsoft.com/office/officeart/2005/8/layout/hProcess10"/>
    <dgm:cxn modelId="{DC1D78F0-E2D2-4105-BF45-12640B8F9204}" srcId="{A940E485-5A56-4755-811E-1BAE7F795368}" destId="{7F2CB01E-2FD2-4EE7-A093-7BCCCC707E5A}" srcOrd="2" destOrd="0" parTransId="{FF606287-41B8-47E6-9711-6AE9E3104FB1}" sibTransId="{D9ACCF60-9F81-4672-9E55-A08263B608A8}"/>
    <dgm:cxn modelId="{D4902B59-D7BE-40B3-8C4E-338DC9E17861}" type="presParOf" srcId="{7168B768-73D2-4FCE-B2AB-BF913FB96BDA}" destId="{588B64F5-F8B1-4AB8-8556-DBD9846319B6}" srcOrd="0" destOrd="0" presId="urn:microsoft.com/office/officeart/2005/8/layout/hProcess10"/>
    <dgm:cxn modelId="{5E5E0A30-0873-4217-B39A-04F7477007B9}" type="presParOf" srcId="{588B64F5-F8B1-4AB8-8556-DBD9846319B6}" destId="{D38CC019-1331-4CA4-84A1-7059AD788A83}" srcOrd="0" destOrd="0" presId="urn:microsoft.com/office/officeart/2005/8/layout/hProcess10"/>
    <dgm:cxn modelId="{1297FF32-5AA0-4037-BBB3-85AD1A1AFB81}" type="presParOf" srcId="{588B64F5-F8B1-4AB8-8556-DBD9846319B6}" destId="{0D62E88F-B8DD-4FC9-A050-8F7CD234D88F}" srcOrd="1" destOrd="0" presId="urn:microsoft.com/office/officeart/2005/8/layout/hProcess10"/>
    <dgm:cxn modelId="{198D8232-2C83-4C26-A996-129155B323AA}" type="presParOf" srcId="{7168B768-73D2-4FCE-B2AB-BF913FB96BDA}" destId="{B7A25672-2D39-458F-AC4E-E8AE86BA1726}" srcOrd="1" destOrd="0" presId="urn:microsoft.com/office/officeart/2005/8/layout/hProcess10"/>
    <dgm:cxn modelId="{FCDFBAD7-9C51-490D-AE10-852348A79203}" type="presParOf" srcId="{B7A25672-2D39-458F-AC4E-E8AE86BA1726}" destId="{BD74A6D9-3837-4F2E-9F55-BE4446B08309}" srcOrd="0" destOrd="0" presId="urn:microsoft.com/office/officeart/2005/8/layout/hProcess10"/>
    <dgm:cxn modelId="{8C028B67-1746-40B0-95DB-B804B17F53AF}" type="presParOf" srcId="{7168B768-73D2-4FCE-B2AB-BF913FB96BDA}" destId="{DFB75224-5213-4DF9-A5A4-37DF5F63F8A9}" srcOrd="2" destOrd="0" presId="urn:microsoft.com/office/officeart/2005/8/layout/hProcess10"/>
    <dgm:cxn modelId="{32CBE85C-A738-4C85-A59C-D210756AF64B}" type="presParOf" srcId="{DFB75224-5213-4DF9-A5A4-37DF5F63F8A9}" destId="{84CFA489-151F-46F2-8B8F-343E135CE389}" srcOrd="0" destOrd="0" presId="urn:microsoft.com/office/officeart/2005/8/layout/hProcess10"/>
    <dgm:cxn modelId="{0B142542-EB6C-472C-9774-819D3CD93407}" type="presParOf" srcId="{DFB75224-5213-4DF9-A5A4-37DF5F63F8A9}" destId="{5047D1B3-A288-464A-955C-4284F613DE37}" srcOrd="1" destOrd="0" presId="urn:microsoft.com/office/officeart/2005/8/layout/hProcess10"/>
    <dgm:cxn modelId="{727517EF-EE18-459C-9CE1-70040F5FE821}" type="presParOf" srcId="{7168B768-73D2-4FCE-B2AB-BF913FB96BDA}" destId="{9AC3B4D2-DF62-4B96-8A25-DB6F799BB033}" srcOrd="3" destOrd="0" presId="urn:microsoft.com/office/officeart/2005/8/layout/hProcess10"/>
    <dgm:cxn modelId="{8E8C147F-CA53-4208-ABB8-BBE79B0CAC56}" type="presParOf" srcId="{9AC3B4D2-DF62-4B96-8A25-DB6F799BB033}" destId="{FDAD3BF3-DB74-4E08-9723-BDADEEB93400}" srcOrd="0" destOrd="0" presId="urn:microsoft.com/office/officeart/2005/8/layout/hProcess10"/>
    <dgm:cxn modelId="{AA8F3084-59B2-4350-934D-C86E5B5A4575}" type="presParOf" srcId="{7168B768-73D2-4FCE-B2AB-BF913FB96BDA}" destId="{8450ECBF-E9BD-4A92-950A-D3803711AD55}" srcOrd="4" destOrd="0" presId="urn:microsoft.com/office/officeart/2005/8/layout/hProcess10"/>
    <dgm:cxn modelId="{87F098C8-7A17-4709-B546-90ADD07E3F49}" type="presParOf" srcId="{8450ECBF-E9BD-4A92-950A-D3803711AD55}" destId="{85A7F61E-E970-4D38-A8DD-BFBCFB170A34}" srcOrd="0" destOrd="0" presId="urn:microsoft.com/office/officeart/2005/8/layout/hProcess10"/>
    <dgm:cxn modelId="{1FBB6C16-6CF1-45B9-9284-A4AFCF5CAF8F}" type="presParOf" srcId="{8450ECBF-E9BD-4A92-950A-D3803711AD55}" destId="{969419A6-8A6C-471A-BB8E-7532B389407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AB6C2-C24B-46F7-A277-05F6E2C85789}">
      <dsp:nvSpPr>
        <dsp:cNvPr id="0" name=""/>
        <dsp:cNvSpPr/>
      </dsp:nvSpPr>
      <dsp:spPr>
        <a:xfrm rot="5400000">
          <a:off x="2739600" y="-1010789"/>
          <a:ext cx="1243472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Reference for practitioners undertaking river basin planning in </a:t>
          </a:r>
          <a:r>
            <a:rPr lang="en-IN" sz="1500" kern="1200" dirty="0"/>
            <a:t>the</a:t>
          </a:r>
          <a:r>
            <a:rPr lang="en-IN" sz="15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 Indo-pacific region </a:t>
          </a:r>
          <a:endParaRPr lang="en-AU" sz="1500" kern="1200" dirty="0"/>
        </a:p>
      </dsp:txBody>
      <dsp:txXfrm rot="-5400000">
        <a:off x="1656188" y="133324"/>
        <a:ext cx="3349597" cy="1122070"/>
      </dsp:txXfrm>
    </dsp:sp>
    <dsp:sp modelId="{367E8DE9-3C1D-458B-A0B7-5115799D7431}">
      <dsp:nvSpPr>
        <dsp:cNvPr id="0" name=""/>
        <dsp:cNvSpPr/>
      </dsp:nvSpPr>
      <dsp:spPr>
        <a:xfrm>
          <a:off x="262105" y="844"/>
          <a:ext cx="1394081" cy="1387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Purpose</a:t>
          </a:r>
        </a:p>
      </dsp:txBody>
      <dsp:txXfrm>
        <a:off x="329814" y="68553"/>
        <a:ext cx="1258663" cy="1251612"/>
      </dsp:txXfrm>
    </dsp:sp>
    <dsp:sp modelId="{2E072E5B-ED0B-4F32-8FB1-33EAECBC5F40}">
      <dsp:nvSpPr>
        <dsp:cNvPr id="0" name=""/>
        <dsp:cNvSpPr/>
      </dsp:nvSpPr>
      <dsp:spPr>
        <a:xfrm rot="5400000">
          <a:off x="2738718" y="493679"/>
          <a:ext cx="1243472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>
              <a:latin typeface="Calibri" panose="020F0502020204030204" pitchFamily="34" charset="0"/>
              <a:ea typeface="Calibri" panose="020F0502020204030204" pitchFamily="34" charset="0"/>
            </a:rPr>
            <a:t>Surface water planning (although recognises importance of ground water-surface water interactions)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>
              <a:latin typeface="Calibri" panose="020F0502020204030204" pitchFamily="34" charset="0"/>
              <a:ea typeface="Calibri" panose="020F0502020204030204" pitchFamily="34" charset="0"/>
            </a:rPr>
            <a:t> Focus on sharing of water resources</a:t>
          </a:r>
        </a:p>
      </dsp:txBody>
      <dsp:txXfrm rot="-5400000">
        <a:off x="1655306" y="1637793"/>
        <a:ext cx="3349597" cy="1122070"/>
      </dsp:txXfrm>
    </dsp:sp>
    <dsp:sp modelId="{E2204E86-EAE1-49D9-9216-F693B47BBB40}">
      <dsp:nvSpPr>
        <dsp:cNvPr id="0" name=""/>
        <dsp:cNvSpPr/>
      </dsp:nvSpPr>
      <dsp:spPr>
        <a:xfrm>
          <a:off x="262105" y="1465592"/>
          <a:ext cx="1393198" cy="1466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Scope</a:t>
          </a:r>
        </a:p>
      </dsp:txBody>
      <dsp:txXfrm>
        <a:off x="330115" y="1533602"/>
        <a:ext cx="1257178" cy="1330453"/>
      </dsp:txXfrm>
    </dsp:sp>
    <dsp:sp modelId="{A2694AA5-2DE6-4FB5-B2E7-95D2C09072CE}">
      <dsp:nvSpPr>
        <dsp:cNvPr id="0" name=""/>
        <dsp:cNvSpPr/>
      </dsp:nvSpPr>
      <dsp:spPr>
        <a:xfrm rot="5400000">
          <a:off x="2735692" y="2097729"/>
          <a:ext cx="1243472" cy="3406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>
              <a:latin typeface="Calibri" panose="020F0502020204030204" pitchFamily="34" charset="0"/>
            </a:rPr>
            <a:t>Can be used at a range of levels of government from designing to implementing policy and to support NGOs, community and stakeholder groups</a:t>
          </a:r>
          <a:endParaRPr lang="en-AU" sz="1500" kern="1200" dirty="0"/>
        </a:p>
      </dsp:txBody>
      <dsp:txXfrm rot="-5400000">
        <a:off x="1653945" y="3240178"/>
        <a:ext cx="3346267" cy="1122070"/>
      </dsp:txXfrm>
    </dsp:sp>
    <dsp:sp modelId="{FE6CC58B-4F72-45C0-BDF8-93DDAAC88A41}">
      <dsp:nvSpPr>
        <dsp:cNvPr id="0" name=""/>
        <dsp:cNvSpPr/>
      </dsp:nvSpPr>
      <dsp:spPr>
        <a:xfrm>
          <a:off x="262105" y="3009782"/>
          <a:ext cx="1391838" cy="1582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Audience</a:t>
          </a:r>
        </a:p>
      </dsp:txBody>
      <dsp:txXfrm>
        <a:off x="330049" y="3077726"/>
        <a:ext cx="1255950" cy="144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7B954-F7B4-48DD-8A54-02DB6B1B5154}">
      <dsp:nvSpPr>
        <dsp:cNvPr id="0" name=""/>
        <dsp:cNvSpPr/>
      </dsp:nvSpPr>
      <dsp:spPr>
        <a:xfrm>
          <a:off x="285621" y="4387"/>
          <a:ext cx="2607525" cy="6518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Identify strategy options</a:t>
          </a:r>
        </a:p>
      </dsp:txBody>
      <dsp:txXfrm>
        <a:off x="304714" y="23480"/>
        <a:ext cx="2569339" cy="613695"/>
      </dsp:txXfrm>
    </dsp:sp>
    <dsp:sp modelId="{BB07B132-8065-4A22-8B2E-8C1128B207EC}">
      <dsp:nvSpPr>
        <dsp:cNvPr id="0" name=""/>
        <dsp:cNvSpPr/>
      </dsp:nvSpPr>
      <dsp:spPr>
        <a:xfrm rot="5400000">
          <a:off x="1467156" y="672566"/>
          <a:ext cx="244455" cy="293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/>
        </a:p>
      </dsp:txBody>
      <dsp:txXfrm rot="-5400000">
        <a:off x="1501380" y="697011"/>
        <a:ext cx="176008" cy="171119"/>
      </dsp:txXfrm>
    </dsp:sp>
    <dsp:sp modelId="{21C07046-4B3B-4C3D-A612-D126FC3D7639}">
      <dsp:nvSpPr>
        <dsp:cNvPr id="0" name=""/>
        <dsp:cNvSpPr/>
      </dsp:nvSpPr>
      <dsp:spPr>
        <a:xfrm>
          <a:off x="285621" y="982210"/>
          <a:ext cx="2607525" cy="1155831"/>
        </a:xfrm>
        <a:prstGeom prst="roundRect">
          <a:avLst>
            <a:gd name="adj" fmla="val 10000"/>
          </a:avLst>
        </a:prstGeom>
        <a:solidFill>
          <a:schemeClr val="accent5">
            <a:hueOff val="325505"/>
            <a:satOff val="-572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Evaluate strategy options against criteria, using information (data, modelling, scientific, local and traditional knowledge)</a:t>
          </a:r>
        </a:p>
      </dsp:txBody>
      <dsp:txXfrm>
        <a:off x="319474" y="1016063"/>
        <a:ext cx="2539819" cy="1088125"/>
      </dsp:txXfrm>
    </dsp:sp>
    <dsp:sp modelId="{1483AB8E-F28B-4720-9266-98BBC7252445}">
      <dsp:nvSpPr>
        <dsp:cNvPr id="0" name=""/>
        <dsp:cNvSpPr/>
      </dsp:nvSpPr>
      <dsp:spPr>
        <a:xfrm rot="5400000">
          <a:off x="1467156" y="2154338"/>
          <a:ext cx="244455" cy="293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6881"/>
            <a:satOff val="-715"/>
            <a:lumOff val="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/>
        </a:p>
      </dsp:txBody>
      <dsp:txXfrm rot="-5400000">
        <a:off x="1501380" y="2178783"/>
        <a:ext cx="176008" cy="171119"/>
      </dsp:txXfrm>
    </dsp:sp>
    <dsp:sp modelId="{59670DD4-43E5-48F9-A29A-AC2638779E8F}">
      <dsp:nvSpPr>
        <dsp:cNvPr id="0" name=""/>
        <dsp:cNvSpPr/>
      </dsp:nvSpPr>
      <dsp:spPr>
        <a:xfrm>
          <a:off x="285621" y="2463982"/>
          <a:ext cx="2607525" cy="651881"/>
        </a:xfrm>
        <a:prstGeom prst="roundRect">
          <a:avLst>
            <a:gd name="adj" fmla="val 10000"/>
          </a:avLst>
        </a:prstGeom>
        <a:solidFill>
          <a:schemeClr val="accent5">
            <a:hueOff val="651010"/>
            <a:satOff val="-1144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Negotiate trade-offs to decide on the strategies to be adopted</a:t>
          </a:r>
        </a:p>
      </dsp:txBody>
      <dsp:txXfrm>
        <a:off x="304714" y="2483075"/>
        <a:ext cx="2569339" cy="613695"/>
      </dsp:txXfrm>
    </dsp:sp>
    <dsp:sp modelId="{0131ED4B-A4FF-4E6A-A36E-09FFFE8B1090}">
      <dsp:nvSpPr>
        <dsp:cNvPr id="0" name=""/>
        <dsp:cNvSpPr/>
      </dsp:nvSpPr>
      <dsp:spPr>
        <a:xfrm rot="5400000">
          <a:off x="1467156" y="3132160"/>
          <a:ext cx="244455" cy="293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3762"/>
            <a:satOff val="-1430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/>
        </a:p>
      </dsp:txBody>
      <dsp:txXfrm rot="-5400000">
        <a:off x="1501380" y="3156605"/>
        <a:ext cx="176008" cy="171119"/>
      </dsp:txXfrm>
    </dsp:sp>
    <dsp:sp modelId="{287AFEF6-78FE-4173-B315-5B17F31CA105}">
      <dsp:nvSpPr>
        <dsp:cNvPr id="0" name=""/>
        <dsp:cNvSpPr/>
      </dsp:nvSpPr>
      <dsp:spPr>
        <a:xfrm>
          <a:off x="285621" y="3441804"/>
          <a:ext cx="2607525" cy="651881"/>
        </a:xfrm>
        <a:prstGeom prst="roundRect">
          <a:avLst>
            <a:gd name="adj" fmla="val 10000"/>
          </a:avLst>
        </a:prstGeom>
        <a:solidFill>
          <a:schemeClr val="accent5">
            <a:hueOff val="976515"/>
            <a:satOff val="-1717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Agree on support for those negatively impacted </a:t>
          </a:r>
        </a:p>
      </dsp:txBody>
      <dsp:txXfrm>
        <a:off x="304714" y="3460897"/>
        <a:ext cx="2569339" cy="613695"/>
      </dsp:txXfrm>
    </dsp:sp>
    <dsp:sp modelId="{7AF5D499-C54E-4A74-A36B-134C7A21DD3A}">
      <dsp:nvSpPr>
        <dsp:cNvPr id="0" name=""/>
        <dsp:cNvSpPr/>
      </dsp:nvSpPr>
      <dsp:spPr>
        <a:xfrm rot="5400000">
          <a:off x="1467156" y="4109982"/>
          <a:ext cx="244455" cy="293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20643"/>
            <a:satOff val="-2146"/>
            <a:lumOff val="7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-5400000">
        <a:off x="1501380" y="4134427"/>
        <a:ext cx="176008" cy="171119"/>
      </dsp:txXfrm>
    </dsp:sp>
    <dsp:sp modelId="{E6509B26-3D7F-4114-8FED-C900B79E6189}">
      <dsp:nvSpPr>
        <dsp:cNvPr id="0" name=""/>
        <dsp:cNvSpPr/>
      </dsp:nvSpPr>
      <dsp:spPr>
        <a:xfrm>
          <a:off x="285621" y="4419626"/>
          <a:ext cx="2607525" cy="651881"/>
        </a:xfrm>
        <a:prstGeom prst="roundRect">
          <a:avLst>
            <a:gd name="adj" fmla="val 10000"/>
          </a:avLst>
        </a:prstGeom>
        <a:solidFill>
          <a:schemeClr val="accent5">
            <a:hueOff val="1302019"/>
            <a:satOff val="-2289"/>
            <a:lumOff val="7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Identify responsibilities for implementation</a:t>
          </a:r>
        </a:p>
      </dsp:txBody>
      <dsp:txXfrm>
        <a:off x="304714" y="4438719"/>
        <a:ext cx="2569339" cy="613695"/>
      </dsp:txXfrm>
    </dsp:sp>
    <dsp:sp modelId="{9C2C257B-E2CF-4038-AD05-1F212F6358DE}">
      <dsp:nvSpPr>
        <dsp:cNvPr id="0" name=""/>
        <dsp:cNvSpPr/>
      </dsp:nvSpPr>
      <dsp:spPr>
        <a:xfrm rot="5400000">
          <a:off x="1467156" y="5087805"/>
          <a:ext cx="244455" cy="293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27524"/>
            <a:satOff val="-2861"/>
            <a:lumOff val="9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-5400000">
        <a:off x="1501380" y="5112250"/>
        <a:ext cx="176008" cy="171119"/>
      </dsp:txXfrm>
    </dsp:sp>
    <dsp:sp modelId="{1BF91F02-AED6-4350-860A-A2A7A6DB21D6}">
      <dsp:nvSpPr>
        <dsp:cNvPr id="0" name=""/>
        <dsp:cNvSpPr/>
      </dsp:nvSpPr>
      <dsp:spPr>
        <a:xfrm>
          <a:off x="285621" y="5397448"/>
          <a:ext cx="2607525" cy="651881"/>
        </a:xfrm>
        <a:prstGeom prst="roundRect">
          <a:avLst>
            <a:gd name="adj" fmla="val 10000"/>
          </a:avLst>
        </a:prstGeom>
        <a:solidFill>
          <a:schemeClr val="accent5">
            <a:hueOff val="1627524"/>
            <a:satOff val="-2861"/>
            <a:lumOff val="9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Integrate selected strategies into a basin plan</a:t>
          </a:r>
        </a:p>
      </dsp:txBody>
      <dsp:txXfrm>
        <a:off x="304714" y="5416541"/>
        <a:ext cx="2569339" cy="613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C019-1331-4CA4-84A1-7059AD788A83}">
      <dsp:nvSpPr>
        <dsp:cNvPr id="0" name=""/>
        <dsp:cNvSpPr/>
      </dsp:nvSpPr>
      <dsp:spPr>
        <a:xfrm>
          <a:off x="4302" y="0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2E88F-B8DD-4FC9-A050-8F7CD234D88F}">
      <dsp:nvSpPr>
        <dsp:cNvPr id="0" name=""/>
        <dsp:cNvSpPr/>
      </dsp:nvSpPr>
      <dsp:spPr>
        <a:xfrm>
          <a:off x="334302" y="1142493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latin typeface="Arial" panose="020B0604020202020204" pitchFamily="34" charset="0"/>
              <a:cs typeface="Arial" panose="020B0604020202020204" pitchFamily="34" charset="0"/>
            </a:rPr>
            <a:t>Establish system</a:t>
          </a:r>
          <a:r>
            <a:rPr lang="en-AU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1500" b="1" kern="1200" dirty="0">
              <a:latin typeface="Arial" panose="020B0604020202020204" pitchFamily="34" charset="0"/>
              <a:cs typeface="Arial" panose="020B0604020202020204" pitchFamily="34" charset="0"/>
            </a:rPr>
            <a:t>needs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 dirty="0">
              <a:latin typeface="Arial" panose="020B0604020202020204" pitchFamily="34" charset="0"/>
              <a:cs typeface="Arial" panose="020B0604020202020204" pitchFamily="34" charset="0"/>
            </a:rPr>
            <a:t>Specify the flow regime needed to sustain the river and set a sustainable limit of extraction</a:t>
          </a:r>
          <a:endParaRPr lang="en-AU" sz="1500" kern="1200" dirty="0"/>
        </a:p>
      </dsp:txBody>
      <dsp:txXfrm>
        <a:off x="390073" y="1198264"/>
        <a:ext cx="1915600" cy="1792614"/>
      </dsp:txXfrm>
    </dsp:sp>
    <dsp:sp modelId="{B7A25672-2D39-458F-AC4E-E8AE86BA1726}">
      <dsp:nvSpPr>
        <dsp:cNvPr id="0" name=""/>
        <dsp:cNvSpPr/>
      </dsp:nvSpPr>
      <dsp:spPr>
        <a:xfrm>
          <a:off x="2421917" y="708531"/>
          <a:ext cx="390472" cy="487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2421917" y="805950"/>
        <a:ext cx="273330" cy="292256"/>
      </dsp:txXfrm>
    </dsp:sp>
    <dsp:sp modelId="{84CFA489-151F-46F2-8B8F-343E135CE389}">
      <dsp:nvSpPr>
        <dsp:cNvPr id="0" name=""/>
        <dsp:cNvSpPr/>
      </dsp:nvSpPr>
      <dsp:spPr>
        <a:xfrm>
          <a:off x="3147080" y="0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567285"/>
            <a:satOff val="9176"/>
            <a:lumOff val="6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7D1B3-A288-464A-955C-4284F613DE37}">
      <dsp:nvSpPr>
        <dsp:cNvPr id="0" name=""/>
        <dsp:cNvSpPr/>
      </dsp:nvSpPr>
      <dsp:spPr>
        <a:xfrm>
          <a:off x="3477080" y="1142493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hueOff val="813762"/>
            <a:satOff val="-1430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latin typeface="Arial" panose="020B0604020202020204" pitchFamily="34" charset="0"/>
              <a:cs typeface="Arial" panose="020B0604020202020204" pitchFamily="34" charset="0"/>
            </a:rPr>
            <a:t>Distribute extractive shares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 dirty="0">
              <a:latin typeface="Arial" panose="020B0604020202020204" pitchFamily="34" charset="0"/>
              <a:cs typeface="Arial" panose="020B0604020202020204" pitchFamily="34" charset="0"/>
            </a:rPr>
            <a:t>Establish a basis for allocating the water assigned to extractive uses</a:t>
          </a:r>
          <a:endParaRPr lang="en-A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2851" y="1198264"/>
        <a:ext cx="1915600" cy="1792614"/>
      </dsp:txXfrm>
    </dsp:sp>
    <dsp:sp modelId="{9AC3B4D2-DF62-4B96-8A25-DB6F799BB033}">
      <dsp:nvSpPr>
        <dsp:cNvPr id="0" name=""/>
        <dsp:cNvSpPr/>
      </dsp:nvSpPr>
      <dsp:spPr>
        <a:xfrm>
          <a:off x="5564695" y="708531"/>
          <a:ext cx="390472" cy="487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27524"/>
            <a:satOff val="-2861"/>
            <a:lumOff val="9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5564695" y="805950"/>
        <a:ext cx="273330" cy="292256"/>
      </dsp:txXfrm>
    </dsp:sp>
    <dsp:sp modelId="{85A7F61E-E970-4D38-A8DD-BFBCFB170A34}">
      <dsp:nvSpPr>
        <dsp:cNvPr id="0" name=""/>
        <dsp:cNvSpPr/>
      </dsp:nvSpPr>
      <dsp:spPr>
        <a:xfrm>
          <a:off x="6289858" y="0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34569"/>
            <a:satOff val="18351"/>
            <a:lumOff val="13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419A6-8A6C-471A-BB8E-7532B3894072}">
      <dsp:nvSpPr>
        <dsp:cNvPr id="0" name=""/>
        <dsp:cNvSpPr/>
      </dsp:nvSpPr>
      <dsp:spPr>
        <a:xfrm>
          <a:off x="6619858" y="1142493"/>
          <a:ext cx="2027142" cy="1904156"/>
        </a:xfrm>
        <a:prstGeom prst="roundRect">
          <a:avLst>
            <a:gd name="adj" fmla="val 10000"/>
          </a:avLst>
        </a:prstGeom>
        <a:solidFill>
          <a:schemeClr val="accent5">
            <a:hueOff val="1627524"/>
            <a:satOff val="-2861"/>
            <a:lumOff val="9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latin typeface="Arial" panose="020B0604020202020204" pitchFamily="34" charset="0"/>
              <a:cs typeface="Arial" panose="020B0604020202020204" pitchFamily="34" charset="0"/>
            </a:rPr>
            <a:t>Manage demand and supply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 dirty="0">
              <a:latin typeface="Arial" panose="020B0604020202020204" pitchFamily="34" charset="0"/>
              <a:cs typeface="Arial" panose="020B0604020202020204" pitchFamily="34" charset="0"/>
            </a:rPr>
            <a:t>Outline how extractive water users will operate within their allocated shares of water</a:t>
          </a:r>
          <a:endParaRPr lang="en-AU" sz="15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5629" y="1198264"/>
        <a:ext cx="1915600" cy="1792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D239-22FB-4485-BD33-A627827F4633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92654-621A-4F7E-9D42-49D3BF2F5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9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4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3100" dirty="0"/>
              <a:t>Key Outcomes:</a:t>
            </a:r>
          </a:p>
          <a:p>
            <a:pPr lvl="1"/>
            <a:r>
              <a:rPr lang="en-IN" sz="2400" dirty="0"/>
              <a:t>Basin plan supported by a transparent decision making process and supporting information </a:t>
            </a:r>
          </a:p>
          <a:p>
            <a:pPr lvl="1"/>
            <a:r>
              <a:rPr lang="en-IN" sz="2400" dirty="0"/>
              <a:t>Basin plan developed to achieve agreed basin objectives and vision</a:t>
            </a:r>
          </a:p>
          <a:p>
            <a:pPr lvl="1"/>
            <a:r>
              <a:rPr lang="en-IN" sz="2400" dirty="0"/>
              <a:t>Agreement between stakeholders on options/strategies outlined  </a:t>
            </a:r>
          </a:p>
          <a:p>
            <a:pPr lvl="1"/>
            <a:r>
              <a:rPr lang="en-IN" sz="2400" dirty="0"/>
              <a:t>Mechanisms agreed to compensate negatively impacted stakeholders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62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3100" dirty="0"/>
              <a:t>Key Outcomes:</a:t>
            </a:r>
          </a:p>
          <a:p>
            <a:pPr lvl="1"/>
            <a:r>
              <a:rPr lang="en-IN" sz="2400" dirty="0"/>
              <a:t>Basin plan supported by a transparent decision making process and supporting information </a:t>
            </a:r>
          </a:p>
          <a:p>
            <a:pPr lvl="1"/>
            <a:r>
              <a:rPr lang="en-IN" sz="2400" dirty="0"/>
              <a:t>Basin plan developed to achieve agreed basin objectives and vision</a:t>
            </a:r>
          </a:p>
          <a:p>
            <a:pPr lvl="1"/>
            <a:r>
              <a:rPr lang="en-IN" sz="2400" dirty="0"/>
              <a:t>Agreement between stakeholders on options/strategies outlined  </a:t>
            </a:r>
          </a:p>
          <a:p>
            <a:pPr lvl="1"/>
            <a:r>
              <a:rPr lang="en-IN" sz="2400" dirty="0"/>
              <a:t>Mechanisms agreed to compensate negatively impacted stakeholders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47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 dirty="0"/>
              <a:t>Key Outcomes</a:t>
            </a:r>
            <a:r>
              <a:rPr lang="en-IN" sz="2600" dirty="0"/>
              <a:t>:</a:t>
            </a:r>
          </a:p>
          <a:p>
            <a:pPr lvl="1"/>
            <a:r>
              <a:rPr lang="en-IN" sz="1800" dirty="0"/>
              <a:t>Clear decision-making process and governance framework outlining roles and responsibilities </a:t>
            </a:r>
          </a:p>
          <a:p>
            <a:pPr lvl="1"/>
            <a:r>
              <a:rPr lang="en-IN" sz="1800" dirty="0"/>
              <a:t>Ongoing engagement with community stakeholders </a:t>
            </a:r>
          </a:p>
          <a:p>
            <a:pPr lvl="1"/>
            <a:r>
              <a:rPr lang="en-IN" sz="1800" dirty="0"/>
              <a:t>Ongoing community programs, regulation, compliance and enforcement to ensure the plan is implemented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45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Source: https://paragraphs.com/smart-objectives-b2b-social-media/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45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product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04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1200" dirty="0"/>
              <a:t>Over 2 billion people experience high water stress to be increased to almost 3 billion by 2030 (United Nations, 2018; GWI, 2013)</a:t>
            </a:r>
          </a:p>
          <a:p>
            <a:pPr>
              <a:spcAft>
                <a:spcPts val="1200"/>
              </a:spcAft>
            </a:pPr>
            <a:r>
              <a:rPr lang="en-AU" sz="1200" dirty="0"/>
              <a:t>Indo-Pacific countries face increasingly complex challenge of sharing water to sustain lives, livelihoods and the environment within a rapidly changing climate</a:t>
            </a:r>
          </a:p>
          <a:p>
            <a:pPr>
              <a:spcAft>
                <a:spcPts val="1200"/>
              </a:spcAft>
            </a:pPr>
            <a:r>
              <a:rPr lang="en-AU" sz="1200" dirty="0"/>
              <a:t>Water scarcity leads to disputes at local, national and international level </a:t>
            </a:r>
          </a:p>
          <a:p>
            <a:pPr>
              <a:spcAft>
                <a:spcPts val="1200"/>
              </a:spcAft>
            </a:pPr>
            <a:r>
              <a:rPr lang="en-AU" sz="3200" dirty="0"/>
              <a:t>To address the challenges – countries have committed to addressing SDGs specifically SDG 6 (Ensure availability and sustainable management of water and sanitation for all)</a:t>
            </a:r>
            <a:endParaRPr lang="en-AU" sz="1200" dirty="0"/>
          </a:p>
          <a:p>
            <a:endParaRPr lang="en-A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A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A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Picture Source: https://www.weforum.org/agenda/2019/10/water-inequality-developing-world-usa-west/ 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65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1800" dirty="0"/>
              <a:t>Basin planning is a way to facilitate different interests and water needs at a river basin scale.</a:t>
            </a:r>
          </a:p>
          <a:p>
            <a:pPr>
              <a:spcAft>
                <a:spcPts val="1200"/>
              </a:spcAft>
            </a:pPr>
            <a:endParaRPr lang="en-AU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/>
              <a:t>It acknowledges the inherent connections between surface and groundwater, up and downstream, cities and farms.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Basin planning is a way to facilitate different interests and water needs at a river basin scale.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ideally is a way to consider a whole system linked by waterways, in an integrated way.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1200"/>
              </a:spcAft>
            </a:pPr>
            <a:endParaRPr lang="en-AU" sz="1800" dirty="0"/>
          </a:p>
          <a:p>
            <a:pPr>
              <a:spcAft>
                <a:spcPts val="1200"/>
              </a:spcAft>
            </a:pPr>
            <a:r>
              <a:rPr lang="en-AU" sz="1800" dirty="0"/>
              <a:t>Basin planning addresses:</a:t>
            </a:r>
          </a:p>
          <a:p>
            <a:pPr lvl="1">
              <a:spcAft>
                <a:spcPts val="1200"/>
              </a:spcAft>
            </a:pPr>
            <a:r>
              <a:rPr lang="en-AU" sz="1800" b="1" i="1" dirty="0"/>
              <a:t>People and political challenges </a:t>
            </a:r>
            <a:r>
              <a:rPr lang="en-AU" sz="1800" dirty="0"/>
              <a:t>by involving people in a collaborative way to examine water resources and negotiate options for sustainable use</a:t>
            </a:r>
          </a:p>
          <a:p>
            <a:pPr lvl="1">
              <a:spcAft>
                <a:spcPts val="1200"/>
              </a:spcAft>
            </a:pPr>
            <a:r>
              <a:rPr lang="en-AU" sz="1800" b="1" i="1" dirty="0"/>
              <a:t>Hydrological and environmental challenges </a:t>
            </a:r>
            <a:r>
              <a:rPr lang="en-AU" sz="1800" dirty="0"/>
              <a:t>in managing limited and contested water resources by establishing limits to extraction, water sharing mechanisms, plans and governance mechanisms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25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82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61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25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57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Calibri" panose="020F0502020204030204" pitchFamily="34" charset="0"/>
              </a:rPr>
              <a:t>Establish </a:t>
            </a:r>
            <a:r>
              <a:rPr lang="cs-CZ" sz="2400" dirty="0">
                <a:latin typeface="Calibri" panose="020F0502020204030204" pitchFamily="34" charset="0"/>
              </a:rPr>
              <a:t>appropriate institutional arrangements </a:t>
            </a:r>
            <a:endParaRPr lang="en-AU" sz="2400" dirty="0">
              <a:latin typeface="Calibri" panose="020F0502020204030204" pitchFamily="34" charset="0"/>
            </a:endParaRPr>
          </a:p>
          <a:p>
            <a:pPr lvl="1"/>
            <a:r>
              <a:rPr lang="en-AU" sz="1900" dirty="0"/>
              <a:t>S</a:t>
            </a:r>
            <a:r>
              <a:rPr lang="cs-CZ" sz="1900" dirty="0"/>
              <a:t>upport transparency, accountability and openness</a:t>
            </a:r>
            <a:endParaRPr lang="en-AU" sz="1900" dirty="0"/>
          </a:p>
          <a:p>
            <a:pPr lvl="1"/>
            <a:r>
              <a:rPr lang="en-AU" sz="1900" dirty="0"/>
              <a:t>Begin </a:t>
            </a:r>
            <a:r>
              <a:rPr lang="cs-CZ" sz="1900" dirty="0"/>
              <a:t>interjurisdictional dialogue and develop</a:t>
            </a:r>
            <a:r>
              <a:rPr lang="en-AU" sz="1900" dirty="0"/>
              <a:t> </a:t>
            </a:r>
            <a:r>
              <a:rPr lang="cs-CZ" sz="1900" dirty="0"/>
              <a:t>agreements on process </a:t>
            </a:r>
            <a:r>
              <a:rPr lang="en-AU" sz="1900" dirty="0"/>
              <a:t>&amp;</a:t>
            </a:r>
            <a:r>
              <a:rPr lang="cs-CZ" sz="1900" dirty="0"/>
              <a:t> forum </a:t>
            </a:r>
            <a:r>
              <a:rPr lang="en-AU" sz="1900" dirty="0"/>
              <a:t>to</a:t>
            </a:r>
            <a:r>
              <a:rPr lang="cs-CZ" sz="1900" dirty="0"/>
              <a:t> discuss </a:t>
            </a:r>
            <a:r>
              <a:rPr lang="en-AU" sz="1900" dirty="0"/>
              <a:t>&amp;</a:t>
            </a:r>
            <a:r>
              <a:rPr lang="cs-CZ" sz="1900" dirty="0"/>
              <a:t> address issues </a:t>
            </a:r>
            <a:r>
              <a:rPr lang="en-AU" sz="1900" dirty="0"/>
              <a:t>&amp;</a:t>
            </a:r>
            <a:r>
              <a:rPr lang="cs-CZ" sz="1900" dirty="0"/>
              <a:t> decision-making (governance arrangements)</a:t>
            </a:r>
            <a:endParaRPr lang="en-AU" sz="1900" dirty="0"/>
          </a:p>
          <a:p>
            <a:pPr lvl="1"/>
            <a:r>
              <a:rPr lang="en-AU" sz="1900" dirty="0"/>
              <a:t>Empower River Basin Organisation (RBO)</a:t>
            </a:r>
            <a:r>
              <a:rPr lang="cs-CZ" sz="1900" dirty="0"/>
              <a:t> </a:t>
            </a:r>
            <a:endParaRPr lang="en-IN" sz="1900" dirty="0"/>
          </a:p>
          <a:p>
            <a:pPr lvl="1"/>
            <a:r>
              <a:rPr lang="en-IN" sz="1900" dirty="0"/>
              <a:t>Establish a dispute resolution process</a:t>
            </a:r>
            <a:endParaRPr lang="en-AU" sz="1900" dirty="0"/>
          </a:p>
          <a:p>
            <a:r>
              <a:rPr lang="en-IN" sz="2400" i="1" dirty="0">
                <a:latin typeface="Calibri" panose="020F0502020204030204" pitchFamily="34" charset="0"/>
                <a:ea typeface="Calibri" panose="020F0502020204030204" pitchFamily="34" charset="0"/>
              </a:rPr>
              <a:t>Key Outcomes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lvl="1"/>
            <a:r>
              <a:rPr lang="en-IN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Enabling legislature established </a:t>
            </a:r>
          </a:p>
          <a:p>
            <a:pPr lvl="1"/>
            <a:r>
              <a:rPr lang="en-IN" sz="1900" dirty="0">
                <a:latin typeface="Calibri" panose="020F0502020204030204" pitchFamily="34" charset="0"/>
                <a:ea typeface="Calibri" panose="020F0502020204030204" pitchFamily="34" charset="0"/>
              </a:rPr>
              <a:t>Enabling policy and regulatory framework established </a:t>
            </a:r>
          </a:p>
          <a:p>
            <a:pPr lvl="1"/>
            <a:r>
              <a:rPr lang="en-IN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Institutions empowered to develop and implement basin plan </a:t>
            </a:r>
          </a:p>
          <a:p>
            <a:pPr lvl="1"/>
            <a:r>
              <a:rPr lang="en-IN" sz="1900" dirty="0">
                <a:latin typeface="Calibri" panose="020F0502020204030204" pitchFamily="34" charset="0"/>
                <a:ea typeface="Calibri" panose="020F0502020204030204" pitchFamily="34" charset="0"/>
              </a:rPr>
              <a:t>Clarity of roles and responsibilities of various stakeholders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62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</a:pPr>
            <a:endParaRPr lang="en-AU" sz="2400" dirty="0"/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AU" sz="2400" dirty="0"/>
              <a:t>S</a:t>
            </a:r>
            <a:r>
              <a:rPr lang="cs-CZ" sz="2400" dirty="0"/>
              <a:t>ituational analysis of </a:t>
            </a:r>
            <a:endParaRPr lang="en-AU" sz="2400" dirty="0"/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cs-CZ" sz="1900" dirty="0"/>
              <a:t>the available resources, </a:t>
            </a:r>
            <a:endParaRPr lang="en-AU" sz="1900" dirty="0"/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cs-CZ" sz="1900" dirty="0"/>
              <a:t>their characteristics and </a:t>
            </a:r>
            <a:endParaRPr lang="en-AU" sz="1900" dirty="0"/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cs-CZ" sz="1900" dirty="0"/>
              <a:t>risks to those resources </a:t>
            </a:r>
            <a:endParaRPr lang="en-AU" sz="1900" dirty="0"/>
          </a:p>
          <a:p>
            <a:r>
              <a:rPr lang="en-IN" sz="2400" i="1" dirty="0"/>
              <a:t>Key Outcomes</a:t>
            </a:r>
            <a:r>
              <a:rPr lang="en-IN" sz="2400" dirty="0"/>
              <a:t>:</a:t>
            </a:r>
          </a:p>
          <a:p>
            <a:pPr lvl="1"/>
            <a:r>
              <a:rPr lang="en-IN" sz="1900" dirty="0"/>
              <a:t>Understanding of the basin’s situation documented in a state of the basin report</a:t>
            </a:r>
          </a:p>
          <a:p>
            <a:pPr lvl="1"/>
            <a:r>
              <a:rPr lang="en-IN" sz="1900" dirty="0"/>
              <a:t>Process established to actively engage and involve all stakeholders </a:t>
            </a:r>
          </a:p>
          <a:p>
            <a:pPr lvl="1"/>
            <a:r>
              <a:rPr lang="en-IN" sz="1900" dirty="0"/>
              <a:t>Present and future water supply and demand quantified </a:t>
            </a:r>
          </a:p>
          <a:p>
            <a:pPr lvl="1"/>
            <a:r>
              <a:rPr lang="en-IN" sz="1900" dirty="0"/>
              <a:t>Issues of common concern identified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71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87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7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3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72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3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89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3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3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5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ADE2-9931-4BB1-B253-6DC2C42D0136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svg"/><Relationship Id="rId5" Type="http://schemas.openxmlformats.org/officeDocument/2006/relationships/diagramData" Target="../diagrams/data3.xml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diagramDrawing" Target="../diagrams/drawing3.xml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g"/><Relationship Id="rId7" Type="http://schemas.openxmlformats.org/officeDocument/2006/relationships/hyperlink" Target="mailto:melita.grant@uts.edu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id.winfield@alluvium.com.au" TargetMode="External"/><Relationship Id="rId5" Type="http://schemas.openxmlformats.org/officeDocument/2006/relationships/hyperlink" Target="mailto:rory.hunter@waterpartnership.org.au" TargetMode="External"/><Relationship Id="rId4" Type="http://schemas.openxmlformats.org/officeDocument/2006/relationships/hyperlink" Target="https://bit.ly/350w7IN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hyperlink" Target="https://bit.ly/350w7IN" TargetMode="Externa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2FD1C-A550-4F57-A831-0AC09E6FA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4" t="4329" r="35973" b="67614"/>
          <a:stretch/>
        </p:blipFill>
        <p:spPr>
          <a:xfrm>
            <a:off x="0" y="-27384"/>
            <a:ext cx="9144000" cy="6237312"/>
          </a:xfrm>
          <a:prstGeom prst="rect">
            <a:avLst/>
          </a:prstGeom>
        </p:spPr>
      </p:pic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97FC67BA-27A0-4E7E-B54B-6073B4DA7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6208862"/>
            <a:ext cx="1080120" cy="6720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AE2CE-BBD8-47B9-8C0A-F733BC40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t="15750" r="39944" b="76900"/>
          <a:stretch/>
        </p:blipFill>
        <p:spPr>
          <a:xfrm>
            <a:off x="3491880" y="6208862"/>
            <a:ext cx="3575902" cy="6765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E40495-B03C-48AE-8205-A882BAD8514B}"/>
              </a:ext>
            </a:extLst>
          </p:cNvPr>
          <p:cNvCxnSpPr>
            <a:cxnSpLocks/>
          </p:cNvCxnSpPr>
          <p:nvPr/>
        </p:nvCxnSpPr>
        <p:spPr>
          <a:xfrm>
            <a:off x="3311860" y="6309320"/>
            <a:ext cx="0" cy="43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0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3: Governance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44" y="1534477"/>
            <a:ext cx="8387328" cy="4562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Enabling governance, policy and legislation  </a:t>
            </a:r>
          </a:p>
          <a:p>
            <a:pPr marL="0" indent="0" algn="ctr">
              <a:buNone/>
            </a:pPr>
            <a:r>
              <a:rPr lang="en-IN" sz="2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makes decision and who is responsible for that?</a:t>
            </a:r>
          </a:p>
          <a:p>
            <a:endParaRPr lang="en-IN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B68B3A0-6D04-472D-B097-50471DC0E5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98" y="170357"/>
            <a:ext cx="118681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CA386-EDB0-4903-AB16-3A25D23F6E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2" y="2924944"/>
            <a:ext cx="7848872" cy="2542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44" y="5643685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ea typeface="Calibri" panose="020F0502020204030204" pitchFamily="34" charset="0"/>
              </a:rPr>
              <a:t>Consider a wide range of forms of stakeholder engagement and governance mechanisms </a:t>
            </a:r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568098" y="6225040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72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4: Situation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7660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/>
              <a:t>Assessing current status and trends for surface and ground water</a:t>
            </a:r>
            <a:endParaRPr lang="en-IN" sz="2400" b="1" i="1" dirty="0"/>
          </a:p>
          <a:p>
            <a:pPr marL="0" indent="0" algn="ctr">
              <a:buNone/>
            </a:pPr>
            <a:r>
              <a:rPr lang="en-IN" sz="2400" i="1" dirty="0"/>
              <a:t>Where are we now?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Undertake a situation assessment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Engage communities in building a common understanding of the basin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Identify issues of common concern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Utilise water resources modelling and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2BF647E-041B-4E80-A38C-651F93DE61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98" y="237282"/>
            <a:ext cx="118681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7BD992-AE98-4CC2-A892-E4B123AFA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3" t="4851" r="45324" b="64700"/>
          <a:stretch/>
        </p:blipFill>
        <p:spPr>
          <a:xfrm>
            <a:off x="6085485" y="1844824"/>
            <a:ext cx="2664296" cy="3863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29682" y="6208862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5: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3394721" cy="27363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IN" sz="3100" b="1" dirty="0"/>
              <a:t>Considering strategies, options, negotiating trade offs and making decisions </a:t>
            </a:r>
          </a:p>
          <a:p>
            <a:pPr marL="0" indent="0" algn="ctr">
              <a:buNone/>
            </a:pPr>
            <a:r>
              <a:rPr lang="en-IN" sz="3100" i="1" dirty="0"/>
              <a:t>How do we plan, consider options and decide strategies?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82DAB50-0EB2-4844-AD1F-96A3A4521E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1" y="216218"/>
            <a:ext cx="1187450" cy="1259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2EBF76-AB78-4247-A687-7E0027456867}"/>
              </a:ext>
            </a:extLst>
          </p:cNvPr>
          <p:cNvGrpSpPr/>
          <p:nvPr/>
        </p:nvGrpSpPr>
        <p:grpSpPr>
          <a:xfrm>
            <a:off x="4124454" y="116632"/>
            <a:ext cx="3490976" cy="6053718"/>
            <a:chOff x="0" y="0"/>
            <a:chExt cx="2644561" cy="3809912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E75E923D-E349-4487-9AD6-802A754FEB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1491737"/>
                </p:ext>
              </p:extLst>
            </p:nvPr>
          </p:nvGraphicFramePr>
          <p:xfrm>
            <a:off x="0" y="0"/>
            <a:ext cx="2408051" cy="38099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B0A891-991F-4B1B-9331-DAD17F67251E}"/>
                </a:ext>
              </a:extLst>
            </p:cNvPr>
            <p:cNvSpPr/>
            <p:nvPr/>
          </p:nvSpPr>
          <p:spPr>
            <a:xfrm>
              <a:off x="2274097" y="0"/>
              <a:ext cx="370464" cy="3809912"/>
            </a:xfrm>
            <a:prstGeom prst="roundRect">
              <a:avLst/>
            </a:prstGeom>
            <a:solidFill>
              <a:srgbClr val="A5300F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vert270" wrap="square" lIns="25718" tIns="25718" rIns="25718" bIns="25718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AU" sz="14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Ongoing communication and engagement</a:t>
              </a:r>
              <a:endPara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56" t="15750" r="39944" b="76900"/>
          <a:stretch/>
        </p:blipFill>
        <p:spPr>
          <a:xfrm>
            <a:off x="5592799" y="6258339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5: Plan (b)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82DAB50-0EB2-4844-AD1F-96A3A4521E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1" y="216218"/>
            <a:ext cx="1187450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537DD3-38E3-459B-B5BE-B93C909BA51F}"/>
              </a:ext>
            </a:extLst>
          </p:cNvPr>
          <p:cNvSpPr/>
          <p:nvPr/>
        </p:nvSpPr>
        <p:spPr>
          <a:xfrm>
            <a:off x="153675" y="4837956"/>
            <a:ext cx="8775324" cy="11547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Operational strategies</a:t>
            </a:r>
            <a:b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Climate change, scarcity and drought; Flood management planning; Groundwater management; Water quality and pollution control</a:t>
            </a:r>
            <a:endParaRPr lang="en-A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000BBF-3075-456B-95BB-5A7C27E5C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456970"/>
              </p:ext>
            </p:extLst>
          </p:nvPr>
        </p:nvGraphicFramePr>
        <p:xfrm>
          <a:off x="323528" y="1546737"/>
          <a:ext cx="8651304" cy="30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Graphic 16" descr="Fishing">
            <a:extLst>
              <a:ext uri="{FF2B5EF4-FFF2-40B4-BE49-F238E27FC236}">
                <a16:creationId xmlns:a16="http://schemas.microsoft.com/office/drawing/2014/main" id="{ACBFA530-2D69-4D22-BC6C-8C2224B30E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592" y="1742807"/>
            <a:ext cx="914400" cy="914400"/>
          </a:xfrm>
          <a:prstGeom prst="rect">
            <a:avLst/>
          </a:prstGeom>
        </p:spPr>
      </p:pic>
      <p:pic>
        <p:nvPicPr>
          <p:cNvPr id="19" name="Graphic 18" descr="Crops">
            <a:extLst>
              <a:ext uri="{FF2B5EF4-FFF2-40B4-BE49-F238E27FC236}">
                <a16:creationId xmlns:a16="http://schemas.microsoft.com/office/drawing/2014/main" id="{9CAB9697-4404-444F-B014-52B94DC05B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5860" y="1782400"/>
            <a:ext cx="914400" cy="914400"/>
          </a:xfrm>
          <a:prstGeom prst="rect">
            <a:avLst/>
          </a:prstGeom>
        </p:spPr>
      </p:pic>
      <p:pic>
        <p:nvPicPr>
          <p:cNvPr id="21" name="Graphic 20" descr="Leaky Tap">
            <a:extLst>
              <a:ext uri="{FF2B5EF4-FFF2-40B4-BE49-F238E27FC236}">
                <a16:creationId xmlns:a16="http://schemas.microsoft.com/office/drawing/2014/main" id="{1691A38A-42E5-4D5D-A10B-CA348D7F9A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52128" y="1840820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5456" t="15750" r="39944" b="76900"/>
          <a:stretch/>
        </p:blipFill>
        <p:spPr>
          <a:xfrm>
            <a:off x="5568098" y="6223087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0337"/>
            <a:ext cx="7906072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6: Implement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6" y="1317330"/>
            <a:ext cx="8229600" cy="94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/>
              <a:t>Implementation of water plans and ongoing management</a:t>
            </a:r>
          </a:p>
          <a:p>
            <a:pPr marL="0" indent="0" algn="ctr">
              <a:buNone/>
            </a:pPr>
            <a:r>
              <a:rPr lang="en-IN" sz="2400" i="1" dirty="0"/>
              <a:t>How do we make it happen?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C7091BD-E89B-4FC4-B1CE-517E191F12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1" y="241911"/>
            <a:ext cx="1187450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65E50-CA14-413D-9AD9-44480AEDB91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905" y="3068960"/>
            <a:ext cx="3457575" cy="2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0AC4A-31E2-4365-A3A7-63F9E3BE211E}"/>
              </a:ext>
            </a:extLst>
          </p:cNvPr>
          <p:cNvSpPr txBox="1">
            <a:spLocks/>
          </p:cNvSpPr>
          <p:nvPr/>
        </p:nvSpPr>
        <p:spPr>
          <a:xfrm>
            <a:off x="323528" y="2291801"/>
            <a:ext cx="54829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Resourcing, responsibilities and accountabilities for plan implementation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Regulation, compliance and enforcement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dirty="0"/>
              <a:t>Community’s role in behavioural change and in tracking compliance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dirty="0"/>
              <a:t>Adaptive management processes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79564" y="6208862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69" y="1603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7: Monitor and evaluate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58401"/>
            <a:ext cx="8435532" cy="3004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/>
              <a:t>Monitoring, evaluation, reporting and adaptive management and learning</a:t>
            </a:r>
          </a:p>
          <a:p>
            <a:pPr marL="0" indent="0" algn="ctr">
              <a:buNone/>
            </a:pPr>
            <a:r>
              <a:rPr lang="en-IN" sz="2400" i="1" dirty="0"/>
              <a:t>How do we adapt and learn?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47A5C-08F3-4C72-A365-C6E5257951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81" y="173161"/>
            <a:ext cx="1187450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1630F-9872-4070-9E68-5CD661D578E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471452" cy="337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F2D6B5-EFBC-43CF-A096-3444A6DB8FEB}"/>
              </a:ext>
            </a:extLst>
          </p:cNvPr>
          <p:cNvSpPr txBox="1"/>
          <p:nvPr/>
        </p:nvSpPr>
        <p:spPr>
          <a:xfrm>
            <a:off x="249037" y="2712217"/>
            <a:ext cx="5915001" cy="350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indent="-431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Planning is a cycle</a:t>
            </a:r>
          </a:p>
          <a:p>
            <a:pPr marL="431800" indent="-431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Accountability and transparency in implementation</a:t>
            </a:r>
          </a:p>
          <a:p>
            <a:pPr marL="431800" indent="-431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Data sharing and information management arrangements</a:t>
            </a:r>
          </a:p>
          <a:p>
            <a:pPr marL="431800" indent="-431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Evaluation, learning, review and remaking of the river basin plan</a:t>
            </a:r>
            <a:endParaRPr lang="en-I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06391" y="6208862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Application of the Basin Guide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266928" cy="4752712"/>
          </a:xfrm>
        </p:spPr>
        <p:txBody>
          <a:bodyPr>
            <a:normAutofit fontScale="92500" lnSpcReduction="20000"/>
          </a:bodyPr>
          <a:lstStyle/>
          <a:p>
            <a:pPr marL="628650" indent="-571500"/>
            <a:r>
              <a:rPr lang="en-AU" sz="3600" dirty="0"/>
              <a:t>Relevant at a range of scales</a:t>
            </a:r>
          </a:p>
          <a:p>
            <a:pPr marL="628650" indent="-571500"/>
            <a:r>
              <a:rPr lang="en-AU" sz="3600" dirty="0"/>
              <a:t>Consider the context </a:t>
            </a:r>
          </a:p>
          <a:p>
            <a:pPr marL="628650" indent="-571500"/>
            <a:r>
              <a:rPr lang="en-AU" sz="3600" dirty="0"/>
              <a:t>Identify key areas of need and entry points</a:t>
            </a:r>
          </a:p>
          <a:p>
            <a:pPr marL="628650" indent="-571500"/>
            <a:r>
              <a:rPr lang="en-AU" sz="3600" dirty="0"/>
              <a:t>Stages, guiding questions, key actions and outcomes</a:t>
            </a:r>
          </a:p>
          <a:p>
            <a:pPr marL="628650" indent="-571500"/>
            <a:r>
              <a:rPr lang="en-AU" sz="3600" dirty="0"/>
              <a:t>Australia has a range of skills and capabilities that can assist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958701-18AC-4638-A613-1020A1ED9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16" y="3949121"/>
            <a:ext cx="2627784" cy="1970838"/>
          </a:xfrm>
          <a:prstGeom prst="rect">
            <a:avLst/>
          </a:prstGeom>
        </p:spPr>
      </p:pic>
      <p:pic>
        <p:nvPicPr>
          <p:cNvPr id="12" name="Picture 11" descr="A group of people sitting at desks in a room&#10;&#10;Description automatically generated">
            <a:extLst>
              <a:ext uri="{FF2B5EF4-FFF2-40B4-BE49-F238E27FC236}">
                <a16:creationId xmlns:a16="http://schemas.microsoft.com/office/drawing/2014/main" id="{7EC3449B-1BEB-4073-8FC2-CD34097F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16" y="1693313"/>
            <a:ext cx="2627784" cy="1970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t="15750" r="39944" b="76900"/>
          <a:stretch/>
        </p:blipFill>
        <p:spPr>
          <a:xfrm>
            <a:off x="5584957" y="6200367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69C1-58AF-4250-B28F-46684105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0A1AAE6B-6671-42C2-BC8C-B5855485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/>
          <a:stretch/>
        </p:blipFill>
        <p:spPr>
          <a:xfrm>
            <a:off x="0" y="-27384"/>
            <a:ext cx="9144000" cy="620886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EECFB6-1A2F-4438-B113-99094832B00F}"/>
              </a:ext>
            </a:extLst>
          </p:cNvPr>
          <p:cNvSpPr/>
          <p:nvPr/>
        </p:nvSpPr>
        <p:spPr>
          <a:xfrm>
            <a:off x="739180" y="1268761"/>
            <a:ext cx="7931224" cy="3096610"/>
          </a:xfrm>
          <a:prstGeom prst="rect">
            <a:avLst/>
          </a:prstGeom>
          <a:solidFill>
            <a:srgbClr val="F2F2F2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i="1" dirty="0">
                <a:solidFill>
                  <a:schemeClr val="tx1"/>
                </a:solidFill>
              </a:rPr>
              <a:t>Any Questions?</a:t>
            </a:r>
          </a:p>
          <a:p>
            <a:pPr algn="ctr"/>
            <a:endParaRPr lang="en-AU" b="1" i="1" dirty="0">
              <a:solidFill>
                <a:schemeClr val="tx1"/>
              </a:solidFill>
            </a:endParaRPr>
          </a:p>
          <a:p>
            <a:pPr algn="ctr"/>
            <a:r>
              <a:rPr lang="en-AU" b="1" i="1" dirty="0" err="1">
                <a:solidFill>
                  <a:schemeClr val="tx1"/>
                </a:solidFill>
              </a:rPr>
              <a:t>BasinGuide</a:t>
            </a:r>
            <a:r>
              <a:rPr lang="en-AU" b="1" dirty="0">
                <a:solidFill>
                  <a:schemeClr val="tx1"/>
                </a:solidFill>
              </a:rPr>
              <a:t> can be downloaded from:</a:t>
            </a:r>
            <a:br>
              <a:rPr lang="en-AU" b="1" dirty="0">
                <a:solidFill>
                  <a:schemeClr val="tx1"/>
                </a:solidFill>
              </a:rPr>
            </a:br>
            <a:r>
              <a:rPr lang="en-AU" sz="1800" u="sng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https://bit.ly/350w7IN</a:t>
            </a:r>
            <a:endParaRPr lang="en-AU" sz="1800" u="sng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b="1" dirty="0">
                <a:solidFill>
                  <a:schemeClr val="tx1"/>
                </a:solidFill>
              </a:rPr>
              <a:t>Contacts for more information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Rory Hunter, Australian Water Partnership: </a:t>
            </a:r>
            <a:r>
              <a:rPr lang="en-AU" dirty="0">
                <a:solidFill>
                  <a:schemeClr val="tx1"/>
                </a:solidFill>
                <a:hlinkClick r:id="rId5"/>
              </a:rPr>
              <a:t>rory.hunter@waterpartnership.org.au</a:t>
            </a:r>
            <a:r>
              <a:rPr lang="en-AU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David Winfield, Alluvium: </a:t>
            </a:r>
            <a:r>
              <a:rPr lang="en-AU" dirty="0">
                <a:solidFill>
                  <a:schemeClr val="tx1"/>
                </a:solidFill>
                <a:hlinkClick r:id="rId6"/>
              </a:rPr>
              <a:t>david.winfield@alluvium.com.au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>
                <a:solidFill>
                  <a:schemeClr val="tx1"/>
                </a:solidFill>
              </a:rPr>
              <a:t>Melita Grant: </a:t>
            </a:r>
            <a:r>
              <a:rPr lang="en-AU" dirty="0">
                <a:solidFill>
                  <a:schemeClr val="tx1"/>
                </a:solidFill>
                <a:hlinkClick r:id="rId7"/>
              </a:rPr>
              <a:t>melita.grant@uts.edu.au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E7597FFB-FF49-4D0F-937F-9202CBDD74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6208862"/>
            <a:ext cx="1080120" cy="672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456" t="15750" r="39944" b="76900"/>
          <a:stretch/>
        </p:blipFill>
        <p:spPr>
          <a:xfrm>
            <a:off x="3491880" y="6208862"/>
            <a:ext cx="3575902" cy="676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9676C-3916-448A-83AC-7B055B05AC4F}"/>
              </a:ext>
            </a:extLst>
          </p:cNvPr>
          <p:cNvCxnSpPr>
            <a:cxnSpLocks/>
          </p:cNvCxnSpPr>
          <p:nvPr/>
        </p:nvCxnSpPr>
        <p:spPr>
          <a:xfrm>
            <a:off x="3311860" y="6309320"/>
            <a:ext cx="0" cy="43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7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94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Drivers for River Basin Planning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282" y="6225845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6385610-95E4-4792-999F-84CD1EE7E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7" y="1260021"/>
            <a:ext cx="2448272" cy="1998211"/>
          </a:xfrm>
          <a:prstGeom prst="rect">
            <a:avLst/>
          </a:prstGeom>
        </p:spPr>
      </p:pic>
      <p:pic>
        <p:nvPicPr>
          <p:cNvPr id="9" name="Picture 2" descr="Asia and the Pacific most at risk from future flooding - The Source">
            <a:extLst>
              <a:ext uri="{FF2B5EF4-FFF2-40B4-BE49-F238E27FC236}">
                <a16:creationId xmlns:a16="http://schemas.microsoft.com/office/drawing/2014/main" id="{CDD90FD0-241E-43A3-A699-702C1AEE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29" y="4110647"/>
            <a:ext cx="3442967" cy="19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86C5018-DBB0-411B-83E2-48A78E7FC8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40" y="1260021"/>
            <a:ext cx="3443056" cy="1939354"/>
          </a:xfrm>
          <a:prstGeom prst="rect">
            <a:avLst/>
          </a:prstGeom>
        </p:spPr>
      </p:pic>
      <p:pic>
        <p:nvPicPr>
          <p:cNvPr id="2050" name="Picture 2" descr="Agricultural reforms and urban accountability key to water management |The  Third Pole">
            <a:extLst>
              <a:ext uri="{FF2B5EF4-FFF2-40B4-BE49-F238E27FC236}">
                <a16:creationId xmlns:a16="http://schemas.microsoft.com/office/drawing/2014/main" id="{0D2D9344-D1F8-485F-BE24-026E44494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2"/>
          <a:stretch/>
        </p:blipFill>
        <p:spPr bwMode="auto">
          <a:xfrm>
            <a:off x="6174648" y="1270917"/>
            <a:ext cx="2847975" cy="19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nindee fish kill is Australia's mainland 'coral bleaching event',  scientists warn Labor - ABC News">
            <a:extLst>
              <a:ext uri="{FF2B5EF4-FFF2-40B4-BE49-F238E27FC236}">
                <a16:creationId xmlns:a16="http://schemas.microsoft.com/office/drawing/2014/main" id="{59D1CBDE-0824-441B-95BA-12E4FBC5A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"/>
          <a:stretch/>
        </p:blipFill>
        <p:spPr bwMode="auto">
          <a:xfrm>
            <a:off x="6227700" y="4110647"/>
            <a:ext cx="2847975" cy="19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192DC7-8384-4BAD-A49F-64CF1EB48FE5}"/>
              </a:ext>
            </a:extLst>
          </p:cNvPr>
          <p:cNvSpPr txBox="1"/>
          <p:nvPr/>
        </p:nvSpPr>
        <p:spPr>
          <a:xfrm>
            <a:off x="1404466" y="3347327"/>
            <a:ext cx="583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800" i="1" dirty="0"/>
              <a:t>Water is needed to sustain lives, livelihoods and the environment within a rapidly changing climate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115A6F-8752-4138-84B5-835C34900F5C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95" t="23174" r="9985" b="22904"/>
          <a:stretch/>
        </p:blipFill>
        <p:spPr bwMode="auto">
          <a:xfrm>
            <a:off x="134407" y="4110646"/>
            <a:ext cx="2413918" cy="1998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56" t="15750" r="39944" b="76900"/>
          <a:stretch/>
        </p:blipFill>
        <p:spPr>
          <a:xfrm>
            <a:off x="5565816" y="6181478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082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River basin planning – a part of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81720"/>
            <a:ext cx="5122912" cy="46036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2400" dirty="0"/>
              <a:t>Basin planning is a way to facilitate different interests and water needs at a river basin scale.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It acknowledges the inherent connections between surface and groundwater, up and downstream, cities and farms. 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Basin planning addresses:</a:t>
            </a:r>
          </a:p>
          <a:p>
            <a:pPr lvl="1">
              <a:spcAft>
                <a:spcPts val="1200"/>
              </a:spcAft>
            </a:pPr>
            <a:r>
              <a:rPr lang="en-AU" sz="2400" b="1" i="1" dirty="0"/>
              <a:t>People and political challenges </a:t>
            </a:r>
            <a:r>
              <a:rPr lang="en-AU" sz="24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AU" sz="2400" b="1" i="1" dirty="0"/>
              <a:t>Hydrological and environmental challenges </a:t>
            </a:r>
            <a:endParaRPr lang="en-AU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2282" y="6225845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026" name="Picture 2" descr="5 Stakeholders involved in river basin planning and management, each having different goals and information needs  ">
            <a:extLst>
              <a:ext uri="{FF2B5EF4-FFF2-40B4-BE49-F238E27FC236}">
                <a16:creationId xmlns:a16="http://schemas.microsoft.com/office/drawing/2014/main" id="{9E8B1FCA-D129-488F-95CD-9EF88A79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t="-994"/>
          <a:stretch/>
        </p:blipFill>
        <p:spPr bwMode="auto">
          <a:xfrm>
            <a:off x="5652120" y="2059081"/>
            <a:ext cx="3310086" cy="31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t="15750" r="39944" b="76900"/>
          <a:stretch/>
        </p:blipFill>
        <p:spPr>
          <a:xfrm>
            <a:off x="5596523" y="6197395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Australia’s experience in river basin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58" y="1084738"/>
            <a:ext cx="5403095" cy="485740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AU" sz="2200" dirty="0"/>
              <a:t>Since the Dreaming or time immemorial, Aboriginal and Torres Strait Islander Peoples have managed and occupied the land and waters of Australia, including the MDB region. </a:t>
            </a:r>
          </a:p>
          <a:p>
            <a:pPr>
              <a:spcAft>
                <a:spcPts val="1200"/>
              </a:spcAft>
            </a:pPr>
            <a:r>
              <a:rPr lang="en-AU" sz="2200" dirty="0"/>
              <a:t>Australia continues its journey of dealing with increasing water demands in a highly variable and changing climate</a:t>
            </a:r>
          </a:p>
          <a:p>
            <a:pPr>
              <a:spcAft>
                <a:spcPts val="1200"/>
              </a:spcAft>
            </a:pPr>
            <a:r>
              <a:rPr lang="en-AU" sz="2200" dirty="0"/>
              <a:t>Australia’s approach is underpinned by basin planning processes (Murray Darling and elsewhere in Australia)</a:t>
            </a:r>
          </a:p>
          <a:p>
            <a:pPr>
              <a:spcAft>
                <a:spcPts val="1200"/>
              </a:spcAft>
            </a:pPr>
            <a:r>
              <a:rPr lang="en-AU" sz="2200" dirty="0"/>
              <a:t>Internationally, there is strong interest in the Australian basin planning experience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6CB2CEC-9C56-4D62-B78E-66B8CB6F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81" y="3861048"/>
            <a:ext cx="3054919" cy="21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896CC4-FF0F-4A2E-8E31-17DAC3F44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10955" r="36613" b="19880"/>
          <a:stretch/>
        </p:blipFill>
        <p:spPr bwMode="auto">
          <a:xfrm>
            <a:off x="5624541" y="1417638"/>
            <a:ext cx="2951212" cy="23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56953" y="6223087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The Basin Guide - underpinned by Australian and international experiences in basin planning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E1E2077-B5F2-4A51-83AC-58B545FC9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8" t="7245" r="35973" b="67614"/>
          <a:stretch/>
        </p:blipFill>
        <p:spPr>
          <a:xfrm>
            <a:off x="5436096" y="1494566"/>
            <a:ext cx="3413953" cy="386886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8E68282-9858-46F8-8760-72D230F48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501008"/>
              </p:ext>
            </p:extLst>
          </p:nvPr>
        </p:nvGraphicFramePr>
        <p:xfrm>
          <a:off x="-108520" y="1494566"/>
          <a:ext cx="5328592" cy="459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FA8B64-8632-4233-ABB8-18FEFD7399A2}"/>
              </a:ext>
            </a:extLst>
          </p:cNvPr>
          <p:cNvSpPr txBox="1"/>
          <p:nvPr/>
        </p:nvSpPr>
        <p:spPr>
          <a:xfrm>
            <a:off x="4860032" y="5867980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u="sng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https://bit.ly/350w7IN</a:t>
            </a:r>
            <a:endParaRPr lang="en-AU" sz="1800" u="sng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154D7-7AF9-4565-A0E7-8E61D05A4F4A}"/>
              </a:ext>
            </a:extLst>
          </p:cNvPr>
          <p:cNvSpPr txBox="1"/>
          <p:nvPr/>
        </p:nvSpPr>
        <p:spPr>
          <a:xfrm>
            <a:off x="5467630" y="5396285"/>
            <a:ext cx="3413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400" dirty="0"/>
              <a:t>By David Winfield, Melita Grant Tony Weber, Simon Tilleard and David Harriss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456" t="15750" r="39944" b="76900"/>
          <a:stretch/>
        </p:blipFill>
        <p:spPr>
          <a:xfrm>
            <a:off x="5568098" y="6223087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1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tx2">
                    <a:lumMod val="50000"/>
                  </a:schemeClr>
                </a:solidFill>
              </a:rPr>
              <a:t>Process of </a:t>
            </a:r>
            <a:r>
              <a:rPr lang="en-IN" sz="3600" b="1" dirty="0" err="1">
                <a:solidFill>
                  <a:schemeClr val="tx2">
                    <a:lumMod val="50000"/>
                  </a:schemeClr>
                </a:solidFill>
              </a:rPr>
              <a:t>BasinGuide</a:t>
            </a:r>
            <a:r>
              <a:rPr lang="en-IN" sz="3600" b="1" dirty="0">
                <a:solidFill>
                  <a:schemeClr val="tx2">
                    <a:lumMod val="50000"/>
                  </a:schemeClr>
                </a:solidFill>
              </a:rPr>
              <a:t> development </a:t>
            </a:r>
            <a:endParaRPr lang="en-A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4" y="1556792"/>
            <a:ext cx="4219772" cy="2376264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Collaborative development process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AU" sz="1800" dirty="0">
                <a:latin typeface="Calibri" panose="020F0502020204030204" pitchFamily="34" charset="0"/>
              </a:rPr>
              <a:t>Informed by work with Indian water planners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A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Experts workshop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A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Expert reviews</a:t>
            </a:r>
          </a:p>
          <a:p>
            <a:pPr lvl="1"/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8" name="Picture 7" descr="A picture containing indoor, ceiling, room, area&#10;&#10;Description automatically generated">
            <a:extLst>
              <a:ext uri="{FF2B5EF4-FFF2-40B4-BE49-F238E27FC236}">
                <a16:creationId xmlns:a16="http://schemas.microsoft.com/office/drawing/2014/main" id="{ED40663D-276D-4E42-A7D8-058137F3C4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9"/>
          <a:stretch/>
        </p:blipFill>
        <p:spPr>
          <a:xfrm>
            <a:off x="-17230" y="3861048"/>
            <a:ext cx="9144000" cy="237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517318-75F1-4281-AD56-639BB1F87110}"/>
              </a:ext>
            </a:extLst>
          </p:cNvPr>
          <p:cNvSpPr txBox="1"/>
          <p:nvPr/>
        </p:nvSpPr>
        <p:spPr>
          <a:xfrm>
            <a:off x="4676972" y="1560855"/>
            <a:ext cx="43308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</a:rPr>
              <a:t>Engaged with representatives from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National and State government</a:t>
            </a:r>
          </a:p>
          <a:p>
            <a:pPr marL="742950" lvl="1" indent="-285750">
              <a:buFont typeface="Calibri" panose="020F0502020204030204" pitchFamily="34" charset="0"/>
              <a:buChar char="⁻"/>
            </a:pPr>
            <a:r>
              <a:rPr lang="en-A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Indigenous (First nations) people </a:t>
            </a:r>
          </a:p>
          <a:p>
            <a:pPr marL="742950" lvl="1" indent="-285750">
              <a:buFont typeface="Calibri" panose="020F0502020204030204" pitchFamily="34" charset="0"/>
              <a:buChar char="⁻"/>
            </a:pPr>
            <a:r>
              <a:rPr lang="en-A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Communities   </a:t>
            </a:r>
          </a:p>
          <a:p>
            <a:pPr marL="742950" lvl="1" indent="-285750">
              <a:buFont typeface="Calibri" panose="020F0502020204030204" pitchFamily="34" charset="0"/>
              <a:buChar char="⁻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 advocates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t="15750" r="39944" b="76900"/>
          <a:stretch/>
        </p:blipFill>
        <p:spPr>
          <a:xfrm>
            <a:off x="5574796" y="6223087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238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err="1">
                <a:solidFill>
                  <a:schemeClr val="tx2">
                    <a:lumMod val="50000"/>
                  </a:schemeClr>
                </a:solidFill>
              </a:rPr>
              <a:t>BasinGuide</a:t>
            </a:r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 Stages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F5FFB7-8285-47AD-8961-6347740E69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9790"/>
            <a:ext cx="4752528" cy="504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56" t="15750" r="39944" b="76900"/>
          <a:stretch/>
        </p:blipFill>
        <p:spPr>
          <a:xfrm>
            <a:off x="5568098" y="6191246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3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1: Initiate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99" y="1141948"/>
            <a:ext cx="8996779" cy="4643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i="1" dirty="0"/>
              <a:t>Initiating and Visioning</a:t>
            </a:r>
          </a:p>
          <a:p>
            <a:pPr marL="0" indent="0" algn="ctr">
              <a:buNone/>
            </a:pPr>
            <a:r>
              <a:rPr lang="en-IN" sz="2400" i="1" dirty="0"/>
              <a:t>Why do we need to do this and how do we get started?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44CFB1E-3248-485C-96B8-D6BA2B989E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98" y="153166"/>
            <a:ext cx="118681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83CF6-16BC-42A6-8B03-369ACEE30DB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986984"/>
            <a:ext cx="2987824" cy="24904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D570A8-EEB2-43BB-B5EA-237C8FEEB022}"/>
              </a:ext>
            </a:extLst>
          </p:cNvPr>
          <p:cNvSpPr txBox="1">
            <a:spLocks/>
          </p:cNvSpPr>
          <p:nvPr/>
        </p:nvSpPr>
        <p:spPr>
          <a:xfrm>
            <a:off x="492934" y="2492896"/>
            <a:ext cx="5108347" cy="464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Understand the why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Build a network of support and leadership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Be clear on scope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Develop a basin vision and objectives (with Indigenous peoples, community, stakeholders, industry..)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52120" y="6226830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" y="215413"/>
            <a:ext cx="6648048" cy="1143000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Stage 2: Ongoing Engagement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6992-D238-47DF-83CA-24674396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94" y="1196752"/>
            <a:ext cx="5218687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N" sz="2600" b="1" i="1" dirty="0">
                <a:latin typeface="+mj-lt"/>
              </a:rPr>
              <a:t>Engaging stakeholders and the community</a:t>
            </a:r>
          </a:p>
          <a:p>
            <a:pPr marL="0" indent="0" algn="ctr">
              <a:buNone/>
            </a:pPr>
            <a:r>
              <a:rPr lang="en-IN" sz="2600" i="1" dirty="0">
                <a:latin typeface="+mj-lt"/>
              </a:rPr>
              <a:t>Who needs to be involved ?</a:t>
            </a:r>
          </a:p>
          <a:p>
            <a:pPr marL="0" indent="0">
              <a:buNone/>
            </a:pPr>
            <a:endParaRPr lang="en-IN" sz="2600" dirty="0">
              <a:latin typeface="+mj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ffectLst/>
                <a:latin typeface="+mj-lt"/>
                <a:ea typeface="Calibri" panose="020F0502020204030204" pitchFamily="34" charset="0"/>
              </a:rPr>
              <a:t>Map out all stakeholder groups and develop and implement a stakeholder engagement plan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a typeface="Calibri" panose="020F0502020204030204" pitchFamily="34" charset="0"/>
              </a:rPr>
              <a:t>Engage and draw on the knowledge of Indigenous Peoples, women, people with disabilities, minorities. </a:t>
            </a:r>
            <a:endParaRPr lang="en-IN" sz="31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ffectLst/>
                <a:latin typeface="+mj-lt"/>
                <a:ea typeface="Calibri" panose="020F0502020204030204" pitchFamily="34" charset="0"/>
              </a:rPr>
              <a:t>Share all of the available information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ffectLst/>
                <a:latin typeface="+mj-lt"/>
                <a:ea typeface="Calibri" panose="020F0502020204030204" pitchFamily="34" charset="0"/>
              </a:rPr>
              <a:t>Seek political leadership and support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ffectLst/>
                <a:latin typeface="+mj-lt"/>
                <a:ea typeface="Calibri" panose="020F0502020204030204" pitchFamily="34" charset="0"/>
              </a:rPr>
              <a:t>Transparently identify and assess the values and objectives of all stakeholders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600" dirty="0">
                <a:effectLst/>
                <a:latin typeface="+mj-lt"/>
                <a:ea typeface="Calibri" panose="020F0502020204030204" pitchFamily="34" charset="0"/>
              </a:rPr>
              <a:t>Consider different forms of stakeholder engagement and governance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237312"/>
            <a:ext cx="9144000" cy="715034"/>
            <a:chOff x="0" y="6237312"/>
            <a:chExt cx="9144000" cy="715034"/>
          </a:xfrm>
        </p:grpSpPr>
        <p:sp>
          <p:nvSpPr>
            <p:cNvPr id="5" name="Rectangle 4"/>
            <p:cNvSpPr/>
            <p:nvPr/>
          </p:nvSpPr>
          <p:spPr>
            <a:xfrm>
              <a:off x="0" y="6237312"/>
              <a:ext cx="9144000" cy="648072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08" y="6237312"/>
              <a:ext cx="1560996" cy="715034"/>
            </a:xfrm>
            <a:prstGeom prst="rect">
              <a:avLst/>
            </a:prstGeom>
          </p:spPr>
        </p:pic>
      </p:grpSp>
      <p:pic>
        <p:nvPicPr>
          <p:cNvPr id="20" name="Picture 10" descr="Image result for community engagement murray darling basin">
            <a:extLst>
              <a:ext uri="{FF2B5EF4-FFF2-40B4-BE49-F238E27FC236}">
                <a16:creationId xmlns:a16="http://schemas.microsoft.com/office/drawing/2014/main" id="{C86756BF-B70F-4719-ABBF-6E5B468A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46" y="1818424"/>
            <a:ext cx="3163329" cy="20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67654-6C0D-47A6-87A8-DA60DA8940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98" y="156993"/>
            <a:ext cx="118681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52F11B-7662-423E-88B2-6FFA89A3CF24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7" r="198" b="19300"/>
          <a:stretch/>
        </p:blipFill>
        <p:spPr bwMode="auto">
          <a:xfrm>
            <a:off x="5737892" y="4053681"/>
            <a:ext cx="3163330" cy="1895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2B19DD-F868-4DD7-9581-97424A9333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56" t="15750" r="39944" b="76900"/>
          <a:stretch/>
        </p:blipFill>
        <p:spPr>
          <a:xfrm>
            <a:off x="5609956" y="6208862"/>
            <a:ext cx="3575902" cy="6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uvium">
      <a:dk1>
        <a:sysClr val="windowText" lastClr="000000"/>
      </a:dk1>
      <a:lt1>
        <a:sysClr val="window" lastClr="FFFFFF"/>
      </a:lt1>
      <a:dk2>
        <a:srgbClr val="BFBFBF"/>
      </a:dk2>
      <a:lt2>
        <a:srgbClr val="FFFFFF"/>
      </a:lt2>
      <a:accent1>
        <a:srgbClr val="435608"/>
      </a:accent1>
      <a:accent2>
        <a:srgbClr val="C2E570"/>
      </a:accent2>
      <a:accent3>
        <a:srgbClr val="274A5B"/>
      </a:accent3>
      <a:accent4>
        <a:srgbClr val="7FA2BF"/>
      </a:accent4>
      <a:accent5>
        <a:srgbClr val="B8291E"/>
      </a:accent5>
      <a:accent6>
        <a:srgbClr val="D9882F"/>
      </a:accent6>
      <a:hlink>
        <a:srgbClr val="3F3F3F"/>
      </a:hlink>
      <a:folHlink>
        <a:srgbClr val="3F3F3F"/>
      </a:folHlink>
    </a:clrScheme>
    <a:fontScheme name="Alluviu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JUL2015.pptx" id="{4807970B-B2B3-4C77-BB0B-12ECB0DCB8C1}" vid="{659AC35C-185E-49D2-9AAE-FE91542DD7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A399EA5C98F4EAF0CF0D65C01A5B0" ma:contentTypeVersion="0" ma:contentTypeDescription="Create a new document." ma:contentTypeScope="" ma:versionID="0c904355c6e6a1f13425dd40ddd23d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3CCA7-F0F9-4718-98D6-7A1801AFD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4FF63-FBA1-4AE7-8E08-1E6861F3A40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C7C083-1942-46EF-A9A4-0A9E7100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JUL2015</Template>
  <TotalTime>2502</TotalTime>
  <Words>1345</Words>
  <Application>Microsoft Office PowerPoint</Application>
  <PresentationFormat>On-screen Show (4:3)</PresentationFormat>
  <Paragraphs>172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Drivers for River Basin Planning</vt:lpstr>
      <vt:lpstr>River basin planning – a part of the solution</vt:lpstr>
      <vt:lpstr>Australia’s experience in river basin planning</vt:lpstr>
      <vt:lpstr>The Basin Guide - underpinned by Australian and international experiences in basin planning</vt:lpstr>
      <vt:lpstr>Process of BasinGuide development </vt:lpstr>
      <vt:lpstr>BasinGuide Stages </vt:lpstr>
      <vt:lpstr>Stage 1: Initiate</vt:lpstr>
      <vt:lpstr>Stage 2: Ongoing Engagement  </vt:lpstr>
      <vt:lpstr>Stage 3: Governance  </vt:lpstr>
      <vt:lpstr>Stage 4: Situation Assessment  </vt:lpstr>
      <vt:lpstr>Stage 5: Plan</vt:lpstr>
      <vt:lpstr>Stage 5: Plan (b) </vt:lpstr>
      <vt:lpstr>Stage 6: Implement </vt:lpstr>
      <vt:lpstr>Stage 7: Monitor and evaluate </vt:lpstr>
      <vt:lpstr>Application of the Basin Guide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Tarika Khanna</dc:creator>
  <cp:lastModifiedBy>Melita Grant</cp:lastModifiedBy>
  <cp:revision>84</cp:revision>
  <dcterms:created xsi:type="dcterms:W3CDTF">2020-11-02T12:13:27Z</dcterms:created>
  <dcterms:modified xsi:type="dcterms:W3CDTF">2024-08-13T02:36:32Z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0x0101001B7A399EA5C98F4EAF0CF0D65C01A5B0</vt:lpwstr>
  </property>
  <property fmtid="{D5CDD505-2E9C-101B-9397-08002B2CF9AE}" pid="3" name="MSIP_Label_51a6c3db-1667-4f49-995a-8b9973972958_Enabled">
    <vt:lpwstr>true</vt:lpwstr>
  </property>
  <property fmtid="{D5CDD505-2E9C-101B-9397-08002B2CF9AE}" pid="4" name="MSIP_Label_51a6c3db-1667-4f49-995a-8b9973972958_SetDate">
    <vt:lpwstr>2024-08-13T02:36:06Z</vt:lpwstr>
  </property>
  <property fmtid="{D5CDD505-2E9C-101B-9397-08002B2CF9AE}" pid="5" name="MSIP_Label_51a6c3db-1667-4f49-995a-8b9973972958_Method">
    <vt:lpwstr>Standard</vt:lpwstr>
  </property>
  <property fmtid="{D5CDD505-2E9C-101B-9397-08002B2CF9AE}" pid="6" name="MSIP_Label_51a6c3db-1667-4f49-995a-8b9973972958_Name">
    <vt:lpwstr>UTS-Internal</vt:lpwstr>
  </property>
  <property fmtid="{D5CDD505-2E9C-101B-9397-08002B2CF9AE}" pid="7" name="MSIP_Label_51a6c3db-1667-4f49-995a-8b9973972958_SiteId">
    <vt:lpwstr>e8911c26-cf9f-4a9c-878e-527807be8791</vt:lpwstr>
  </property>
  <property fmtid="{D5CDD505-2E9C-101B-9397-08002B2CF9AE}" pid="8" name="MSIP_Label_51a6c3db-1667-4f49-995a-8b9973972958_ActionId">
    <vt:lpwstr>bb99b1be-c639-4b8c-94d2-1188ae95761c</vt:lpwstr>
  </property>
  <property fmtid="{D5CDD505-2E9C-101B-9397-08002B2CF9AE}" pid="9" name="MSIP_Label_51a6c3db-1667-4f49-995a-8b9973972958_ContentBits">
    <vt:lpwstr>0</vt:lpwstr>
  </property>
</Properties>
</file>