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9" r:id="rId1"/>
  </p:sldMasterIdLst>
  <p:notesMasterIdLst>
    <p:notesMasterId r:id="rId5"/>
  </p:notesMasterIdLst>
  <p:handoutMasterIdLst>
    <p:handoutMasterId r:id="rId6"/>
  </p:handoutMasterIdLst>
  <p:sldIdLst>
    <p:sldId id="345" r:id="rId2"/>
    <p:sldId id="427" r:id="rId3"/>
    <p:sldId id="425" r:id="rId4"/>
  </p:sldIdLst>
  <p:sldSz cx="9144000" cy="6858000" type="screen4x3"/>
  <p:notesSz cx="6797675" cy="987266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scaleToFitPaper="1" frameSlides="1"/>
  <p:clrMru>
    <a:srgbClr val="073E87"/>
    <a:srgbClr val="B2B2B2"/>
    <a:srgbClr val="969696"/>
    <a:srgbClr val="C0C0C0"/>
    <a:srgbClr val="EAEAEA"/>
    <a:srgbClr val="D80016"/>
    <a:srgbClr val="5D5E60"/>
    <a:srgbClr val="DCDDDE"/>
    <a:srgbClr val="7071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68" autoAdjust="0"/>
    <p:restoredTop sz="96953" autoAdjust="0"/>
  </p:normalViewPr>
  <p:slideViewPr>
    <p:cSldViewPr snapToObjects="1">
      <p:cViewPr>
        <p:scale>
          <a:sx n="68" d="100"/>
          <a:sy n="68" d="100"/>
        </p:scale>
        <p:origin x="-752" y="-5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2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42224"/>
    </p:cViewPr>
  </p:sorterViewPr>
  <p:notesViewPr>
    <p:cSldViewPr snapToObjects="1">
      <p:cViewPr varScale="1">
        <p:scale>
          <a:sx n="128" d="100"/>
          <a:sy n="128" d="100"/>
        </p:scale>
        <p:origin x="-4880" y="-104"/>
      </p:cViewPr>
      <p:guideLst>
        <p:guide orient="horz" pos="310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" y="2"/>
            <a:ext cx="67976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-52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AU" dirty="0" smtClean="0">
                <a:solidFill>
                  <a:srgbClr val="073E87"/>
                </a:solidFill>
              </a:rPr>
              <a:t>Introduction to Australian Standard AS 4685:2014 Parts 1 to 6</a:t>
            </a:r>
          </a:p>
          <a:p>
            <a:pPr>
              <a:defRPr/>
            </a:pPr>
            <a:r>
              <a:rPr lang="en-AU" dirty="0" smtClean="0">
                <a:solidFill>
                  <a:srgbClr val="073E87"/>
                </a:solidFill>
              </a:rPr>
              <a:t>University of Technology Sydney </a:t>
            </a:r>
            <a:r>
              <a:rPr lang="en-US" dirty="0">
                <a:solidFill>
                  <a:srgbClr val="073E87"/>
                </a:solidFill>
                <a:latin typeface="Trebuchet MS"/>
                <a:ea typeface="Arial Unicode MS" pitchFamily="34" charset="-128"/>
                <a:cs typeface="Trebuchet MS"/>
              </a:rPr>
              <a:t>Copyright </a:t>
            </a:r>
            <a:r>
              <a:rPr lang="en-AU" dirty="0">
                <a:solidFill>
                  <a:srgbClr val="073E87"/>
                </a:solidFill>
                <a:latin typeface="Trebuchet MS"/>
                <a:ea typeface="Arial Unicode MS" pitchFamily="34" charset="-128"/>
                <a:cs typeface="Trebuchet MS"/>
              </a:rPr>
              <a:t>© 2014</a:t>
            </a:r>
          </a:p>
          <a:p>
            <a:pPr>
              <a:defRPr/>
            </a:pPr>
            <a:endParaRPr lang="en-AU" dirty="0">
              <a:solidFill>
                <a:srgbClr val="073E87"/>
              </a:solidFill>
            </a:endParaRPr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7364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9F3A223D-2015-4C10-8FDF-478256EC89C7}" type="slidenum">
              <a:rPr lang="de-DE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de-DE" dirty="0">
              <a:solidFill>
                <a:srgbClr val="073E87"/>
              </a:solidFill>
            </a:endParaRP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107505" y="9544843"/>
            <a:ext cx="30243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rgbClr val="073E87"/>
                </a:solidFill>
                <a:latin typeface="Trebuchet MS"/>
                <a:ea typeface="Arial Unicode MS" pitchFamily="34" charset="-128"/>
                <a:cs typeface="Trebuchet MS"/>
              </a:rPr>
              <a:t>Prepared by </a:t>
            </a:r>
            <a:r>
              <a:rPr lang="en-US" sz="1100" dirty="0" smtClean="0">
                <a:solidFill>
                  <a:srgbClr val="073E87"/>
                </a:solidFill>
                <a:latin typeface="Trebuchet MS"/>
                <a:ea typeface="Arial Unicode MS" pitchFamily="34" charset="-128"/>
                <a:cs typeface="Trebuchet MS"/>
              </a:rPr>
              <a:t>David Eager</a:t>
            </a:r>
            <a:endParaRPr lang="en-AU" sz="1100" dirty="0">
              <a:solidFill>
                <a:srgbClr val="073E87"/>
              </a:solidFill>
              <a:latin typeface="Trebuchet MS"/>
              <a:ea typeface="Arial Unicode MS" pitchFamily="34" charset="-128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884348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-52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2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-52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2" y="4689475"/>
            <a:ext cx="5438775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64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-52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7364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0A53FE25-38B6-419F-AE4B-1A9E0B42C9B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6945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House keeping: </a:t>
            </a:r>
            <a:r>
              <a:rPr lang="en-US" smtClean="0"/>
              <a:t>acknowledgement, egress</a:t>
            </a:r>
            <a:r>
              <a:rPr lang="en-US" dirty="0" smtClean="0"/>
              <a:t>, toilets, phones, breaks</a:t>
            </a:r>
          </a:p>
          <a:p>
            <a:endParaRPr lang="en-US" dirty="0" smtClean="0"/>
          </a:p>
          <a:p>
            <a:r>
              <a:rPr lang="en-US" dirty="0" smtClean="0"/>
              <a:t>Discuss the obvious changes such are 3m &amp; 0.6 FHoF</a:t>
            </a:r>
          </a:p>
          <a:p>
            <a:endParaRPr lang="en-US" dirty="0" smtClean="0"/>
          </a:p>
          <a:p>
            <a:r>
              <a:rPr lang="en-US" dirty="0" smtClean="0"/>
              <a:t>The importance of in-situ test has been elevated because if you don</a:t>
            </a:r>
            <a:r>
              <a:rPr lang="fr-FR" dirty="0" smtClean="0"/>
              <a:t>’</a:t>
            </a:r>
            <a:r>
              <a:rPr lang="en-US" dirty="0" smtClean="0"/>
              <a:t>t get the safety surface right</a:t>
            </a:r>
            <a:r>
              <a:rPr lang="en-US" baseline="0" dirty="0" smtClean="0"/>
              <a:t> the implications are huge</a:t>
            </a:r>
          </a:p>
          <a:p>
            <a:endParaRPr lang="en-US" dirty="0" smtClean="0"/>
          </a:p>
          <a:p>
            <a:r>
              <a:rPr lang="en-US" dirty="0" smtClean="0"/>
              <a:t>Also discussed 3 separate categories of playground, namely:</a:t>
            </a:r>
          </a:p>
          <a:p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 smtClean="0"/>
              <a:t>Easily accessible to all ages and abilities</a:t>
            </a:r>
          </a:p>
          <a:p>
            <a:pPr marL="228600" indent="-228600">
              <a:buAutoNum type="arabicPeriod"/>
            </a:pPr>
            <a:r>
              <a:rPr lang="en-US" dirty="0" smtClean="0"/>
              <a:t>Not easily accessible</a:t>
            </a: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Installed for supervised early childhood services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53FE25-38B6-419F-AE4B-1A9E0B42C9B4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306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53FE25-38B6-419F-AE4B-1A9E0B42C9B4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8734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House keeping: </a:t>
            </a:r>
            <a:r>
              <a:rPr lang="en-US" smtClean="0"/>
              <a:t>acknowledgement, egress</a:t>
            </a:r>
            <a:r>
              <a:rPr lang="en-US" dirty="0" smtClean="0"/>
              <a:t>, toilets, phones, breaks</a:t>
            </a:r>
          </a:p>
          <a:p>
            <a:endParaRPr lang="en-US" dirty="0" smtClean="0"/>
          </a:p>
          <a:p>
            <a:r>
              <a:rPr lang="en-US" dirty="0" smtClean="0"/>
              <a:t>Discuss the obvious changes such are 3m &amp; 0.6 FHoF</a:t>
            </a:r>
          </a:p>
          <a:p>
            <a:endParaRPr lang="en-US" dirty="0" smtClean="0"/>
          </a:p>
          <a:p>
            <a:r>
              <a:rPr lang="en-US" dirty="0" smtClean="0"/>
              <a:t>The importance of in-situ test has been elevated because if you don</a:t>
            </a:r>
            <a:r>
              <a:rPr lang="fr-FR" dirty="0" smtClean="0"/>
              <a:t>’</a:t>
            </a:r>
            <a:r>
              <a:rPr lang="en-US" dirty="0" smtClean="0"/>
              <a:t>t get the safety surface right</a:t>
            </a:r>
            <a:r>
              <a:rPr lang="en-US" baseline="0" dirty="0" smtClean="0"/>
              <a:t> the implications are huge</a:t>
            </a:r>
          </a:p>
          <a:p>
            <a:endParaRPr lang="en-US" dirty="0" smtClean="0"/>
          </a:p>
          <a:p>
            <a:r>
              <a:rPr lang="en-US" dirty="0" smtClean="0"/>
              <a:t>Also discussed 3 separate categories of playground, namely:</a:t>
            </a:r>
          </a:p>
          <a:p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 smtClean="0"/>
              <a:t>Easily accessible to all ages and abilities</a:t>
            </a:r>
          </a:p>
          <a:p>
            <a:pPr marL="228600" indent="-228600">
              <a:buAutoNum type="arabicPeriod"/>
            </a:pPr>
            <a:r>
              <a:rPr lang="en-US" dirty="0" smtClean="0"/>
              <a:t>Not easily accessible</a:t>
            </a: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Installed for supervised early childhood services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53FE25-38B6-419F-AE4B-1A9E0B42C9B4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306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AA799CB7-8A9C-CF49-BC2E-C77BDD79E494}" type="datetimeFigureOut">
              <a:rPr lang="en-US" smtClean="0"/>
              <a:pPr/>
              <a:t>25/07/15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409F11F-FACD-49BA-99CE-3FE61C077CC1}" type="datetime6">
              <a:rPr lang="de-DE" smtClean="0"/>
              <a:pPr>
                <a:defRPr/>
              </a:pPr>
              <a:t>July 15</a:t>
            </a:fld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EF855F9E-651A-2B46-A027-3166E762F14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Screen Shot 2013-12-06 at 8.38.39 A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860868" cy="9807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 userDrawn="1"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  <a:latin typeface="Trebuchet MS"/>
                <a:cs typeface="Trebuchet MS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  <a:latin typeface="Trebuchet MS"/>
                <a:cs typeface="Trebuchet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pic>
        <p:nvPicPr>
          <p:cNvPr id="19" name="Picture 18" descr="Screen Shot 2013-12-06 at 8.38.39 A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2699792" cy="14228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AA799CB7-8A9C-CF49-BC2E-C77BDD79E494}" type="datetimeFigureOut">
              <a:rPr lang="en-US" smtClean="0"/>
              <a:pPr/>
              <a:t>25/07/15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409F11F-FACD-49BA-99CE-3FE61C077CC1}" type="datetime6">
              <a:rPr lang="de-DE" smtClean="0"/>
              <a:pPr>
                <a:defRPr/>
              </a:pPr>
              <a:t>July 15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EF855F9E-651A-2B46-A027-3166E762F1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90872" y="338328"/>
            <a:ext cx="8229600" cy="1252728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-27384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pic>
        <p:nvPicPr>
          <p:cNvPr id="15" name="Picture 14" descr="Screen Shot 2013-12-06 at 8.38.39 AM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331640" cy="7018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0" r:id="rId2"/>
    <p:sldLayoutId id="2147483821" r:id="rId3"/>
  </p:sldLayoutIdLst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Trebuchet MS"/>
          <a:ea typeface="+mn-ea"/>
          <a:cs typeface="Trebuchet M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Trebuchet MS"/>
          <a:ea typeface="+mn-ea"/>
          <a:cs typeface="Trebuchet M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Trebuchet MS"/>
          <a:ea typeface="+mn-ea"/>
          <a:cs typeface="Trebuchet M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Trebuchet MS"/>
          <a:ea typeface="+mn-ea"/>
          <a:cs typeface="Trebuchet M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Trebuchet MS"/>
          <a:ea typeface="+mn-ea"/>
          <a:cs typeface="Trebuchet M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2048" y="1844825"/>
            <a:ext cx="7772400" cy="10081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AU" sz="3200" dirty="0" smtClean="0">
                <a:solidFill>
                  <a:srgbClr val="000000"/>
                </a:solidFill>
                <a:ea typeface="ＭＳ Ｐゴシック"/>
              </a:rPr>
              <a:t>Playground and Surfacing Standards</a:t>
            </a:r>
            <a:endParaRPr lang="en-AU" sz="3200" dirty="0" smtClean="0">
              <a:ea typeface="ＭＳ Ｐゴシック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3568" y="4005064"/>
            <a:ext cx="6400800" cy="1752600"/>
          </a:xfrm>
        </p:spPr>
        <p:txBody>
          <a:bodyPr/>
          <a:lstStyle/>
          <a:p>
            <a:pPr eaLnBrk="1" hangingPunct="1"/>
            <a:r>
              <a:rPr lang="en-AU" sz="2000" dirty="0">
                <a:solidFill>
                  <a:schemeClr val="tx1"/>
                </a:solidFill>
                <a:latin typeface="Trebuchet MS"/>
                <a:ea typeface="ＭＳ Ｐゴシック"/>
                <a:cs typeface="Trebuchet MS"/>
              </a:rPr>
              <a:t>A</a:t>
            </a:r>
            <a:r>
              <a:rPr lang="en-AU" sz="2000" dirty="0" smtClean="0">
                <a:solidFill>
                  <a:schemeClr val="tx1"/>
                </a:solidFill>
                <a:latin typeface="Trebuchet MS"/>
                <a:ea typeface="ＭＳ Ｐゴシック"/>
                <a:cs typeface="Trebuchet MS"/>
              </a:rPr>
              <a:t>/Professor </a:t>
            </a:r>
            <a:r>
              <a:rPr lang="en-AU" sz="2000" smtClean="0">
                <a:solidFill>
                  <a:schemeClr val="tx1"/>
                </a:solidFill>
                <a:latin typeface="Trebuchet MS"/>
                <a:ea typeface="ＭＳ Ｐゴシック"/>
                <a:cs typeface="Trebuchet MS"/>
              </a:rPr>
              <a:t>David Eager</a:t>
            </a:r>
            <a:endParaRPr lang="en-AU" sz="2000" dirty="0" smtClean="0">
              <a:solidFill>
                <a:schemeClr val="tx1"/>
              </a:solidFill>
              <a:latin typeface="Trebuchet MS"/>
              <a:ea typeface="ＭＳ Ｐゴシック"/>
              <a:cs typeface="Trebuchet MS"/>
            </a:endParaRPr>
          </a:p>
          <a:p>
            <a:pPr eaLnBrk="1" hangingPunct="1"/>
            <a:r>
              <a:rPr lang="en-AU" sz="2000" dirty="0" smtClean="0">
                <a:solidFill>
                  <a:schemeClr val="tx1"/>
                </a:solidFill>
                <a:latin typeface="Trebuchet MS"/>
                <a:ea typeface="ＭＳ Ｐゴシック"/>
                <a:cs typeface="Trebuchet MS"/>
              </a:rPr>
              <a:t>University of Technology Sydney, Australia </a:t>
            </a:r>
          </a:p>
          <a:p>
            <a:pPr eaLnBrk="1" hangingPunct="1"/>
            <a:r>
              <a:rPr lang="en-AU" dirty="0" smtClean="0">
                <a:solidFill>
                  <a:schemeClr val="tx1"/>
                </a:solidFill>
                <a:latin typeface="Trebuchet MS"/>
                <a:ea typeface="ＭＳ Ｐゴシック"/>
                <a:cs typeface="Trebuchet MS"/>
              </a:rPr>
              <a:t>CS-OO5 Chair and Engineers Australia Representative</a:t>
            </a:r>
            <a:endParaRPr lang="en-AU" sz="2000" dirty="0" smtClean="0">
              <a:solidFill>
                <a:schemeClr val="tx1"/>
              </a:solidFill>
              <a:latin typeface="Trebuchet MS"/>
              <a:ea typeface="ＭＳ Ｐゴシック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751604548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196752"/>
            <a:ext cx="8029575" cy="5000625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AU" dirty="0" smtClean="0">
                <a:ea typeface="ＭＳ Ｐゴシック"/>
              </a:rPr>
              <a:t>Are these Standards necessary?</a:t>
            </a:r>
          </a:p>
          <a:p>
            <a:pPr eaLnBrk="1" hangingPunct="1">
              <a:lnSpc>
                <a:spcPct val="150000"/>
              </a:lnSpc>
            </a:pPr>
            <a:r>
              <a:rPr lang="en-AU" dirty="0" smtClean="0">
                <a:ea typeface="ＭＳ Ｐゴシック"/>
              </a:rPr>
              <a:t>Are they adequate?</a:t>
            </a:r>
          </a:p>
          <a:p>
            <a:pPr eaLnBrk="1" hangingPunct="1">
              <a:lnSpc>
                <a:spcPct val="150000"/>
              </a:lnSpc>
            </a:pPr>
            <a:r>
              <a:rPr lang="en-AU" dirty="0" smtClean="0">
                <a:ea typeface="ＭＳ Ｐゴシック"/>
              </a:rPr>
              <a:t>Are they too onerous and restrictive?</a:t>
            </a:r>
          </a:p>
          <a:p>
            <a:pPr eaLnBrk="1" hangingPunct="1">
              <a:lnSpc>
                <a:spcPct val="150000"/>
              </a:lnSpc>
            </a:pPr>
            <a:r>
              <a:rPr lang="en-AU" dirty="0" smtClean="0">
                <a:ea typeface="ＭＳ Ｐゴシック"/>
              </a:rPr>
              <a:t>What are the benefits of these Standards?</a:t>
            </a:r>
          </a:p>
          <a:p>
            <a:pPr eaLnBrk="1" hangingPunct="1">
              <a:lnSpc>
                <a:spcPct val="150000"/>
              </a:lnSpc>
            </a:pPr>
            <a:r>
              <a:rPr lang="en-AU" dirty="0" smtClean="0">
                <a:ea typeface="ＭＳ Ｐゴシック"/>
              </a:rPr>
              <a:t>Has the surfacing ‘safety’ Standard made play safer?</a:t>
            </a:r>
          </a:p>
          <a:p>
            <a:pPr eaLnBrk="1" hangingPunct="1">
              <a:lnSpc>
                <a:spcPct val="150000"/>
              </a:lnSpc>
            </a:pPr>
            <a:r>
              <a:rPr lang="en-AU" dirty="0">
                <a:ea typeface="ＭＳ Ｐゴシック"/>
              </a:rPr>
              <a:t>P</a:t>
            </a:r>
            <a:r>
              <a:rPr lang="en-AU" dirty="0" smtClean="0">
                <a:ea typeface="ＭＳ Ｐゴシック"/>
              </a:rPr>
              <a:t>aradox of risk</a:t>
            </a:r>
          </a:p>
          <a:p>
            <a:pPr eaLnBrk="1" hangingPunct="1">
              <a:lnSpc>
                <a:spcPct val="150000"/>
              </a:lnSpc>
            </a:pPr>
            <a:r>
              <a:rPr lang="en-AU" dirty="0" smtClean="0">
                <a:ea typeface="ＭＳ Ｐゴシック"/>
              </a:rPr>
              <a:t>These Standards are voluntary</a:t>
            </a:r>
          </a:p>
        </p:txBody>
      </p:sp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171451"/>
            <a:ext cx="7200800" cy="521245"/>
          </a:xfrm>
        </p:spPr>
        <p:txBody>
          <a:bodyPr/>
          <a:lstStyle/>
          <a:p>
            <a:pPr algn="l"/>
            <a:r>
              <a:rPr lang="en-AU" sz="2400" dirty="0">
                <a:latin typeface="Trebuchet MS"/>
                <a:ea typeface="ＭＳ Ｐゴシック"/>
                <a:cs typeface="Trebuchet MS"/>
              </a:rPr>
              <a:t>P</a:t>
            </a:r>
            <a:r>
              <a:rPr lang="en-AU" sz="2400" dirty="0" smtClean="0">
                <a:latin typeface="Trebuchet MS"/>
                <a:ea typeface="ＭＳ Ｐゴシック"/>
                <a:cs typeface="Trebuchet MS"/>
              </a:rPr>
              <a:t>layground and Surfacing Standards</a:t>
            </a:r>
            <a:endParaRPr lang="en-AU" sz="2400" b="0" dirty="0" smtClean="0">
              <a:latin typeface="Trebuchet MS"/>
              <a:ea typeface="ＭＳ Ｐゴシック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736689172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2048" y="1844825"/>
            <a:ext cx="7772400" cy="10081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AU" sz="3200" dirty="0" smtClean="0">
                <a:solidFill>
                  <a:srgbClr val="000000"/>
                </a:solidFill>
                <a:ea typeface="ＭＳ Ｐゴシック"/>
              </a:rPr>
              <a:t>Playground and Surfacing Standards</a:t>
            </a:r>
            <a:endParaRPr lang="en-AU" sz="3200" dirty="0" smtClean="0">
              <a:ea typeface="ＭＳ Ｐゴシック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3568" y="4005064"/>
            <a:ext cx="6400800" cy="1752600"/>
          </a:xfrm>
        </p:spPr>
        <p:txBody>
          <a:bodyPr/>
          <a:lstStyle/>
          <a:p>
            <a:pPr eaLnBrk="1" hangingPunct="1"/>
            <a:r>
              <a:rPr lang="en-AU" sz="2000" dirty="0">
                <a:solidFill>
                  <a:schemeClr val="tx1"/>
                </a:solidFill>
                <a:latin typeface="Trebuchet MS"/>
                <a:ea typeface="ＭＳ Ｐゴシック"/>
                <a:cs typeface="Trebuchet MS"/>
              </a:rPr>
              <a:t>A</a:t>
            </a:r>
            <a:r>
              <a:rPr lang="en-AU" sz="2000" dirty="0" smtClean="0">
                <a:solidFill>
                  <a:schemeClr val="tx1"/>
                </a:solidFill>
                <a:latin typeface="Trebuchet MS"/>
                <a:ea typeface="ＭＳ Ｐゴシック"/>
                <a:cs typeface="Trebuchet MS"/>
              </a:rPr>
              <a:t>/Professor </a:t>
            </a:r>
            <a:r>
              <a:rPr lang="en-AU" sz="2000" smtClean="0">
                <a:solidFill>
                  <a:schemeClr val="tx1"/>
                </a:solidFill>
                <a:latin typeface="Trebuchet MS"/>
                <a:ea typeface="ＭＳ Ｐゴシック"/>
                <a:cs typeface="Trebuchet MS"/>
              </a:rPr>
              <a:t>David Eager</a:t>
            </a:r>
            <a:endParaRPr lang="en-AU" sz="2000" dirty="0" smtClean="0">
              <a:solidFill>
                <a:schemeClr val="tx1"/>
              </a:solidFill>
              <a:latin typeface="Trebuchet MS"/>
              <a:ea typeface="ＭＳ Ｐゴシック"/>
              <a:cs typeface="Trebuchet MS"/>
            </a:endParaRPr>
          </a:p>
          <a:p>
            <a:pPr eaLnBrk="1" hangingPunct="1"/>
            <a:r>
              <a:rPr lang="en-AU" sz="2000" dirty="0" smtClean="0">
                <a:solidFill>
                  <a:schemeClr val="tx1"/>
                </a:solidFill>
                <a:latin typeface="Trebuchet MS"/>
                <a:ea typeface="ＭＳ Ｐゴシック"/>
                <a:cs typeface="Trebuchet MS"/>
              </a:rPr>
              <a:t>University of Technology Sydney, Australia </a:t>
            </a:r>
          </a:p>
          <a:p>
            <a:pPr eaLnBrk="1" hangingPunct="1"/>
            <a:r>
              <a:rPr lang="en-AU" dirty="0" smtClean="0">
                <a:solidFill>
                  <a:schemeClr val="tx1"/>
                </a:solidFill>
                <a:latin typeface="Trebuchet MS"/>
                <a:ea typeface="ＭＳ Ｐゴシック"/>
                <a:cs typeface="Trebuchet MS"/>
              </a:rPr>
              <a:t>CS-OO5 Chair and Engineers Australia Representative</a:t>
            </a:r>
            <a:endParaRPr lang="en-AU" sz="2000" dirty="0" smtClean="0">
              <a:solidFill>
                <a:schemeClr val="tx1"/>
              </a:solidFill>
              <a:latin typeface="Trebuchet MS"/>
              <a:ea typeface="ＭＳ Ｐゴシック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583427114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6325</TotalTime>
  <Words>237</Words>
  <Application>Microsoft Macintosh PowerPoint</Application>
  <PresentationFormat>On-screen Show (4:3)</PresentationFormat>
  <Paragraphs>41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Waveform</vt:lpstr>
      <vt:lpstr>Playground and Surfacing Standards</vt:lpstr>
      <vt:lpstr>Playground and Surfacing Standards</vt:lpstr>
      <vt:lpstr>Playground and Surfacing Standards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Eager 1</dc:title>
  <dc:subject/>
  <dc:creator>David Eager</dc:creator>
  <cp:keywords/>
  <dc:description/>
  <cp:lastModifiedBy>David Eager</cp:lastModifiedBy>
  <cp:revision>477</cp:revision>
  <cp:lastPrinted>2013-12-24T05:26:04Z</cp:lastPrinted>
  <dcterms:created xsi:type="dcterms:W3CDTF">2014-04-26T01:54:26Z</dcterms:created>
  <dcterms:modified xsi:type="dcterms:W3CDTF">2015-07-25T01:53:22Z</dcterms:modified>
  <cp:category/>
</cp:coreProperties>
</file>