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3"/>
    <p:sldMasterId id="2147483663" r:id="rId4"/>
  </p:sldMasterIdLst>
  <p:notesMasterIdLst>
    <p:notesMasterId r:id="rId8"/>
  </p:notesMasterIdLst>
  <p:handoutMasterIdLst>
    <p:handoutMasterId r:id="rId9"/>
  </p:handoutMasterIdLst>
  <p:sldIdLst>
    <p:sldId id="345" r:id="rId5"/>
    <p:sldId id="346" r:id="rId6"/>
    <p:sldId id="347"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654">
          <p15:clr>
            <a:srgbClr val="A4A3A4"/>
          </p15:clr>
        </p15:guide>
        <p15:guide id="2" orient="horz" pos="214">
          <p15:clr>
            <a:srgbClr val="A4A3A4"/>
          </p15:clr>
        </p15:guide>
        <p15:guide id="3" pos="449">
          <p15:clr>
            <a:srgbClr val="A4A3A4"/>
          </p15:clr>
        </p15:guide>
        <p15:guide id="4" pos="510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0042"/>
    <a:srgbClr val="8E14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24" autoAdjust="0"/>
    <p:restoredTop sz="86435" autoAdjust="0"/>
  </p:normalViewPr>
  <p:slideViewPr>
    <p:cSldViewPr snapToGrid="0" snapToObjects="1">
      <p:cViewPr varScale="1">
        <p:scale>
          <a:sx n="84" d="100"/>
          <a:sy n="84" d="100"/>
        </p:scale>
        <p:origin x="1160" y="184"/>
      </p:cViewPr>
      <p:guideLst>
        <p:guide orient="horz" pos="3654"/>
        <p:guide orient="horz" pos="214"/>
        <p:guide pos="449"/>
        <p:guide pos="510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viewProps" Target="viewProps.xml"/><Relationship Id="rId12" Type="http://schemas.openxmlformats.org/officeDocument/2006/relationships/theme" Target="theme/theme1.xml"/><Relationship Id="rId13" Type="http://schemas.openxmlformats.org/officeDocument/2006/relationships/tableStyles" Target="tableStyles.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slideMaster" Target="slideMasters/slideMaster1.xml"/><Relationship Id="rId4" Type="http://schemas.openxmlformats.org/officeDocument/2006/relationships/slideMaster" Target="slideMasters/slideMaster2.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notesMaster" Target="notesMasters/notesMaster1.xml"/><Relationship Id="rId9" Type="http://schemas.openxmlformats.org/officeDocument/2006/relationships/handoutMaster" Target="handoutMasters/handoutMaster1.xml"/><Relationship Id="rId1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AFEAF4-9699-0340-8A5A-CE5E35BAAF10}" type="datetimeFigureOut">
              <a:rPr lang="en-US" smtClean="0"/>
              <a:t>10/5/15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2BA4AB6-CE00-0140-8787-4D75C3F24B57}" type="slidenum">
              <a:rPr lang="en-US" smtClean="0"/>
              <a:t>‹#›</a:t>
            </a:fld>
            <a:endParaRPr lang="en-US"/>
          </a:p>
        </p:txBody>
      </p:sp>
    </p:spTree>
    <p:extLst>
      <p:ext uri="{BB962C8B-B14F-4D97-AF65-F5344CB8AC3E}">
        <p14:creationId xmlns:p14="http://schemas.microsoft.com/office/powerpoint/2010/main" val="206654545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C04933-2342-4CA2-920D-6CFAE4AF42F0}" type="datetimeFigureOut">
              <a:rPr lang="en-US" smtClean="0"/>
              <a:pPr/>
              <a:t>10/5/15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28C508-9378-416B-A78D-286D55287404}" type="slidenum">
              <a:rPr lang="en-US" smtClean="0"/>
              <a:pPr/>
              <a:t>‹#›</a:t>
            </a:fld>
            <a:endParaRPr lang="en-US"/>
          </a:p>
        </p:txBody>
      </p:sp>
    </p:spTree>
    <p:extLst>
      <p:ext uri="{BB962C8B-B14F-4D97-AF65-F5344CB8AC3E}">
        <p14:creationId xmlns:p14="http://schemas.microsoft.com/office/powerpoint/2010/main" val="819895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kern="1200" dirty="0" smtClean="0">
                <a:solidFill>
                  <a:schemeClr val="tx1"/>
                </a:solidFill>
                <a:effectLst/>
                <a:latin typeface="+mn-lt"/>
                <a:ea typeface="+mn-ea"/>
                <a:cs typeface="+mn-cs"/>
              </a:rPr>
              <a:t>I</a:t>
            </a:r>
            <a:r>
              <a:rPr lang="en-AU" sz="1200" kern="1200" baseline="0" dirty="0" smtClean="0">
                <a:solidFill>
                  <a:schemeClr val="tx1"/>
                </a:solidFill>
                <a:effectLst/>
                <a:latin typeface="+mn-lt"/>
                <a:ea typeface="+mn-ea"/>
                <a:cs typeface="+mn-cs"/>
              </a:rPr>
              <a:t> am going to very briefly report on a research project I am just starting that takes as its starting point </a:t>
            </a:r>
            <a:r>
              <a:rPr lang="en-US" sz="1200" kern="1200" dirty="0" smtClean="0">
                <a:solidFill>
                  <a:schemeClr val="tx1"/>
                </a:solidFill>
                <a:effectLst/>
                <a:latin typeface="+mn-lt"/>
                <a:ea typeface="+mn-ea"/>
                <a:cs typeface="+mn-cs"/>
              </a:rPr>
              <a:t>the ongoing debate on the role of positive and negative </a:t>
            </a:r>
            <a:r>
              <a:rPr lang="en-AU" sz="1200" kern="1200" dirty="0" smtClean="0">
                <a:solidFill>
                  <a:schemeClr val="tx1"/>
                </a:solidFill>
                <a:effectLst/>
                <a:latin typeface="+mn-lt"/>
                <a:ea typeface="+mn-ea"/>
                <a:cs typeface="+mn-cs"/>
              </a:rPr>
              <a:t>visions</a:t>
            </a:r>
            <a:r>
              <a:rPr lang="en-AU" sz="1200" kern="1200" baseline="0" dirty="0" smtClean="0">
                <a:solidFill>
                  <a:schemeClr val="tx1"/>
                </a:solidFill>
                <a:effectLst/>
                <a:latin typeface="+mn-lt"/>
                <a:ea typeface="+mn-ea"/>
                <a:cs typeface="+mn-cs"/>
              </a:rPr>
              <a:t> of the future i</a:t>
            </a:r>
            <a:r>
              <a:rPr lang="en-US" sz="1200" kern="1200" dirty="0" smtClean="0">
                <a:solidFill>
                  <a:schemeClr val="tx1"/>
                </a:solidFill>
                <a:effectLst/>
                <a:latin typeface="+mn-lt"/>
                <a:ea typeface="+mn-ea"/>
                <a:cs typeface="+mn-cs"/>
              </a:rPr>
              <a:t>n </a:t>
            </a:r>
            <a:r>
              <a:rPr lang="en-US" sz="1200" kern="1200" dirty="0" smtClean="0">
                <a:solidFill>
                  <a:schemeClr val="tx1"/>
                </a:solidFill>
                <a:effectLst/>
                <a:latin typeface="+mn-lt"/>
                <a:ea typeface="+mn-ea"/>
                <a:cs typeface="+mn-cs"/>
              </a:rPr>
              <a:t>facilitating transformation in the context of climate change. The debate was nicely captured in the recent Disney film </a:t>
            </a:r>
            <a:r>
              <a:rPr lang="en-US" sz="1200" kern="1200" dirty="0" err="1" smtClean="0">
                <a:solidFill>
                  <a:schemeClr val="tx1"/>
                </a:solidFill>
                <a:effectLst/>
                <a:latin typeface="+mn-lt"/>
                <a:ea typeface="+mn-ea"/>
                <a:cs typeface="+mn-cs"/>
              </a:rPr>
              <a:t>Tomorrowland</a:t>
            </a:r>
            <a:r>
              <a:rPr lang="en-US" sz="1200" kern="1200" dirty="0" smtClean="0">
                <a:solidFill>
                  <a:schemeClr val="tx1"/>
                </a:solidFill>
                <a:effectLst/>
                <a:latin typeface="+mn-lt"/>
                <a:ea typeface="+mn-ea"/>
                <a:cs typeface="+mn-cs"/>
              </a:rPr>
              <a:t>, which called for a more positive orientation towards the future as an antidote to the dystopian doom and gloom that </a:t>
            </a:r>
            <a:r>
              <a:rPr lang="en-US" sz="1200" kern="1200" dirty="0" err="1" smtClean="0">
                <a:solidFill>
                  <a:schemeClr val="tx1"/>
                </a:solidFill>
                <a:effectLst/>
                <a:latin typeface="+mn-lt"/>
                <a:ea typeface="+mn-ea"/>
                <a:cs typeface="+mn-cs"/>
              </a:rPr>
              <a:t>characterises</a:t>
            </a:r>
            <a:r>
              <a:rPr lang="en-US" sz="1200" kern="1200" dirty="0" smtClean="0">
                <a:solidFill>
                  <a:schemeClr val="tx1"/>
                </a:solidFill>
                <a:effectLst/>
                <a:latin typeface="+mn-lt"/>
                <a:ea typeface="+mn-ea"/>
                <a:cs typeface="+mn-cs"/>
              </a:rPr>
              <a:t> much popular media - what Susan Sontag called the ‘aesthetics of disaster’.</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The film uses a reworking of a Cherokee parable to make its point. "There are two wolves who are always fighting. One is darkness and despair. The other is light and hope. The question is... which wolf wins?” The answer is: "The one you feed”. In this view, if we want transformation, perhaps we should be focusing on providing images of a positively transformed world rather than images of climate </a:t>
            </a:r>
            <a:r>
              <a:rPr lang="en-US" sz="1200" kern="1200" dirty="0" smtClean="0">
                <a:solidFill>
                  <a:schemeClr val="tx1"/>
                </a:solidFill>
                <a:effectLst/>
                <a:latin typeface="+mn-lt"/>
                <a:ea typeface="+mn-ea"/>
                <a:cs typeface="+mn-cs"/>
              </a:rPr>
              <a:t>catastrophe</a:t>
            </a:r>
            <a:r>
              <a:rPr lang="en-AU"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2128C508-9378-416B-A78D-286D55287404}" type="slidenum">
              <a:rPr lang="en-US" smtClean="0"/>
              <a:pPr/>
              <a:t>1</a:t>
            </a:fld>
            <a:endParaRPr lang="en-US"/>
          </a:p>
        </p:txBody>
      </p:sp>
    </p:spTree>
    <p:extLst>
      <p:ext uri="{BB962C8B-B14F-4D97-AF65-F5344CB8AC3E}">
        <p14:creationId xmlns:p14="http://schemas.microsoft.com/office/powerpoint/2010/main" val="2060993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sz="1200" kern="1200" dirty="0" smtClean="0">
                <a:solidFill>
                  <a:schemeClr val="tx1"/>
                </a:solidFill>
                <a:effectLst/>
                <a:latin typeface="+mn-lt"/>
                <a:ea typeface="+mn-ea"/>
                <a:cs typeface="+mn-cs"/>
              </a:rPr>
              <a:t>Of course, the real world is not as simple as Hollywood would have us believe. The emerging scholarship on the role of visual communication and imagery in public engagement with climate change has drawn some tentative conclusions on the use of positive and negative imagery:</a:t>
            </a:r>
          </a:p>
          <a:p>
            <a:endParaRPr lang="en-US" sz="1200" kern="1200" dirty="0" smtClean="0">
              <a:solidFill>
                <a:schemeClr val="tx1"/>
              </a:solidFill>
              <a:effectLst/>
              <a:latin typeface="+mn-lt"/>
              <a:ea typeface="+mn-ea"/>
              <a:cs typeface="+mn-cs"/>
            </a:endParaRPr>
          </a:p>
          <a:p>
            <a:pPr lvl="1"/>
            <a:r>
              <a:rPr lang="en-US" sz="1200" kern="1200" dirty="0" smtClean="0">
                <a:solidFill>
                  <a:schemeClr val="tx1"/>
                </a:solidFill>
                <a:effectLst/>
                <a:latin typeface="+mn-lt"/>
                <a:ea typeface="+mn-ea"/>
                <a:cs typeface="+mn-cs"/>
              </a:rPr>
              <a:t>Negative, dystopian, doom and gloom imagery about the impacts of climate change can capture attention but also creates distance, undermining self-efficacy. </a:t>
            </a:r>
          </a:p>
          <a:p>
            <a:pPr lvl="1"/>
            <a:r>
              <a:rPr lang="en-US" sz="1200" kern="1200" dirty="0" smtClean="0">
                <a:solidFill>
                  <a:schemeClr val="tx1"/>
                </a:solidFill>
                <a:effectLst/>
                <a:latin typeface="+mn-lt"/>
                <a:ea typeface="+mn-ea"/>
                <a:cs typeface="+mn-cs"/>
              </a:rPr>
              <a:t>However, some negative emotions are arousing rather than distancing, and could lead to greater engagement.</a:t>
            </a:r>
          </a:p>
          <a:p>
            <a:pPr lvl="1"/>
            <a:r>
              <a:rPr lang="en-US" sz="1200" kern="1200" dirty="0" smtClean="0">
                <a:solidFill>
                  <a:schemeClr val="tx1"/>
                </a:solidFill>
                <a:effectLst/>
                <a:latin typeface="+mn-lt"/>
                <a:ea typeface="+mn-ea"/>
                <a:cs typeface="+mn-cs"/>
              </a:rPr>
              <a:t>Positive imagery of solutions (such as solar panels and wind turbines) creates feelings of self-efficacy (but may not sufficiently capture attention) - has been </a:t>
            </a:r>
            <a:r>
              <a:rPr lang="en-US" sz="1200" kern="1200" dirty="0" err="1" smtClean="0">
                <a:solidFill>
                  <a:schemeClr val="tx1"/>
                </a:solidFill>
                <a:effectLst/>
                <a:latin typeface="+mn-lt"/>
                <a:ea typeface="+mn-ea"/>
                <a:cs typeface="+mn-cs"/>
              </a:rPr>
              <a:t>criticises</a:t>
            </a:r>
            <a:r>
              <a:rPr lang="en-US" sz="1200" kern="1200" dirty="0" smtClean="0">
                <a:solidFill>
                  <a:schemeClr val="tx1"/>
                </a:solidFill>
                <a:effectLst/>
                <a:latin typeface="+mn-lt"/>
                <a:ea typeface="+mn-ea"/>
                <a:cs typeface="+mn-cs"/>
              </a:rPr>
              <a:t> for ‘bright siding’ - shying away from the reality of the problem.</a:t>
            </a:r>
          </a:p>
          <a:p>
            <a:pPr lvl="1"/>
            <a:r>
              <a:rPr lang="en-US" sz="1200" kern="1200" dirty="0" smtClean="0">
                <a:solidFill>
                  <a:schemeClr val="tx1"/>
                </a:solidFill>
                <a:effectLst/>
                <a:latin typeface="+mn-lt"/>
                <a:ea typeface="+mn-ea"/>
                <a:cs typeface="+mn-cs"/>
              </a:rPr>
              <a:t>As </a:t>
            </a:r>
            <a:r>
              <a:rPr lang="en-US" sz="1200" kern="1200" dirty="0" err="1" smtClean="0">
                <a:solidFill>
                  <a:schemeClr val="tx1"/>
                </a:solidFill>
                <a:effectLst/>
                <a:latin typeface="+mn-lt"/>
                <a:ea typeface="+mn-ea"/>
                <a:cs typeface="+mn-cs"/>
              </a:rPr>
              <a:t>Leviston</a:t>
            </a:r>
            <a:r>
              <a:rPr lang="en-US" sz="1200" kern="1200" dirty="0" smtClean="0">
                <a:solidFill>
                  <a:schemeClr val="tx1"/>
                </a:solidFill>
                <a:effectLst/>
                <a:latin typeface="+mn-lt"/>
                <a:ea typeface="+mn-ea"/>
                <a:cs typeface="+mn-cs"/>
              </a:rPr>
              <a:t> et al put it, ‘we lack a coherent positive narrative about climate change'</a:t>
            </a:r>
          </a:p>
          <a:p>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Much remains uncertain:</a:t>
            </a:r>
          </a:p>
          <a:p>
            <a:pPr lvl="1"/>
            <a:r>
              <a:rPr lang="en-US" sz="1200" kern="1200" dirty="0" smtClean="0">
                <a:solidFill>
                  <a:schemeClr val="tx1"/>
                </a:solidFill>
                <a:effectLst/>
                <a:latin typeface="+mn-lt"/>
                <a:ea typeface="+mn-ea"/>
                <a:cs typeface="+mn-cs"/>
              </a:rPr>
              <a:t>Can we blend attention-capturing imagery of climate change impacts with positive imagery of a transformed world in ways that increase public engagement?</a:t>
            </a:r>
          </a:p>
          <a:p>
            <a:pPr lvl="1"/>
            <a:r>
              <a:rPr lang="en-US" sz="1200" kern="1200" dirty="0" smtClean="0">
                <a:solidFill>
                  <a:schemeClr val="tx1"/>
                </a:solidFill>
                <a:effectLst/>
                <a:latin typeface="+mn-lt"/>
                <a:ea typeface="+mn-ea"/>
                <a:cs typeface="+mn-cs"/>
              </a:rPr>
              <a:t>How does interaction with visual imagery change social practices and </a:t>
            </a:r>
            <a:r>
              <a:rPr lang="en-US" sz="1200" kern="1200" dirty="0" err="1" smtClean="0">
                <a:solidFill>
                  <a:schemeClr val="tx1"/>
                </a:solidFill>
                <a:effectLst/>
                <a:latin typeface="+mn-lt"/>
                <a:ea typeface="+mn-ea"/>
                <a:cs typeface="+mn-cs"/>
              </a:rPr>
              <a:t>behaviours</a:t>
            </a:r>
            <a:r>
              <a:rPr lang="en-US" sz="1200" kern="1200" dirty="0" smtClean="0">
                <a:solidFill>
                  <a:schemeClr val="tx1"/>
                </a:solidFill>
                <a:effectLst/>
                <a:latin typeface="+mn-lt"/>
                <a:ea typeface="+mn-ea"/>
                <a:cs typeface="+mn-cs"/>
              </a:rPr>
              <a:t>?</a:t>
            </a:r>
          </a:p>
          <a:p>
            <a:pPr lvl="1"/>
            <a:r>
              <a:rPr lang="en-US" sz="1200" kern="1200" dirty="0" smtClean="0">
                <a:solidFill>
                  <a:schemeClr val="tx1"/>
                </a:solidFill>
                <a:effectLst/>
                <a:latin typeface="+mn-lt"/>
                <a:ea typeface="+mn-ea"/>
                <a:cs typeface="+mn-cs"/>
              </a:rPr>
              <a:t>What role does participation in the generation of positive future imagery play in level of engagement?</a:t>
            </a:r>
          </a:p>
        </p:txBody>
      </p:sp>
      <p:sp>
        <p:nvSpPr>
          <p:cNvPr id="4" name="Slide Number Placeholder 3"/>
          <p:cNvSpPr>
            <a:spLocks noGrp="1"/>
          </p:cNvSpPr>
          <p:nvPr>
            <p:ph type="sldNum" sz="quarter" idx="10"/>
          </p:nvPr>
        </p:nvSpPr>
        <p:spPr/>
        <p:txBody>
          <a:bodyPr/>
          <a:lstStyle/>
          <a:p>
            <a:fld id="{2128C508-9378-416B-A78D-286D55287404}" type="slidenum">
              <a:rPr lang="en-US" smtClean="0"/>
              <a:pPr/>
              <a:t>2</a:t>
            </a:fld>
            <a:endParaRPr lang="en-US"/>
          </a:p>
        </p:txBody>
      </p:sp>
    </p:spTree>
    <p:extLst>
      <p:ext uri="{BB962C8B-B14F-4D97-AF65-F5344CB8AC3E}">
        <p14:creationId xmlns:p14="http://schemas.microsoft.com/office/powerpoint/2010/main" val="10195117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Stages of the research:</a:t>
            </a:r>
          </a:p>
          <a:p>
            <a:pPr lvl="1"/>
            <a:r>
              <a:rPr lang="en-US" sz="1200" kern="1200" dirty="0" smtClean="0">
                <a:solidFill>
                  <a:schemeClr val="tx1"/>
                </a:solidFill>
                <a:effectLst/>
                <a:latin typeface="+mn-lt"/>
                <a:ea typeface="+mn-ea"/>
                <a:cs typeface="+mn-cs"/>
              </a:rPr>
              <a:t>Sampling imagery used by NGOs and artists to provoke engagement with climate change in Australia through websites and social media</a:t>
            </a:r>
          </a:p>
          <a:p>
            <a:pPr lvl="1"/>
            <a:r>
              <a:rPr lang="en-US" sz="1200" kern="1200" dirty="0" smtClean="0">
                <a:solidFill>
                  <a:schemeClr val="tx1"/>
                </a:solidFill>
                <a:effectLst/>
                <a:latin typeface="+mn-lt"/>
                <a:ea typeface="+mn-ea"/>
                <a:cs typeface="+mn-cs"/>
              </a:rPr>
              <a:t>Coding the types of futures depicted in this imagery</a:t>
            </a:r>
          </a:p>
          <a:p>
            <a:pPr lvl="1"/>
            <a:r>
              <a:rPr lang="en-US" sz="1200" kern="1200" dirty="0" smtClean="0">
                <a:solidFill>
                  <a:schemeClr val="tx1"/>
                </a:solidFill>
                <a:effectLst/>
                <a:latin typeface="+mn-lt"/>
                <a:ea typeface="+mn-ea"/>
                <a:cs typeface="+mn-cs"/>
              </a:rPr>
              <a:t>Workshops to explore engagement created by different types of imagery</a:t>
            </a:r>
          </a:p>
          <a:p>
            <a:endParaRPr lang="en-US" dirty="0"/>
          </a:p>
        </p:txBody>
      </p:sp>
      <p:sp>
        <p:nvSpPr>
          <p:cNvPr id="4" name="Slide Number Placeholder 3"/>
          <p:cNvSpPr>
            <a:spLocks noGrp="1"/>
          </p:cNvSpPr>
          <p:nvPr>
            <p:ph type="sldNum" sz="quarter" idx="10"/>
          </p:nvPr>
        </p:nvSpPr>
        <p:spPr/>
        <p:txBody>
          <a:bodyPr/>
          <a:lstStyle/>
          <a:p>
            <a:fld id="{2128C508-9378-416B-A78D-286D55287404}" type="slidenum">
              <a:rPr lang="en-US" smtClean="0"/>
              <a:pPr/>
              <a:t>3</a:t>
            </a:fld>
            <a:endParaRPr lang="en-US"/>
          </a:p>
        </p:txBody>
      </p:sp>
    </p:spTree>
    <p:extLst>
      <p:ext uri="{BB962C8B-B14F-4D97-AF65-F5344CB8AC3E}">
        <p14:creationId xmlns:p14="http://schemas.microsoft.com/office/powerpoint/2010/main" val="5889744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jp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dirty="0" smtClean="0"/>
              <a:t>Click to edit Master text styles</a:t>
            </a:r>
          </a:p>
          <a:p>
            <a:pPr lvl="1"/>
            <a:r>
              <a:rPr lang="en-AU" dirty="0" smtClean="0"/>
              <a:t>Second level</a:t>
            </a:r>
          </a:p>
          <a:p>
            <a:pPr lvl="2"/>
            <a:r>
              <a:rPr lang="en-AU" dirty="0" smtClean="0"/>
              <a:t>Third level</a:t>
            </a:r>
          </a:p>
          <a:p>
            <a:pPr lvl="3"/>
            <a:r>
              <a:rPr lang="en-AU" dirty="0" smtClean="0"/>
              <a:t>Fourth level</a:t>
            </a:r>
          </a:p>
          <a:p>
            <a:pPr lvl="4"/>
            <a:r>
              <a:rPr lang="en-AU" dirty="0" smtClean="0"/>
              <a:t>Fifth level</a:t>
            </a:r>
            <a:endParaRPr dirty="0"/>
          </a:p>
        </p:txBody>
      </p:sp>
      <p:sp>
        <p:nvSpPr>
          <p:cNvPr id="12" name="Slide Number Placeholder 3"/>
          <p:cNvSpPr txBox="1">
            <a:spLocks/>
          </p:cNvSpPr>
          <p:nvPr userDrawn="1"/>
        </p:nvSpPr>
        <p:spPr>
          <a:xfrm>
            <a:off x="4264460" y="6411117"/>
            <a:ext cx="630621" cy="359760"/>
          </a:xfrm>
          <a:prstGeom prst="rect">
            <a:avLst/>
          </a:prstGeom>
        </p:spPr>
        <p:txBody>
          <a:bodyPr/>
          <a:lstStyle>
            <a:defPPr>
              <a:defRPr lang="en-US"/>
            </a:defPPr>
            <a:lvl1pPr marL="0" algn="ctr" defTabSz="914400" rtl="0" eaLnBrk="1" latinLnBrk="0" hangingPunct="1">
              <a:defRPr sz="18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5FD889E0-CAB2-4699-909D-B9A88D47ACBE}" type="slidenum">
              <a:rPr lang="en-US" smtClean="0"/>
              <a:pPr/>
              <a:t>‹#›</a:t>
            </a:fld>
            <a:endParaRPr lang="en-US" dirty="0"/>
          </a:p>
        </p:txBody>
      </p:sp>
    </p:spTree>
    <p:extLst>
      <p:ext uri="{BB962C8B-B14F-4D97-AF65-F5344CB8AC3E}">
        <p14:creationId xmlns:p14="http://schemas.microsoft.com/office/powerpoint/2010/main" val="2137613698"/>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bullet li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Slide Number Placeholder 2"/>
          <p:cNvSpPr>
            <a:spLocks noGrp="1"/>
          </p:cNvSpPr>
          <p:nvPr>
            <p:ph type="sldNum" sz="quarter" idx="10"/>
          </p:nvPr>
        </p:nvSpPr>
        <p:spPr/>
        <p:txBody>
          <a:bodyPr/>
          <a:lstStyle/>
          <a:p>
            <a:fld id="{5FD889E0-CAB2-4699-909D-B9A88D47ACBE}" type="slidenum">
              <a:rPr lang="en-US" smtClean="0"/>
              <a:pPr/>
              <a:t>‹#›</a:t>
            </a:fld>
            <a:endParaRPr lang="en-US" dirty="0"/>
          </a:p>
        </p:txBody>
      </p:sp>
      <p:sp>
        <p:nvSpPr>
          <p:cNvPr id="8" name="Content Placeholder 7"/>
          <p:cNvSpPr>
            <a:spLocks noGrp="1"/>
          </p:cNvSpPr>
          <p:nvPr>
            <p:ph sz="quarter" idx="11"/>
          </p:nvPr>
        </p:nvSpPr>
        <p:spPr>
          <a:xfrm>
            <a:off x="644524" y="1296958"/>
            <a:ext cx="8229427" cy="4782530"/>
          </a:xfrm>
        </p:spPr>
        <p:txBody>
          <a:bodyPr/>
          <a:lstStyle>
            <a:lvl1pPr>
              <a:defRPr sz="2400"/>
            </a:lvl1pPr>
            <a:lvl2pPr marL="342900" indent="-342900">
              <a:buFont typeface="Arial"/>
              <a:buChar char="•"/>
              <a:defRPr sz="2000" b="0"/>
            </a:lvl2pPr>
            <a:lvl4pPr marL="432000" indent="-215900">
              <a:buFont typeface="Wingdings" charset="2"/>
              <a:buChar char="§"/>
              <a:defRPr/>
            </a:lvl4pPr>
          </a:lstStyle>
          <a:p>
            <a:pPr lvl="0"/>
            <a:r>
              <a:rPr lang="en-AU" dirty="0" smtClean="0"/>
              <a:t>Click to edit Master text styles</a:t>
            </a:r>
          </a:p>
          <a:p>
            <a:pPr lvl="1"/>
            <a:r>
              <a:rPr lang="en-AU" dirty="0" smtClean="0"/>
              <a:t>Second level</a:t>
            </a:r>
          </a:p>
          <a:p>
            <a:pPr lvl="3"/>
            <a:r>
              <a:rPr lang="en-AU" dirty="0" smtClean="0"/>
              <a:t>Third level</a:t>
            </a:r>
          </a:p>
        </p:txBody>
      </p:sp>
    </p:spTree>
    <p:extLst>
      <p:ext uri="{BB962C8B-B14F-4D97-AF65-F5344CB8AC3E}">
        <p14:creationId xmlns:p14="http://schemas.microsoft.com/office/powerpoint/2010/main" val="2844505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157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pic>
        <p:nvPicPr>
          <p:cNvPr id="7" name="Picture 6" descr="_MG_7173.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17195" y="1057275"/>
            <a:ext cx="5546701" cy="4743450"/>
          </a:xfrm>
          <a:prstGeom prst="rect">
            <a:avLst/>
          </a:prstGeom>
        </p:spPr>
      </p:pic>
      <p:grpSp>
        <p:nvGrpSpPr>
          <p:cNvPr id="8" name="Group 7"/>
          <p:cNvGrpSpPr/>
          <p:nvPr userDrawn="1"/>
        </p:nvGrpSpPr>
        <p:grpSpPr>
          <a:xfrm>
            <a:off x="-467896" y="-59739"/>
            <a:ext cx="9631789" cy="6931105"/>
            <a:chOff x="0" y="0"/>
            <a:chExt cx="9144000" cy="6858000"/>
          </a:xfrm>
          <a:solidFill>
            <a:srgbClr val="8E1444"/>
          </a:solidFill>
        </p:grpSpPr>
        <p:sp>
          <p:nvSpPr>
            <p:cNvPr id="9" name="Freeform 8"/>
            <p:cNvSpPr/>
            <p:nvPr userDrawn="1"/>
          </p:nvSpPr>
          <p:spPr>
            <a:xfrm>
              <a:off x="650929" y="0"/>
              <a:ext cx="7012983" cy="6695268"/>
            </a:xfrm>
            <a:custGeom>
              <a:avLst/>
              <a:gdLst>
                <a:gd name="connsiteX0" fmla="*/ 2642461 w 7012983"/>
                <a:gd name="connsiteY0" fmla="*/ 0 h 6695268"/>
                <a:gd name="connsiteX1" fmla="*/ 7012983 w 7012983"/>
                <a:gd name="connsiteY1" fmla="*/ 4347275 h 6695268"/>
                <a:gd name="connsiteX2" fmla="*/ 4703735 w 7012983"/>
                <a:gd name="connsiteY2" fmla="*/ 6695268 h 6695268"/>
                <a:gd name="connsiteX3" fmla="*/ 0 w 7012983"/>
                <a:gd name="connsiteY3" fmla="*/ 6687519 h 6695268"/>
                <a:gd name="connsiteX4" fmla="*/ 2642461 w 7012983"/>
                <a:gd name="connsiteY4" fmla="*/ 0 h 6695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2983" h="6695268">
                  <a:moveTo>
                    <a:pt x="2642461" y="0"/>
                  </a:moveTo>
                  <a:lnTo>
                    <a:pt x="7012983" y="4347275"/>
                  </a:lnTo>
                  <a:lnTo>
                    <a:pt x="4703735" y="6695268"/>
                  </a:lnTo>
                  <a:lnTo>
                    <a:pt x="0" y="6687519"/>
                  </a:lnTo>
                  <a:lnTo>
                    <a:pt x="2642461" y="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10" name="Rectangle 9"/>
            <p:cNvSpPr/>
            <p:nvPr userDrawn="1"/>
          </p:nvSpPr>
          <p:spPr>
            <a:xfrm>
              <a:off x="0" y="6472238"/>
              <a:ext cx="9144000" cy="3857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11" name="Rectangle 10"/>
            <p:cNvSpPr/>
            <p:nvPr userDrawn="1"/>
          </p:nvSpPr>
          <p:spPr>
            <a:xfrm>
              <a:off x="0" y="0"/>
              <a:ext cx="3302000" cy="685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grpSp>
      <p:sp>
        <p:nvSpPr>
          <p:cNvPr id="12" name="TextBox 11"/>
          <p:cNvSpPr txBox="1"/>
          <p:nvPr userDrawn="1"/>
        </p:nvSpPr>
        <p:spPr>
          <a:xfrm>
            <a:off x="6154860" y="5926587"/>
            <a:ext cx="3107240" cy="516381"/>
          </a:xfrm>
          <a:prstGeom prst="rect">
            <a:avLst/>
          </a:prstGeom>
          <a:noFill/>
        </p:spPr>
        <p:txBody>
          <a:bodyPr wrap="square" lIns="0" tIns="0" rIns="0" bIns="0" rtlCol="0" anchor="b" anchorCtr="0">
            <a:spAutoFit/>
          </a:bodyPr>
          <a:lstStyle/>
          <a:p>
            <a:pPr algn="l">
              <a:lnSpc>
                <a:spcPts val="2000"/>
              </a:lnSpc>
            </a:pPr>
            <a:r>
              <a:rPr lang="en-AU" b="1" i="0" cap="all" baseline="0" noProof="0" dirty="0" smtClean="0">
                <a:solidFill>
                  <a:schemeClr val="tx1"/>
                </a:solidFill>
              </a:rPr>
              <a:t>UTS institute for sustainable futures</a:t>
            </a:r>
            <a:endParaRPr lang="en-AU" b="1" i="0" cap="all" baseline="0" noProof="0" dirty="0">
              <a:solidFill>
                <a:schemeClr val="tx1"/>
              </a:solidFill>
            </a:endParaRPr>
          </a:p>
        </p:txBody>
      </p:sp>
      <p:sp>
        <p:nvSpPr>
          <p:cNvPr id="13" name="TextBox 12"/>
          <p:cNvSpPr txBox="1"/>
          <p:nvPr userDrawn="1"/>
        </p:nvSpPr>
        <p:spPr>
          <a:xfrm>
            <a:off x="666750" y="6571168"/>
            <a:ext cx="3759200" cy="204351"/>
          </a:xfrm>
          <a:prstGeom prst="rect">
            <a:avLst/>
          </a:prstGeom>
          <a:noFill/>
        </p:spPr>
        <p:txBody>
          <a:bodyPr wrap="square" lIns="0" tIns="0" rIns="0" bIns="0" rtlCol="0">
            <a:spAutoFit/>
          </a:bodyPr>
          <a:lstStyle/>
          <a:p>
            <a:pPr>
              <a:lnSpc>
                <a:spcPts val="1680"/>
              </a:lnSpc>
            </a:pPr>
            <a:r>
              <a:rPr lang="en-AU" sz="1400" cap="all" baseline="0" noProof="0" dirty="0" smtClean="0">
                <a:solidFill>
                  <a:schemeClr val="bg1"/>
                </a:solidFill>
              </a:rPr>
              <a:t>uts </a:t>
            </a:r>
            <a:r>
              <a:rPr lang="en-AU" sz="1400" cap="all" baseline="0" noProof="0" dirty="0" err="1" smtClean="0">
                <a:solidFill>
                  <a:schemeClr val="bg1"/>
                </a:solidFill>
              </a:rPr>
              <a:t>cricos</a:t>
            </a:r>
            <a:r>
              <a:rPr lang="en-AU" sz="1400" cap="all" baseline="0" noProof="0" dirty="0" smtClean="0">
                <a:solidFill>
                  <a:schemeClr val="bg1"/>
                </a:solidFill>
              </a:rPr>
              <a:t> provider code: 00099f</a:t>
            </a:r>
            <a:endParaRPr lang="en-AU" sz="1400" cap="all" baseline="0" noProof="0" dirty="0">
              <a:solidFill>
                <a:schemeClr val="bg1"/>
              </a:solidFill>
            </a:endParaRPr>
          </a:p>
        </p:txBody>
      </p:sp>
      <p:sp>
        <p:nvSpPr>
          <p:cNvPr id="15" name="Title Placeholder 1"/>
          <p:cNvSpPr>
            <a:spLocks noGrp="1"/>
          </p:cNvSpPr>
          <p:nvPr>
            <p:ph type="title"/>
          </p:nvPr>
        </p:nvSpPr>
        <p:spPr>
          <a:xfrm>
            <a:off x="712788" y="2647533"/>
            <a:ext cx="5169317" cy="1143000"/>
          </a:xfrm>
          <a:prstGeom prst="rect">
            <a:avLst/>
          </a:prstGeom>
        </p:spPr>
        <p:txBody>
          <a:bodyPr vert="horz" lIns="91440" tIns="45720" rIns="91440" bIns="45720" rtlCol="0" anchor="ctr">
            <a:normAutofit/>
          </a:bodyPr>
          <a:lstStyle/>
          <a:p>
            <a:r>
              <a:rPr lang="en-US" smtClean="0"/>
              <a:t>Presentation</a:t>
            </a:r>
            <a:r>
              <a:rPr lang="en-US" baseline="0" smtClean="0"/>
              <a:t> title</a:t>
            </a:r>
            <a:endParaRPr lang="en-AU" dirty="0"/>
          </a:p>
        </p:txBody>
      </p:sp>
    </p:spTree>
    <p:extLst>
      <p:ext uri="{BB962C8B-B14F-4D97-AF65-F5344CB8AC3E}">
        <p14:creationId xmlns:p14="http://schemas.microsoft.com/office/powerpoint/2010/main" val="3403750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03412" y="2151063"/>
            <a:ext cx="3931920" cy="3975100"/>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778188" y="2151063"/>
            <a:ext cx="3931920" cy="3975100"/>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a:xfrm>
            <a:off x="6794936" y="6437032"/>
            <a:ext cx="2133600" cy="365125"/>
          </a:xfrm>
          <a:prstGeom prst="rect">
            <a:avLst/>
          </a:prstGeom>
        </p:spPr>
        <p:txBody>
          <a:bodyPr/>
          <a:lstStyle/>
          <a:p>
            <a:r>
              <a:rPr lang="en-AU" smtClean="0"/>
              <a:t>25 September 2014</a:t>
            </a: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306459" y="167347"/>
            <a:ext cx="630621" cy="359760"/>
          </a:xfrm>
          <a:prstGeom prst="rect">
            <a:avLst/>
          </a:prstGeom>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824898884"/>
      </p:ext>
    </p:extLst>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AU" smtClean="0"/>
              <a:t>Click to edit Master title style</a:t>
            </a:r>
            <a:endParaRPr/>
          </a:p>
        </p:txBody>
      </p:sp>
      <p:sp>
        <p:nvSpPr>
          <p:cNvPr id="3" name="Picture Placeholder 2"/>
          <p:cNvSpPr>
            <a:spLocks noGrp="1"/>
          </p:cNvSpPr>
          <p:nvPr>
            <p:ph type="pic" idx="1"/>
          </p:nvPr>
        </p:nvSpPr>
        <p:spPr>
          <a:xfrm>
            <a:off x="284163" y="457199"/>
            <a:ext cx="8577072" cy="4352544"/>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a:prstGeom prst="rect">
            <a:avLst/>
          </a:prstGeo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6794936" y="6437032"/>
            <a:ext cx="2133600" cy="365125"/>
          </a:xfrm>
          <a:prstGeom prst="rect">
            <a:avLst/>
          </a:prstGeom>
        </p:spPr>
        <p:txBody>
          <a:bodyPr/>
          <a:lstStyle/>
          <a:p>
            <a:r>
              <a:rPr lang="en-AU" smtClean="0"/>
              <a:t>25 September 2014</a:t>
            </a:r>
            <a:endParaRPr lang="en-US"/>
          </a:p>
        </p:txBody>
      </p:sp>
      <p:sp>
        <p:nvSpPr>
          <p:cNvPr id="6" name="Footer Placeholder 5"/>
          <p:cNvSpPr>
            <a:spLocks noGrp="1"/>
          </p:cNvSpPr>
          <p:nvPr>
            <p:ph type="ftr" sz="quarter" idx="11"/>
          </p:nvPr>
        </p:nvSpPr>
        <p:spPr>
          <a:xfrm>
            <a:off x="199698" y="6437032"/>
            <a:ext cx="6124902"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8306459" y="167347"/>
            <a:ext cx="630621" cy="359760"/>
          </a:xfrm>
          <a:prstGeom prst="rect">
            <a:avLst/>
          </a:prstGeom>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4146722099"/>
      </p:ext>
    </p:extLst>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403412" y="1735138"/>
            <a:ext cx="3931920" cy="833250"/>
          </a:xfrm>
          <a:prstGeom prst="rect">
            <a:avLst/>
          </a:prstGeo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03412" y="2590800"/>
            <a:ext cx="3931920"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79495" y="1735138"/>
            <a:ext cx="3931920" cy="833250"/>
          </a:xfrm>
          <a:prstGeom prst="rect">
            <a:avLst/>
          </a:prstGeo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79495" y="2590800"/>
            <a:ext cx="3931920" cy="3535362"/>
          </a:xfrm>
          <a:prstGeom prst="rect">
            <a:avLst/>
          </a:prstGeo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a:xfrm>
            <a:off x="6794936" y="6437032"/>
            <a:ext cx="2133600" cy="365125"/>
          </a:xfrm>
          <a:prstGeom prst="rect">
            <a:avLst/>
          </a:prstGeom>
        </p:spPr>
        <p:txBody>
          <a:bodyPr/>
          <a:lstStyle/>
          <a:p>
            <a:r>
              <a:rPr lang="en-AU" smtClean="0"/>
              <a:t>25 September 2014</a:t>
            </a:r>
            <a:endParaRPr lang="en-US"/>
          </a:p>
        </p:txBody>
      </p:sp>
      <p:sp>
        <p:nvSpPr>
          <p:cNvPr id="8" name="Footer Placeholder 7"/>
          <p:cNvSpPr>
            <a:spLocks noGrp="1"/>
          </p:cNvSpPr>
          <p:nvPr>
            <p:ph type="ftr" sz="quarter" idx="11"/>
          </p:nvPr>
        </p:nvSpPr>
        <p:spPr>
          <a:xfrm>
            <a:off x="199698" y="6437032"/>
            <a:ext cx="6124902"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8306459" y="167347"/>
            <a:ext cx="630621" cy="359760"/>
          </a:xfrm>
          <a:prstGeom prst="rect">
            <a:avLst/>
          </a:prstGeom>
        </p:spPr>
        <p:txBody>
          <a:bodyPr/>
          <a:lstStyle/>
          <a:p>
            <a:fld id="{5FD889E0-CAB2-4699-909D-B9A88D47ACBE}" type="slidenum">
              <a:rPr lang="en-US" smtClean="0"/>
              <a:t>‹#›</a:t>
            </a:fld>
            <a:endParaRPr lang="en-US"/>
          </a:p>
        </p:txBody>
      </p:sp>
    </p:spTree>
    <p:extLst>
      <p:ext uri="{BB962C8B-B14F-4D97-AF65-F5344CB8AC3E}">
        <p14:creationId xmlns:p14="http://schemas.microsoft.com/office/powerpoint/2010/main" val="3238003406"/>
      </p:ext>
    </p:extLst>
  </p:cSld>
  <p:clrMapOvr>
    <a:masterClrMapping/>
  </p:clrMapOvr>
  <p:transition spd="slow">
    <p:pull/>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4" Type="http://schemas.openxmlformats.org/officeDocument/2006/relationships/slideLayout" Target="../slideLayouts/slideLayout7.xml"/><Relationship Id="rId5" Type="http://schemas.openxmlformats.org/officeDocument/2006/relationships/theme" Target="../theme/theme2.xml"/><Relationship Id="rId6" Type="http://schemas.openxmlformats.org/officeDocument/2006/relationships/image" Target="../media/image1.jpg"/><Relationship Id="rId7" Type="http://schemas.openxmlformats.org/officeDocument/2006/relationships/image" Target="../media/image2.jpeg"/><Relationship Id="rId1" Type="http://schemas.openxmlformats.org/officeDocument/2006/relationships/slideLayout" Target="../slideLayouts/slideLayout4.xml"/><Relationship Id="rId2"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8" name="Rectangle 17"/>
          <p:cNvSpPr/>
          <p:nvPr userDrawn="1"/>
        </p:nvSpPr>
        <p:spPr>
          <a:xfrm>
            <a:off x="793684" y="6340892"/>
            <a:ext cx="8366082" cy="539086"/>
          </a:xfrm>
          <a:prstGeom prst="rect">
            <a:avLst/>
          </a:prstGeom>
          <a:solidFill>
            <a:srgbClr val="9300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6" name="Title 1"/>
          <p:cNvSpPr txBox="1">
            <a:spLocks/>
          </p:cNvSpPr>
          <p:nvPr userDrawn="1"/>
        </p:nvSpPr>
        <p:spPr>
          <a:xfrm>
            <a:off x="666750" y="362738"/>
            <a:ext cx="7810500" cy="423193"/>
          </a:xfrm>
          <a:prstGeom prst="rect">
            <a:avLst/>
          </a:prstGeom>
        </p:spPr>
        <p:txBody>
          <a:bodyPr/>
          <a:lstStyle>
            <a:lvl1pPr algn="l" defTabSz="914400" rtl="0" eaLnBrk="1" latinLnBrk="0" hangingPunct="1">
              <a:lnSpc>
                <a:spcPts val="3200"/>
              </a:lnSpc>
              <a:spcBef>
                <a:spcPct val="0"/>
              </a:spcBef>
              <a:buNone/>
              <a:defRPr sz="3000" b="1" i="0" kern="1200" cap="all" baseline="0">
                <a:solidFill>
                  <a:srgbClr val="8E1444"/>
                </a:solidFill>
                <a:latin typeface="+mj-lt"/>
                <a:ea typeface="+mj-ea"/>
                <a:cs typeface="+mj-cs"/>
              </a:defRPr>
            </a:lvl1pPr>
          </a:lstStyle>
          <a:p>
            <a:endParaRPr lang="en-AU"/>
          </a:p>
        </p:txBody>
      </p:sp>
      <p:sp>
        <p:nvSpPr>
          <p:cNvPr id="11" name="TextBox 10"/>
          <p:cNvSpPr txBox="1"/>
          <p:nvPr userDrawn="1"/>
        </p:nvSpPr>
        <p:spPr>
          <a:xfrm>
            <a:off x="703665" y="6217027"/>
            <a:ext cx="1957587" cy="769441"/>
          </a:xfrm>
          <a:prstGeom prst="rect">
            <a:avLst/>
          </a:prstGeom>
          <a:noFill/>
        </p:spPr>
        <p:txBody>
          <a:bodyPr wrap="none" rtlCol="0">
            <a:spAutoFit/>
          </a:bodyPr>
          <a:lstStyle/>
          <a:p>
            <a:r>
              <a:rPr lang="en-AU" sz="4400" dirty="0" smtClean="0">
                <a:solidFill>
                  <a:schemeClr val="bg1"/>
                </a:solidFill>
                <a:latin typeface="Arial Narrow" panose="020B0606020202030204" pitchFamily="34" charset="0"/>
                <a:cs typeface="Arial" panose="020B0604020202020204" pitchFamily="34" charset="0"/>
              </a:rPr>
              <a:t>ISF:UTS</a:t>
            </a:r>
            <a:endParaRPr lang="en-AU" sz="4400" dirty="0">
              <a:solidFill>
                <a:schemeClr val="bg1"/>
              </a:solidFill>
              <a:latin typeface="Arial Narrow" panose="020B0606020202030204" pitchFamily="34" charset="0"/>
              <a:cs typeface="Arial" panose="020B0604020202020204" pitchFamily="34" charset="0"/>
            </a:endParaRPr>
          </a:p>
        </p:txBody>
      </p:sp>
      <p:sp>
        <p:nvSpPr>
          <p:cNvPr id="12" name="TextBox 11"/>
          <p:cNvSpPr txBox="1"/>
          <p:nvPr userDrawn="1"/>
        </p:nvSpPr>
        <p:spPr>
          <a:xfrm>
            <a:off x="7023442" y="6448603"/>
            <a:ext cx="1979324" cy="323165"/>
          </a:xfrm>
          <a:prstGeom prst="rect">
            <a:avLst/>
          </a:prstGeom>
          <a:noFill/>
        </p:spPr>
        <p:txBody>
          <a:bodyPr wrap="none" rtlCol="0">
            <a:spAutoFit/>
          </a:bodyPr>
          <a:lstStyle/>
          <a:p>
            <a:r>
              <a:rPr lang="en-AU" sz="1500" b="1" dirty="0" smtClean="0">
                <a:solidFill>
                  <a:schemeClr val="bg1"/>
                </a:solidFill>
                <a:latin typeface="Arial" panose="020B0604020202020204" pitchFamily="34" charset="0"/>
                <a:cs typeface="Arial" panose="020B0604020202020204" pitchFamily="34" charset="0"/>
              </a:rPr>
              <a:t>www.isf.uts.edu.au</a:t>
            </a:r>
            <a:endParaRPr lang="en-AU" sz="1500" b="1" dirty="0">
              <a:solidFill>
                <a:schemeClr val="bg1"/>
              </a:solidFill>
              <a:latin typeface="Arial" panose="020B0604020202020204" pitchFamily="34" charset="0"/>
              <a:cs typeface="Arial" panose="020B0604020202020204" pitchFamily="34" charset="0"/>
            </a:endParaRPr>
          </a:p>
        </p:txBody>
      </p:sp>
      <p:sp>
        <p:nvSpPr>
          <p:cNvPr id="14" name="Title Placeholder 13"/>
          <p:cNvSpPr>
            <a:spLocks noGrp="1"/>
          </p:cNvSpPr>
          <p:nvPr>
            <p:ph type="title"/>
          </p:nvPr>
        </p:nvSpPr>
        <p:spPr>
          <a:xfrm>
            <a:off x="644352" y="120312"/>
            <a:ext cx="8229600" cy="852771"/>
          </a:xfrm>
          <a:prstGeom prst="rect">
            <a:avLst/>
          </a:prstGeom>
          <a:ln>
            <a:noFill/>
          </a:ln>
        </p:spPr>
        <p:txBody>
          <a:bodyPr vert="horz" lIns="91440" tIns="45720" rIns="91440" bIns="45720" rtlCol="0" anchor="ctr">
            <a:normAutofit/>
          </a:bodyPr>
          <a:lstStyle/>
          <a:p>
            <a:r>
              <a:rPr lang="en-AU" dirty="0" smtClean="0"/>
              <a:t>Click to edit master title style</a:t>
            </a:r>
            <a:endParaRPr lang="en-US" dirty="0"/>
          </a:p>
        </p:txBody>
      </p:sp>
      <p:sp>
        <p:nvSpPr>
          <p:cNvPr id="16" name="Text Placeholder 15"/>
          <p:cNvSpPr>
            <a:spLocks noGrp="1"/>
          </p:cNvSpPr>
          <p:nvPr>
            <p:ph type="body" idx="1"/>
          </p:nvPr>
        </p:nvSpPr>
        <p:spPr>
          <a:xfrm>
            <a:off x="703664" y="1189790"/>
            <a:ext cx="7983135" cy="4936374"/>
          </a:xfrm>
          <a:prstGeom prst="rect">
            <a:avLst/>
          </a:prstGeom>
        </p:spPr>
        <p:txBody>
          <a:bodyPr vert="horz" lIns="91440" tIns="45720" rIns="91440" bIns="45720" rtlCol="0">
            <a:normAutofit/>
          </a:bodyPr>
          <a:lstStyle/>
          <a:p>
            <a:pPr lvl="1"/>
            <a:r>
              <a:rPr lang="en-AU" dirty="0"/>
              <a:t>Second level</a:t>
            </a:r>
          </a:p>
          <a:p>
            <a:pPr lvl="2"/>
            <a:r>
              <a:rPr lang="en-AU" dirty="0"/>
              <a:t>Third level</a:t>
            </a:r>
          </a:p>
          <a:p>
            <a:pPr lvl="3"/>
            <a:r>
              <a:rPr lang="en-AU" dirty="0"/>
              <a:t>Fourth level</a:t>
            </a:r>
          </a:p>
          <a:p>
            <a:pPr lvl="4"/>
            <a:r>
              <a:rPr lang="en-AU" dirty="0"/>
              <a:t>Fifth level</a:t>
            </a:r>
            <a:endParaRPr lang="en-US" dirty="0"/>
          </a:p>
        </p:txBody>
      </p:sp>
      <p:sp>
        <p:nvSpPr>
          <p:cNvPr id="9" name="Right Triangle 8"/>
          <p:cNvSpPr/>
          <p:nvPr userDrawn="1"/>
        </p:nvSpPr>
        <p:spPr>
          <a:xfrm flipH="1">
            <a:off x="240940" y="6337963"/>
            <a:ext cx="554726" cy="539087"/>
          </a:xfrm>
          <a:prstGeom prst="rtTriangle">
            <a:avLst/>
          </a:prstGeom>
          <a:solidFill>
            <a:srgbClr val="9300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Slide Number Placeholder 3"/>
          <p:cNvSpPr>
            <a:spLocks noGrp="1"/>
          </p:cNvSpPr>
          <p:nvPr>
            <p:ph type="sldNum" sz="quarter" idx="4"/>
          </p:nvPr>
        </p:nvSpPr>
        <p:spPr>
          <a:xfrm>
            <a:off x="4264460" y="6411117"/>
            <a:ext cx="630621" cy="359760"/>
          </a:xfrm>
          <a:prstGeom prst="rect">
            <a:avLst/>
          </a:prstGeom>
        </p:spPr>
        <p:txBody>
          <a:bodyPr/>
          <a:lstStyle>
            <a:lvl1pPr algn="ctr">
              <a:defRPr>
                <a:solidFill>
                  <a:schemeClr val="bg1"/>
                </a:solidFill>
              </a:defRPr>
            </a:lvl1pPr>
          </a:lstStyle>
          <a:p>
            <a:fld id="{5FD889E0-CAB2-4699-909D-B9A88D47ACBE}"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8" r:id="rId1"/>
    <p:sldLayoutId id="2147483688" r:id="rId2"/>
    <p:sldLayoutId id="2147483687" r:id="rId3"/>
  </p:sldLayoutIdLst>
  <p:hf hdr="0" dt="0"/>
  <p:txStyles>
    <p:titleStyle>
      <a:lvl1pPr algn="l" defTabSz="914400" rtl="0" eaLnBrk="1" latinLnBrk="0" hangingPunct="1">
        <a:lnSpc>
          <a:spcPts val="3200"/>
        </a:lnSpc>
        <a:spcBef>
          <a:spcPct val="0"/>
        </a:spcBef>
        <a:buNone/>
        <a:defRPr sz="3000" b="1" i="0" kern="1200" cap="none" baseline="0">
          <a:solidFill>
            <a:srgbClr val="8E1444"/>
          </a:solidFill>
          <a:latin typeface="+mj-lt"/>
          <a:ea typeface="+mj-ea"/>
          <a:cs typeface="+mj-cs"/>
        </a:defRPr>
      </a:lvl1pPr>
    </p:titleStyle>
    <p:bodyStyle>
      <a:lvl1pPr marL="0" indent="0" algn="l" defTabSz="914400" rtl="0" eaLnBrk="1" latinLnBrk="0" hangingPunct="1">
        <a:lnSpc>
          <a:spcPts val="2200"/>
        </a:lnSpc>
        <a:spcBef>
          <a:spcPts val="0"/>
        </a:spcBef>
        <a:spcAft>
          <a:spcPts val="1200"/>
        </a:spcAft>
        <a:buFontTx/>
        <a:buNone/>
        <a:defRPr sz="1800" kern="1200">
          <a:solidFill>
            <a:schemeClr val="tx1"/>
          </a:solidFill>
          <a:latin typeface="+mn-lt"/>
          <a:ea typeface="+mn-ea"/>
          <a:cs typeface="+mn-cs"/>
        </a:defRPr>
      </a:lvl1pPr>
      <a:lvl2pPr marL="0" indent="0" algn="l" defTabSz="914400" rtl="0" eaLnBrk="1" latinLnBrk="0" hangingPunct="1">
        <a:lnSpc>
          <a:spcPts val="2600"/>
        </a:lnSpc>
        <a:spcBef>
          <a:spcPts val="0"/>
        </a:spcBef>
        <a:spcAft>
          <a:spcPts val="900"/>
        </a:spcAft>
        <a:buFontTx/>
        <a:buNone/>
        <a:defRPr sz="2400" b="1" kern="1200">
          <a:solidFill>
            <a:schemeClr val="tx1"/>
          </a:solidFill>
          <a:latin typeface="+mn-lt"/>
          <a:ea typeface="+mn-ea"/>
          <a:cs typeface="+mn-cs"/>
        </a:defRPr>
      </a:lvl2pPr>
      <a:lvl3pPr marL="216000" indent="-216000" algn="l" defTabSz="914400" rtl="0" eaLnBrk="1" latinLnBrk="0" hangingPunct="1">
        <a:lnSpc>
          <a:spcPts val="2200"/>
        </a:lnSpc>
        <a:spcBef>
          <a:spcPts val="0"/>
        </a:spcBef>
        <a:spcAft>
          <a:spcPts val="1200"/>
        </a:spcAft>
        <a:buFont typeface="Arial" pitchFamily="34" charset="0"/>
        <a:buChar char="&gt;"/>
        <a:defRPr sz="1800" kern="1200">
          <a:solidFill>
            <a:schemeClr val="tx1"/>
          </a:solidFill>
          <a:latin typeface="+mn-lt"/>
          <a:ea typeface="+mn-ea"/>
          <a:cs typeface="+mn-cs"/>
        </a:defRPr>
      </a:lvl3pPr>
      <a:lvl4pPr marL="432000" indent="-215900" algn="l" defTabSz="914400" rtl="0" eaLnBrk="1" latinLnBrk="0" hangingPunct="1">
        <a:lnSpc>
          <a:spcPts val="2200"/>
        </a:lnSpc>
        <a:spcBef>
          <a:spcPts val="0"/>
        </a:spcBef>
        <a:spcAft>
          <a:spcPts val="1200"/>
        </a:spcAft>
        <a:buFont typeface="Arial" pitchFamily="34" charset="0"/>
        <a:buChar char="&gt;"/>
        <a:defRPr sz="1800" kern="1200">
          <a:solidFill>
            <a:schemeClr val="tx1"/>
          </a:solidFill>
          <a:latin typeface="+mn-lt"/>
          <a:ea typeface="+mn-ea"/>
          <a:cs typeface="+mn-cs"/>
        </a:defRPr>
      </a:lvl4pPr>
      <a:lvl5pPr marL="648000" indent="-216000" algn="l" defTabSz="914400" rtl="0" eaLnBrk="1" latinLnBrk="0" hangingPunct="1">
        <a:lnSpc>
          <a:spcPts val="2200"/>
        </a:lnSpc>
        <a:spcBef>
          <a:spcPts val="0"/>
        </a:spcBef>
        <a:spcAft>
          <a:spcPts val="1200"/>
        </a:spcAft>
        <a:buFont typeface="Arial" pitchFamily="34" charset="0"/>
        <a:buChar char="&gt;"/>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9" name="Picture 28" descr="_MG_7173.jpg"/>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3617195" y="1057275"/>
            <a:ext cx="5546701" cy="4743450"/>
          </a:xfrm>
          <a:prstGeom prst="rect">
            <a:avLst/>
          </a:prstGeom>
        </p:spPr>
      </p:pic>
      <p:grpSp>
        <p:nvGrpSpPr>
          <p:cNvPr id="19" name="Group 18"/>
          <p:cNvGrpSpPr/>
          <p:nvPr userDrawn="1"/>
        </p:nvGrpSpPr>
        <p:grpSpPr>
          <a:xfrm>
            <a:off x="-467896" y="-246891"/>
            <a:ext cx="9631789" cy="7118257"/>
            <a:chOff x="0" y="-185178"/>
            <a:chExt cx="9144000" cy="7043178"/>
          </a:xfrm>
          <a:solidFill>
            <a:srgbClr val="8E1444"/>
          </a:solidFill>
        </p:grpSpPr>
        <p:sp>
          <p:nvSpPr>
            <p:cNvPr id="20" name="Freeform 19"/>
            <p:cNvSpPr/>
            <p:nvPr userDrawn="1"/>
          </p:nvSpPr>
          <p:spPr>
            <a:xfrm>
              <a:off x="320963" y="-185178"/>
              <a:ext cx="7012983" cy="6695268"/>
            </a:xfrm>
            <a:custGeom>
              <a:avLst/>
              <a:gdLst>
                <a:gd name="connsiteX0" fmla="*/ 2642461 w 7012983"/>
                <a:gd name="connsiteY0" fmla="*/ 0 h 6695268"/>
                <a:gd name="connsiteX1" fmla="*/ 7012983 w 7012983"/>
                <a:gd name="connsiteY1" fmla="*/ 4347275 h 6695268"/>
                <a:gd name="connsiteX2" fmla="*/ 4703735 w 7012983"/>
                <a:gd name="connsiteY2" fmla="*/ 6695268 h 6695268"/>
                <a:gd name="connsiteX3" fmla="*/ 0 w 7012983"/>
                <a:gd name="connsiteY3" fmla="*/ 6687519 h 6695268"/>
                <a:gd name="connsiteX4" fmla="*/ 2642461 w 7012983"/>
                <a:gd name="connsiteY4" fmla="*/ 0 h 66952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012983" h="6695268">
                  <a:moveTo>
                    <a:pt x="2642461" y="0"/>
                  </a:moveTo>
                  <a:lnTo>
                    <a:pt x="7012983" y="4347275"/>
                  </a:lnTo>
                  <a:lnTo>
                    <a:pt x="4703735" y="6695268"/>
                  </a:lnTo>
                  <a:lnTo>
                    <a:pt x="0" y="6687519"/>
                  </a:lnTo>
                  <a:lnTo>
                    <a:pt x="2642461" y="0"/>
                  </a:lnTo>
                  <a:close/>
                </a:path>
              </a:pathLst>
            </a:custGeom>
            <a:solidFill>
              <a:srgbClr val="9300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1" name="Rectangle 20"/>
            <p:cNvSpPr/>
            <p:nvPr userDrawn="1"/>
          </p:nvSpPr>
          <p:spPr>
            <a:xfrm>
              <a:off x="0" y="6472238"/>
              <a:ext cx="9144000" cy="385762"/>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2" name="Rectangle 21"/>
            <p:cNvSpPr/>
            <p:nvPr userDrawn="1"/>
          </p:nvSpPr>
          <p:spPr>
            <a:xfrm>
              <a:off x="0" y="-13227"/>
              <a:ext cx="2982479" cy="6858000"/>
            </a:xfrm>
            <a:prstGeom prst="rect">
              <a:avLst/>
            </a:prstGeom>
            <a:solidFill>
              <a:srgbClr val="9300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grpSp>
      <p:sp>
        <p:nvSpPr>
          <p:cNvPr id="25" name="TextBox 24"/>
          <p:cNvSpPr txBox="1"/>
          <p:nvPr userDrawn="1"/>
        </p:nvSpPr>
        <p:spPr>
          <a:xfrm>
            <a:off x="6154860" y="5926587"/>
            <a:ext cx="3107240" cy="516381"/>
          </a:xfrm>
          <a:prstGeom prst="rect">
            <a:avLst/>
          </a:prstGeom>
          <a:noFill/>
        </p:spPr>
        <p:txBody>
          <a:bodyPr wrap="square" lIns="0" tIns="0" rIns="0" bIns="0" rtlCol="0" anchor="b" anchorCtr="0">
            <a:spAutoFit/>
          </a:bodyPr>
          <a:lstStyle/>
          <a:p>
            <a:pPr algn="l">
              <a:lnSpc>
                <a:spcPts val="2000"/>
              </a:lnSpc>
            </a:pPr>
            <a:r>
              <a:rPr lang="en-AU" b="1" i="0" cap="all" baseline="0" noProof="0" dirty="0" smtClean="0">
                <a:solidFill>
                  <a:schemeClr val="tx1"/>
                </a:solidFill>
              </a:rPr>
              <a:t>UTS institute for sustainable futures</a:t>
            </a:r>
            <a:endParaRPr lang="en-AU" b="1" i="0" cap="all" baseline="0" noProof="0" dirty="0">
              <a:solidFill>
                <a:schemeClr val="tx1"/>
              </a:solidFill>
            </a:endParaRPr>
          </a:p>
        </p:txBody>
      </p:sp>
      <p:sp>
        <p:nvSpPr>
          <p:cNvPr id="26" name="TextBox 25"/>
          <p:cNvSpPr txBox="1"/>
          <p:nvPr userDrawn="1"/>
        </p:nvSpPr>
        <p:spPr>
          <a:xfrm>
            <a:off x="666750" y="6571168"/>
            <a:ext cx="3759200" cy="204351"/>
          </a:xfrm>
          <a:prstGeom prst="rect">
            <a:avLst/>
          </a:prstGeom>
          <a:noFill/>
        </p:spPr>
        <p:txBody>
          <a:bodyPr wrap="square" lIns="0" tIns="0" rIns="0" bIns="0" rtlCol="0">
            <a:spAutoFit/>
          </a:bodyPr>
          <a:lstStyle/>
          <a:p>
            <a:pPr>
              <a:lnSpc>
                <a:spcPts val="1680"/>
              </a:lnSpc>
            </a:pPr>
            <a:r>
              <a:rPr lang="en-AU" sz="1400" cap="all" baseline="0" noProof="0" dirty="0" smtClean="0">
                <a:solidFill>
                  <a:schemeClr val="bg1"/>
                </a:solidFill>
              </a:rPr>
              <a:t>uts </a:t>
            </a:r>
            <a:r>
              <a:rPr lang="en-AU" sz="1400" cap="all" baseline="0" noProof="0" dirty="0" err="1" smtClean="0">
                <a:solidFill>
                  <a:schemeClr val="bg1"/>
                </a:solidFill>
              </a:rPr>
              <a:t>cricos</a:t>
            </a:r>
            <a:r>
              <a:rPr lang="en-AU" sz="1400" cap="all" baseline="0" noProof="0" dirty="0" smtClean="0">
                <a:solidFill>
                  <a:schemeClr val="bg1"/>
                </a:solidFill>
              </a:rPr>
              <a:t> provider code: 00099f</a:t>
            </a:r>
            <a:endParaRPr lang="en-AU" sz="1400" cap="all" baseline="0" noProof="0" dirty="0">
              <a:solidFill>
                <a:schemeClr val="bg1"/>
              </a:solidFill>
            </a:endParaRPr>
          </a:p>
        </p:txBody>
      </p:sp>
      <p:sp>
        <p:nvSpPr>
          <p:cNvPr id="2" name="Title Placeholder 1"/>
          <p:cNvSpPr>
            <a:spLocks noGrp="1"/>
          </p:cNvSpPr>
          <p:nvPr>
            <p:ph type="title"/>
          </p:nvPr>
        </p:nvSpPr>
        <p:spPr>
          <a:xfrm>
            <a:off x="712788" y="3142154"/>
            <a:ext cx="5169317" cy="1143000"/>
          </a:xfrm>
          <a:prstGeom prst="rect">
            <a:avLst/>
          </a:prstGeom>
        </p:spPr>
        <p:txBody>
          <a:bodyPr vert="horz" lIns="91440" tIns="45720" rIns="91440" bIns="45720" rtlCol="0" anchor="ctr">
            <a:normAutofit/>
          </a:bodyPr>
          <a:lstStyle/>
          <a:p>
            <a:r>
              <a:rPr lang="en-US" smtClean="0"/>
              <a:t>Presentation</a:t>
            </a:r>
            <a:r>
              <a:rPr lang="en-US" baseline="0" smtClean="0"/>
              <a:t> title</a:t>
            </a:r>
            <a:endParaRPr lang="en-AU" dirty="0"/>
          </a:p>
        </p:txBody>
      </p:sp>
      <p:pic>
        <p:nvPicPr>
          <p:cNvPr id="3" name="Picture 2" descr="ISF Logo_Colour.jpg"/>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6862142" y="31162"/>
            <a:ext cx="2076202" cy="994190"/>
          </a:xfrm>
          <a:prstGeom prst="rect">
            <a:avLst/>
          </a:prstGeom>
        </p:spPr>
      </p:pic>
    </p:spTree>
    <p:extLst>
      <p:ext uri="{BB962C8B-B14F-4D97-AF65-F5344CB8AC3E}">
        <p14:creationId xmlns:p14="http://schemas.microsoft.com/office/powerpoint/2010/main" val="2614998389"/>
      </p:ext>
    </p:extLst>
  </p:cSld>
  <p:clrMap bg1="lt1" tx1="dk1" bg2="lt2" tx2="dk2" accent1="accent1" accent2="accent2" accent3="accent3" accent4="accent4" accent5="accent5" accent6="accent6" hlink="hlink" folHlink="folHlink"/>
  <p:sldLayoutIdLst>
    <p:sldLayoutId id="2147483674" r:id="rId1"/>
    <p:sldLayoutId id="2147483681" r:id="rId2"/>
    <p:sldLayoutId id="2147483683" r:id="rId3"/>
    <p:sldLayoutId id="2147483685" r:id="rId4"/>
  </p:sldLayoutIdLst>
  <p:hf hdr="0" dt="0"/>
  <p:txStyles>
    <p:titleStyle>
      <a:lvl1pPr algn="l" defTabSz="457200" rtl="0" eaLnBrk="1" latinLnBrk="0" hangingPunct="1">
        <a:spcBef>
          <a:spcPct val="0"/>
        </a:spcBef>
        <a:buNone/>
        <a:defRPr sz="3200" kern="1200">
          <a:ln>
            <a:solidFill>
              <a:schemeClr val="bg1"/>
            </a:solidFill>
          </a:ln>
          <a:solidFill>
            <a:schemeClr val="bg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4" Type="http://schemas.openxmlformats.org/officeDocument/2006/relationships/image" Target="../media/image4.jp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Inspiring transformation: The art of positive futures</a:t>
            </a:r>
            <a:endParaRPr lang="en-US" dirty="0"/>
          </a:p>
        </p:txBody>
      </p:sp>
      <p:sp>
        <p:nvSpPr>
          <p:cNvPr id="5" name="Content Placeholder 4"/>
          <p:cNvSpPr>
            <a:spLocks noGrp="1"/>
          </p:cNvSpPr>
          <p:nvPr>
            <p:ph idx="1"/>
          </p:nvPr>
        </p:nvSpPr>
        <p:spPr/>
        <p:txBody>
          <a:bodyPr>
            <a:normAutofit/>
          </a:bodyPr>
          <a:lstStyle/>
          <a:p>
            <a:r>
              <a:rPr lang="en-US" dirty="0" smtClean="0"/>
              <a:t>“There </a:t>
            </a:r>
            <a:r>
              <a:rPr lang="en-US" dirty="0"/>
              <a:t>are two wolves who are always </a:t>
            </a:r>
            <a:r>
              <a:rPr lang="en-US" dirty="0" smtClean="0"/>
              <a:t>fighting.</a:t>
            </a:r>
          </a:p>
          <a:p>
            <a:r>
              <a:rPr lang="en-US" dirty="0" smtClean="0"/>
              <a:t>One </a:t>
            </a:r>
            <a:r>
              <a:rPr lang="en-US" dirty="0"/>
              <a:t>is darkness and despair. </a:t>
            </a:r>
            <a:r>
              <a:rPr lang="en-US" dirty="0" smtClean="0"/>
              <a:t>		</a:t>
            </a:r>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smtClean="0"/>
          </a:p>
          <a:p>
            <a:r>
              <a:rPr lang="en-US" dirty="0" smtClean="0"/>
              <a:t>The </a:t>
            </a:r>
            <a:r>
              <a:rPr lang="en-US" dirty="0"/>
              <a:t>question is…which wolf wins</a:t>
            </a:r>
            <a:r>
              <a:rPr lang="en-US" dirty="0" smtClean="0"/>
              <a:t>?</a:t>
            </a:r>
            <a:endParaRPr lang="en-US" dirty="0"/>
          </a:p>
          <a:p>
            <a:r>
              <a:rPr lang="en-US" dirty="0"/>
              <a:t>The one you </a:t>
            </a:r>
            <a:r>
              <a:rPr lang="en-US" dirty="0" smtClean="0"/>
              <a:t>feed”.</a:t>
            </a:r>
            <a:endParaRPr lang="en-US" dirty="0"/>
          </a:p>
          <a:p>
            <a:endParaRPr lang="en-US" dirty="0"/>
          </a:p>
        </p:txBody>
      </p:sp>
      <p:sp>
        <p:nvSpPr>
          <p:cNvPr id="6" name="Slide Number Placeholder 5"/>
          <p:cNvSpPr>
            <a:spLocks noGrp="1"/>
          </p:cNvSpPr>
          <p:nvPr>
            <p:ph type="sldNum" sz="quarter" idx="4294967295"/>
          </p:nvPr>
        </p:nvSpPr>
        <p:spPr>
          <a:xfrm>
            <a:off x="8512175" y="166688"/>
            <a:ext cx="631825" cy="360362"/>
          </a:xfrm>
        </p:spPr>
        <p:txBody>
          <a:bodyPr/>
          <a:lstStyle/>
          <a:p>
            <a:fld id="{5FD889E0-CAB2-4699-909D-B9A88D47ACBE}" type="slidenum">
              <a:rPr lang="en-US" smtClean="0"/>
              <a:pPr/>
              <a:t>1</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133599"/>
            <a:ext cx="4914610" cy="2627053"/>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789768" y="2133601"/>
            <a:ext cx="4354231" cy="2627052"/>
          </a:xfrm>
          <a:prstGeom prst="rect">
            <a:avLst/>
          </a:prstGeom>
        </p:spPr>
      </p:pic>
      <p:sp>
        <p:nvSpPr>
          <p:cNvPr id="9" name="TextBox 8"/>
          <p:cNvSpPr txBox="1"/>
          <p:nvPr/>
        </p:nvSpPr>
        <p:spPr>
          <a:xfrm>
            <a:off x="5623415" y="1591692"/>
            <a:ext cx="3204672" cy="369332"/>
          </a:xfrm>
          <a:prstGeom prst="rect">
            <a:avLst/>
          </a:prstGeom>
          <a:noFill/>
        </p:spPr>
        <p:txBody>
          <a:bodyPr wrap="square" rtlCol="0">
            <a:spAutoFit/>
          </a:bodyPr>
          <a:lstStyle/>
          <a:p>
            <a:r>
              <a:rPr lang="en-US" smtClean="0"/>
              <a:t>The other is light and hope</a:t>
            </a:r>
            <a:endParaRPr lang="en-US"/>
          </a:p>
        </p:txBody>
      </p:sp>
    </p:spTree>
    <p:extLst>
      <p:ext uri="{BB962C8B-B14F-4D97-AF65-F5344CB8AC3E}">
        <p14:creationId xmlns:p14="http://schemas.microsoft.com/office/powerpoint/2010/main" val="3746393467"/>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Positive and negative imagery and climate change</a:t>
            </a:r>
            <a:endParaRPr lang="en-US" dirty="0"/>
          </a:p>
        </p:txBody>
      </p:sp>
      <p:sp>
        <p:nvSpPr>
          <p:cNvPr id="3" name="Slide Number Placeholder 2"/>
          <p:cNvSpPr>
            <a:spLocks noGrp="1"/>
          </p:cNvSpPr>
          <p:nvPr>
            <p:ph type="sldNum" sz="quarter" idx="10"/>
          </p:nvPr>
        </p:nvSpPr>
        <p:spPr/>
        <p:txBody>
          <a:bodyPr/>
          <a:lstStyle/>
          <a:p>
            <a:fld id="{5FD889E0-CAB2-4699-909D-B9A88D47ACBE}" type="slidenum">
              <a:rPr lang="en-US" smtClean="0"/>
              <a:pPr/>
              <a:t>2</a:t>
            </a:fld>
            <a:endParaRPr lang="en-US" dirty="0"/>
          </a:p>
        </p:txBody>
      </p:sp>
      <p:sp>
        <p:nvSpPr>
          <p:cNvPr id="4" name="Content Placeholder 3"/>
          <p:cNvSpPr>
            <a:spLocks noGrp="1"/>
          </p:cNvSpPr>
          <p:nvPr>
            <p:ph sz="quarter" idx="11"/>
          </p:nvPr>
        </p:nvSpPr>
        <p:spPr>
          <a:xfrm>
            <a:off x="644524" y="1296957"/>
            <a:ext cx="8229427" cy="5114159"/>
          </a:xfrm>
        </p:spPr>
        <p:txBody>
          <a:bodyPr>
            <a:normAutofit fontScale="85000" lnSpcReduction="10000"/>
          </a:bodyPr>
          <a:lstStyle/>
          <a:p>
            <a:pPr marL="342900" indent="-342900">
              <a:spcBef>
                <a:spcPts val="600"/>
              </a:spcBef>
              <a:buFont typeface="Arial" charset="0"/>
              <a:buChar char="•"/>
            </a:pPr>
            <a:r>
              <a:rPr lang="en-US" dirty="0" smtClean="0"/>
              <a:t>Images of climate change impacts</a:t>
            </a:r>
          </a:p>
          <a:p>
            <a:pPr marL="685800" lvl="1">
              <a:spcBef>
                <a:spcPts val="600"/>
              </a:spcBef>
              <a:buFont typeface="Courier New" charset="0"/>
              <a:buChar char="o"/>
            </a:pPr>
            <a:r>
              <a:rPr lang="en-US" dirty="0" smtClean="0"/>
              <a:t>Negative associations and emotions</a:t>
            </a:r>
          </a:p>
          <a:p>
            <a:pPr marL="685800" lvl="1">
              <a:spcBef>
                <a:spcPts val="600"/>
              </a:spcBef>
              <a:buFont typeface="Courier New" charset="0"/>
              <a:buChar char="o"/>
            </a:pPr>
            <a:r>
              <a:rPr lang="en-US" dirty="0" smtClean="0"/>
              <a:t>Capture attention, but can create distance and undermine self-efficacy</a:t>
            </a:r>
          </a:p>
          <a:p>
            <a:pPr marL="685800" lvl="1">
              <a:spcBef>
                <a:spcPts val="600"/>
              </a:spcBef>
              <a:buFont typeface="Courier New" charset="0"/>
              <a:buChar char="o"/>
            </a:pPr>
            <a:r>
              <a:rPr lang="en-US" dirty="0" smtClean="0"/>
              <a:t>Some negative emotions do arouse and engage</a:t>
            </a:r>
          </a:p>
          <a:p>
            <a:pPr marL="342900" indent="-342900">
              <a:spcBef>
                <a:spcPts val="600"/>
              </a:spcBef>
              <a:buFont typeface="Arial" charset="0"/>
              <a:buChar char="•"/>
            </a:pPr>
            <a:r>
              <a:rPr lang="en-US" dirty="0"/>
              <a:t>Images of </a:t>
            </a:r>
            <a:r>
              <a:rPr lang="en-US" dirty="0" smtClean="0"/>
              <a:t>solutions (e.g. solar panels)</a:t>
            </a:r>
            <a:endParaRPr lang="en-US" dirty="0"/>
          </a:p>
          <a:p>
            <a:pPr marL="685800" lvl="1">
              <a:spcBef>
                <a:spcPts val="600"/>
              </a:spcBef>
              <a:buFont typeface="Courier New" charset="0"/>
              <a:buChar char="o"/>
            </a:pPr>
            <a:r>
              <a:rPr lang="en-US" dirty="0" smtClean="0"/>
              <a:t>Positive associations </a:t>
            </a:r>
            <a:r>
              <a:rPr lang="en-US" dirty="0"/>
              <a:t>and emotions</a:t>
            </a:r>
          </a:p>
          <a:p>
            <a:pPr marL="685800" lvl="1">
              <a:spcBef>
                <a:spcPts val="600"/>
              </a:spcBef>
              <a:buFont typeface="Courier New" charset="0"/>
              <a:buChar char="o"/>
            </a:pPr>
            <a:r>
              <a:rPr lang="en-US" dirty="0" smtClean="0"/>
              <a:t>Create feelings of self-efficacy, but might not arouse urgency</a:t>
            </a:r>
          </a:p>
          <a:p>
            <a:pPr marL="685800" lvl="1">
              <a:spcBef>
                <a:spcPts val="600"/>
              </a:spcBef>
              <a:buFont typeface="Courier New" charset="0"/>
              <a:buChar char="o"/>
            </a:pPr>
            <a:r>
              <a:rPr lang="en-US" dirty="0" err="1" smtClean="0"/>
              <a:t>Criticised</a:t>
            </a:r>
            <a:r>
              <a:rPr lang="en-US" dirty="0" smtClean="0"/>
              <a:t> for “</a:t>
            </a:r>
            <a:r>
              <a:rPr lang="en-US" dirty="0" err="1" smtClean="0"/>
              <a:t>brightsiding</a:t>
            </a:r>
            <a:r>
              <a:rPr lang="en-US" dirty="0" smtClean="0"/>
              <a:t>” – avoiding the urgent realities</a:t>
            </a:r>
            <a:endParaRPr lang="en-US" dirty="0"/>
          </a:p>
          <a:p>
            <a:pPr marL="342900" indent="-342900">
              <a:spcBef>
                <a:spcPts val="600"/>
              </a:spcBef>
              <a:buFont typeface="Arial" charset="0"/>
              <a:buChar char="•"/>
            </a:pPr>
            <a:r>
              <a:rPr lang="en-US" dirty="0" smtClean="0"/>
              <a:t>‘We lack a coherent positive narrative of climate change’ (</a:t>
            </a:r>
            <a:r>
              <a:rPr lang="en-US" dirty="0" err="1" smtClean="0"/>
              <a:t>Leviston</a:t>
            </a:r>
            <a:r>
              <a:rPr lang="en-US" dirty="0" smtClean="0"/>
              <a:t> et al. 2014)</a:t>
            </a:r>
            <a:r>
              <a:rPr lang="en-AU" dirty="0" smtClean="0"/>
              <a:t> and many questions are unresolved</a:t>
            </a:r>
            <a:endParaRPr lang="en-US" dirty="0"/>
          </a:p>
          <a:p>
            <a:pPr marL="685800" lvl="1">
              <a:spcBef>
                <a:spcPts val="600"/>
              </a:spcBef>
              <a:buFont typeface="Courier New" charset="0"/>
              <a:buChar char="o"/>
            </a:pPr>
            <a:endParaRPr lang="en-US" dirty="0"/>
          </a:p>
        </p:txBody>
      </p:sp>
    </p:spTree>
    <p:extLst>
      <p:ext uri="{BB962C8B-B14F-4D97-AF65-F5344CB8AC3E}">
        <p14:creationId xmlns:p14="http://schemas.microsoft.com/office/powerpoint/2010/main" val="19230368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research</a:t>
            </a:r>
            <a:endParaRPr lang="en-US" dirty="0"/>
          </a:p>
        </p:txBody>
      </p:sp>
      <p:sp>
        <p:nvSpPr>
          <p:cNvPr id="3" name="Slide Number Placeholder 2"/>
          <p:cNvSpPr>
            <a:spLocks noGrp="1"/>
          </p:cNvSpPr>
          <p:nvPr>
            <p:ph type="sldNum" sz="quarter" idx="10"/>
          </p:nvPr>
        </p:nvSpPr>
        <p:spPr/>
        <p:txBody>
          <a:bodyPr/>
          <a:lstStyle/>
          <a:p>
            <a:fld id="{5FD889E0-CAB2-4699-909D-B9A88D47ACBE}" type="slidenum">
              <a:rPr lang="en-US" smtClean="0"/>
              <a:pPr/>
              <a:t>3</a:t>
            </a:fld>
            <a:endParaRPr lang="en-US" dirty="0"/>
          </a:p>
        </p:txBody>
      </p:sp>
      <p:sp>
        <p:nvSpPr>
          <p:cNvPr id="4" name="Content Placeholder 3"/>
          <p:cNvSpPr>
            <a:spLocks noGrp="1"/>
          </p:cNvSpPr>
          <p:nvPr>
            <p:ph sz="quarter" idx="11"/>
          </p:nvPr>
        </p:nvSpPr>
        <p:spPr>
          <a:xfrm>
            <a:off x="644524" y="973082"/>
            <a:ext cx="8229427" cy="5106405"/>
          </a:xfrm>
        </p:spPr>
        <p:txBody>
          <a:bodyPr>
            <a:normAutofit fontScale="70000" lnSpcReduction="20000"/>
          </a:bodyPr>
          <a:lstStyle/>
          <a:p>
            <a:r>
              <a:rPr lang="en-US" b="1" dirty="0" smtClean="0"/>
              <a:t>Stages</a:t>
            </a:r>
          </a:p>
          <a:p>
            <a:pPr marL="457200" indent="-457200">
              <a:buFont typeface="+mj-lt"/>
              <a:buAutoNum type="arabicPeriod"/>
            </a:pPr>
            <a:r>
              <a:rPr lang="en-US" dirty="0" smtClean="0"/>
              <a:t>Sampling </a:t>
            </a:r>
            <a:r>
              <a:rPr lang="en-US" dirty="0"/>
              <a:t>imagery used by NGOs and artists to provoke engagement with climate change in Australia through websites and social media</a:t>
            </a:r>
          </a:p>
          <a:p>
            <a:pPr marL="457200" indent="-457200">
              <a:buFont typeface="+mj-lt"/>
              <a:buAutoNum type="arabicPeriod"/>
            </a:pPr>
            <a:r>
              <a:rPr lang="en-US" dirty="0"/>
              <a:t>Coding the types of futures depicted in this imagery</a:t>
            </a:r>
          </a:p>
          <a:p>
            <a:pPr marL="457200" indent="-457200">
              <a:buFont typeface="+mj-lt"/>
              <a:buAutoNum type="arabicPeriod"/>
            </a:pPr>
            <a:r>
              <a:rPr lang="en-US" dirty="0"/>
              <a:t>Workshops to explore engagement created by different types of </a:t>
            </a:r>
            <a:r>
              <a:rPr lang="en-US" dirty="0" smtClean="0"/>
              <a:t>imagery</a:t>
            </a:r>
          </a:p>
          <a:p>
            <a:pPr marL="457200" indent="-457200">
              <a:buFont typeface="+mj-lt"/>
              <a:buAutoNum type="arabicPeriod"/>
            </a:pPr>
            <a:endParaRPr lang="en-US" dirty="0"/>
          </a:p>
          <a:p>
            <a:r>
              <a:rPr lang="en-US" b="1" dirty="0" smtClean="0"/>
              <a:t>Very tentative findings</a:t>
            </a:r>
          </a:p>
          <a:p>
            <a:pPr marL="342900" indent="-342900">
              <a:buFont typeface="Arial" charset="0"/>
              <a:buChar char="•"/>
            </a:pPr>
            <a:r>
              <a:rPr lang="en-US" dirty="0" smtClean="0"/>
              <a:t>‘Causes’ imagery (e.g. fossil fuels) is most prevalent, then ‘impacts’, then ‘solutions’</a:t>
            </a:r>
          </a:p>
          <a:p>
            <a:pPr marL="342900" indent="-342900">
              <a:buFont typeface="Arial" charset="0"/>
              <a:buChar char="•"/>
            </a:pPr>
            <a:r>
              <a:rPr lang="en-US" dirty="0" smtClean="0"/>
              <a:t>Variations across channels (social media shares more ‘positive’ images and infographics than websites) and NGOs (radical vs. reformist)</a:t>
            </a:r>
          </a:p>
          <a:p>
            <a:pPr marL="342900" indent="-342900">
              <a:buFont typeface="Arial" charset="0"/>
              <a:buChar char="•"/>
            </a:pPr>
            <a:r>
              <a:rPr lang="en-US" dirty="0" smtClean="0"/>
              <a:t>Artistic work is more ambiguous – often difficult to code due to abstract nature and diversity of possible interpretations</a:t>
            </a:r>
          </a:p>
          <a:p>
            <a:pPr marL="342900" indent="-342900">
              <a:buFont typeface="Arial" charset="0"/>
              <a:buChar char="•"/>
            </a:pPr>
            <a:endParaRPr lang="en-US" dirty="0"/>
          </a:p>
          <a:p>
            <a:endParaRPr lang="en-US" dirty="0"/>
          </a:p>
        </p:txBody>
      </p:sp>
    </p:spTree>
    <p:extLst>
      <p:ext uri="{BB962C8B-B14F-4D97-AF65-F5344CB8AC3E}">
        <p14:creationId xmlns:p14="http://schemas.microsoft.com/office/powerpoint/2010/main" val="584790176"/>
      </p:ext>
    </p:extLst>
  </p:cSld>
  <p:clrMapOvr>
    <a:masterClrMapping/>
  </p:clrMapOvr>
  <p:timing>
    <p:tnLst>
      <p:par>
        <p:cTn id="1" dur="indefinite" restart="never" nodeType="tmRoot"/>
      </p:par>
    </p:tnLst>
  </p:timing>
</p:sld>
</file>

<file path=ppt/theme/theme1.xml><?xml version="1.0" encoding="utf-8"?>
<a:theme xmlns:a="http://schemas.openxmlformats.org/drawingml/2006/main" name="body">
  <a:themeElements>
    <a:clrScheme name="Custom 1">
      <a:dk1>
        <a:srgbClr val="2E2224"/>
      </a:dk1>
      <a:lt1>
        <a:sysClr val="window" lastClr="FFFFFF"/>
      </a:lt1>
      <a:dk2>
        <a:srgbClr val="48231E"/>
      </a:dk2>
      <a:lt2>
        <a:srgbClr val="CBD8DD"/>
      </a:lt2>
      <a:accent1>
        <a:srgbClr val="61625E"/>
      </a:accent1>
      <a:accent2>
        <a:srgbClr val="964D2C"/>
      </a:accent2>
      <a:accent3>
        <a:srgbClr val="66553E"/>
      </a:accent3>
      <a:accent4>
        <a:srgbClr val="848058"/>
      </a:accent4>
      <a:accent5>
        <a:srgbClr val="AFA14B"/>
      </a:accent5>
      <a:accent6>
        <a:srgbClr val="AD7D4D"/>
      </a:accent6>
      <a:hlink>
        <a:srgbClr val="335EF2"/>
      </a:hlink>
      <a:folHlink>
        <a:srgbClr val="C0AEBC"/>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9E0BD8707484E48AB5FE3F3DD4414F0" ma:contentTypeVersion="0" ma:contentTypeDescription="Create a new document." ma:contentTypeScope="" ma:versionID="5c82b1fd120aaeb959bab43a8e140506">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837301C-655F-4ED8-BA0F-3E7D1CFC375A}">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3E167724-19C2-44C3-9497-084774CCA4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
  <TotalTime>3945</TotalTime>
  <Words>385</Words>
  <Application>Microsoft Macintosh PowerPoint</Application>
  <PresentationFormat>On-screen Show (4:3)</PresentationFormat>
  <Paragraphs>57</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 Narrow</vt:lpstr>
      <vt:lpstr>Calibri</vt:lpstr>
      <vt:lpstr>Arial</vt:lpstr>
      <vt:lpstr>body</vt:lpstr>
      <vt:lpstr>Custom Design</vt:lpstr>
      <vt:lpstr>Inspiring transformation: The art of positive futures</vt:lpstr>
      <vt:lpstr>Positive and negative imagery and climate change</vt:lpstr>
      <vt:lpstr>The research</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my presentation</dc:title>
  <dc:creator>Dr.doc</dc:creator>
  <cp:lastModifiedBy/>
  <cp:revision>206</cp:revision>
  <dcterms:created xsi:type="dcterms:W3CDTF">2012-09-12T10:55:04Z</dcterms:created>
  <dcterms:modified xsi:type="dcterms:W3CDTF">2015-10-05T10:57:19Z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0x01010059E0BD8707484E48AB5FE3F3DD4414F0</vt:lpwstr>
  </property>
</Properties>
</file>