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58" r:id="rId6"/>
    <p:sldId id="259" r:id="rId7"/>
    <p:sldId id="260" r:id="rId8"/>
    <p:sldId id="261" r:id="rId9"/>
    <p:sldId id="262" r:id="rId10"/>
    <p:sldId id="263" r:id="rId11"/>
    <p:sldId id="264" r:id="rId12"/>
    <p:sldId id="265" r:id="rId1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60"/>
  </p:normalViewPr>
  <p:slideViewPr>
    <p:cSldViewPr>
      <p:cViewPr>
        <p:scale>
          <a:sx n="80" d="100"/>
          <a:sy n="80" d="100"/>
        </p:scale>
        <p:origin x="-2430"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0AF5B86-4804-4B50-8605-B1D142C594DC}" type="datetimeFigureOut">
              <a:rPr lang="en-AU" smtClean="0"/>
              <a:t>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252703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AF5B86-4804-4B50-8605-B1D142C594DC}" type="datetimeFigureOut">
              <a:rPr lang="en-AU" smtClean="0"/>
              <a:t>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328284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AF5B86-4804-4B50-8605-B1D142C594DC}" type="datetimeFigureOut">
              <a:rPr lang="en-AU" smtClean="0"/>
              <a:t>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387335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AF5B86-4804-4B50-8605-B1D142C594DC}" type="datetimeFigureOut">
              <a:rPr lang="en-AU" smtClean="0"/>
              <a:t>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305062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F5B86-4804-4B50-8605-B1D142C594DC}" type="datetimeFigureOut">
              <a:rPr lang="en-AU" smtClean="0"/>
              <a:t>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395873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0AF5B86-4804-4B50-8605-B1D142C594DC}" type="datetimeFigureOut">
              <a:rPr lang="en-AU" smtClean="0"/>
              <a:t>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165633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0AF5B86-4804-4B50-8605-B1D142C594DC}" type="datetimeFigureOut">
              <a:rPr lang="en-AU" smtClean="0"/>
              <a:t>3/11/2016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366001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0AF5B86-4804-4B50-8605-B1D142C594DC}" type="datetimeFigureOut">
              <a:rPr lang="en-AU" smtClean="0"/>
              <a:t>3/11/2016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346369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F5B86-4804-4B50-8605-B1D142C594DC}" type="datetimeFigureOut">
              <a:rPr lang="en-AU" smtClean="0"/>
              <a:t>3/11/2016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117126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F5B86-4804-4B50-8605-B1D142C594DC}" type="datetimeFigureOut">
              <a:rPr lang="en-AU" smtClean="0"/>
              <a:t>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175518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F5B86-4804-4B50-8605-B1D142C594DC}" type="datetimeFigureOut">
              <a:rPr lang="en-AU" smtClean="0"/>
              <a:t>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E53366-63A4-4671-841A-31882CADA717}" type="slidenum">
              <a:rPr lang="en-AU" smtClean="0"/>
              <a:t>‹#›</a:t>
            </a:fld>
            <a:endParaRPr lang="en-AU"/>
          </a:p>
        </p:txBody>
      </p:sp>
    </p:spTree>
    <p:extLst>
      <p:ext uri="{BB962C8B-B14F-4D97-AF65-F5344CB8AC3E}">
        <p14:creationId xmlns:p14="http://schemas.microsoft.com/office/powerpoint/2010/main" val="253313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F5B86-4804-4B50-8605-B1D142C594DC}" type="datetimeFigureOut">
              <a:rPr lang="en-AU" smtClean="0"/>
              <a:t>3/11/2016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53366-63A4-4671-841A-31882CADA717}" type="slidenum">
              <a:rPr lang="en-AU" smtClean="0"/>
              <a:t>‹#›</a:t>
            </a:fld>
            <a:endParaRPr lang="en-AU"/>
          </a:p>
        </p:txBody>
      </p:sp>
    </p:spTree>
    <p:extLst>
      <p:ext uri="{BB962C8B-B14F-4D97-AF65-F5344CB8AC3E}">
        <p14:creationId xmlns:p14="http://schemas.microsoft.com/office/powerpoint/2010/main" val="404829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i="1" dirty="0"/>
              <a:t>Decoding Disruptive Technology and </a:t>
            </a:r>
            <a:r>
              <a:rPr lang="en-AU" b="1" i="1" dirty="0" smtClean="0"/>
              <a:t>Fostering </a:t>
            </a:r>
            <a:r>
              <a:rPr lang="en-AU" b="1" i="1" dirty="0"/>
              <a:t>an Innovation Culture</a:t>
            </a:r>
            <a:endParaRPr lang="en-AU" b="1" dirty="0"/>
          </a:p>
        </p:txBody>
      </p:sp>
      <p:sp>
        <p:nvSpPr>
          <p:cNvPr id="3" name="Subtitle 2"/>
          <p:cNvSpPr>
            <a:spLocks noGrp="1"/>
          </p:cNvSpPr>
          <p:nvPr>
            <p:ph type="subTitle" idx="1"/>
          </p:nvPr>
        </p:nvSpPr>
        <p:spPr>
          <a:xfrm>
            <a:off x="1281334" y="3717032"/>
            <a:ext cx="6400800" cy="1656184"/>
          </a:xfrm>
        </p:spPr>
        <p:txBody>
          <a:bodyPr>
            <a:normAutofit fontScale="92500" lnSpcReduction="10000"/>
          </a:bodyPr>
          <a:lstStyle/>
          <a:p>
            <a:pPr>
              <a:lnSpc>
                <a:spcPct val="110000"/>
              </a:lnSpc>
              <a:spcBef>
                <a:spcPts val="600"/>
              </a:spcBef>
            </a:pPr>
            <a:r>
              <a:rPr lang="en-US" dirty="0" smtClean="0"/>
              <a:t>Professor Steve Burdon</a:t>
            </a:r>
          </a:p>
          <a:p>
            <a:pPr>
              <a:lnSpc>
                <a:spcPct val="110000"/>
              </a:lnSpc>
              <a:spcBef>
                <a:spcPts val="600"/>
              </a:spcBef>
            </a:pPr>
            <a:r>
              <a:rPr lang="en-US" dirty="0" smtClean="0"/>
              <a:t>The CEO Circle Melbourne Seminar</a:t>
            </a:r>
          </a:p>
          <a:p>
            <a:pPr>
              <a:lnSpc>
                <a:spcPct val="110000"/>
              </a:lnSpc>
              <a:spcBef>
                <a:spcPts val="600"/>
              </a:spcBef>
            </a:pPr>
            <a:r>
              <a:rPr lang="en-US" dirty="0" smtClean="0"/>
              <a:t>9 November 2016</a:t>
            </a:r>
            <a:endParaRPr lang="en-AU" dirty="0"/>
          </a:p>
        </p:txBody>
      </p:sp>
      <p:pic>
        <p:nvPicPr>
          <p:cNvPr id="4" name="Picture 3" descr="http://www.ozwebsolutionshost.com/ceo/wp-content/uploads/2016/06/CEO_LOGO_Spot-whiteR-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696" y="5957894"/>
            <a:ext cx="748182" cy="748182"/>
          </a:xfrm>
          <a:prstGeom prst="rect">
            <a:avLst/>
          </a:prstGeom>
          <a:noFill/>
          <a:ln>
            <a:noFill/>
          </a:ln>
        </p:spPr>
      </p:pic>
      <p:pic>
        <p:nvPicPr>
          <p:cNvPr id="10" name="Picture 9"/>
          <p:cNvPicPr/>
          <p:nvPr/>
        </p:nvPicPr>
        <p:blipFill rotWithShape="1">
          <a:blip r:embed="rId3">
            <a:extLst>
              <a:ext uri="{28A0092B-C50C-407E-A947-70E740481C1C}">
                <a14:useLocalDpi xmlns:a14="http://schemas.microsoft.com/office/drawing/2010/main" val="0"/>
              </a:ext>
            </a:extLst>
          </a:blip>
          <a:srcRect t="30986" r="26636"/>
          <a:stretch/>
        </p:blipFill>
        <p:spPr bwMode="auto">
          <a:xfrm>
            <a:off x="7525952" y="5971540"/>
            <a:ext cx="1590675" cy="782320"/>
          </a:xfrm>
          <a:prstGeom prst="rect">
            <a:avLst/>
          </a:prstGeom>
          <a:noFill/>
          <a:ln>
            <a:noFill/>
          </a:ln>
          <a:extLst>
            <a:ext uri="{53640926-AAD7-44D8-BBD7-CCE9431645EC}">
              <a14:shadowObscured xmlns:a14="http://schemas.microsoft.com/office/drawing/2010/main"/>
            </a:ext>
          </a:extLst>
        </p:spPr>
      </p:pic>
      <p:pic>
        <p:nvPicPr>
          <p:cNvPr id="11" name="Picture 10" descr="C:\Users\000687\Downloads\EUROPCAR-CLASSIC-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6613" y="6038910"/>
            <a:ext cx="2154555" cy="647580"/>
          </a:xfrm>
          <a:prstGeom prst="rect">
            <a:avLst/>
          </a:prstGeom>
          <a:noFill/>
          <a:ln>
            <a:noFill/>
          </a:ln>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829"/>
          <a:stretch/>
        </p:blipFill>
        <p:spPr bwMode="auto">
          <a:xfrm>
            <a:off x="0" y="0"/>
            <a:ext cx="223498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092" r="15907"/>
          <a:stretch/>
        </p:blipFill>
        <p:spPr bwMode="auto">
          <a:xfrm>
            <a:off x="2234987" y="0"/>
            <a:ext cx="224674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6182" y="-1"/>
            <a:ext cx="24669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22184"/>
          <a:stretch/>
        </p:blipFill>
        <p:spPr bwMode="auto">
          <a:xfrm>
            <a:off x="4476884" y="4760"/>
            <a:ext cx="2249297" cy="194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8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4000" dirty="0" smtClean="0"/>
              <a:t>5.0 Establishing an Innovation Culture</a:t>
            </a:r>
            <a:endParaRPr lang="en-AU" sz="4000" dirty="0"/>
          </a:p>
        </p:txBody>
      </p:sp>
      <p:sp>
        <p:nvSpPr>
          <p:cNvPr id="3" name="Rectangle 2"/>
          <p:cNvSpPr/>
          <p:nvPr/>
        </p:nvSpPr>
        <p:spPr>
          <a:xfrm>
            <a:off x="467544" y="1268760"/>
            <a:ext cx="8352928" cy="4424288"/>
          </a:xfrm>
          <a:prstGeom prst="rect">
            <a:avLst/>
          </a:prstGeom>
        </p:spPr>
        <p:txBody>
          <a:bodyPr wrap="square">
            <a:spAutoFit/>
          </a:bodyPr>
          <a:lstStyle/>
          <a:p>
            <a:pPr>
              <a:spcBef>
                <a:spcPts val="600"/>
              </a:spcBef>
              <a:spcAft>
                <a:spcPts val="600"/>
              </a:spcAft>
            </a:pPr>
            <a:r>
              <a:rPr lang="en-AU" sz="2800" dirty="0" smtClean="0"/>
              <a:t>Implementing five </a:t>
            </a:r>
            <a:r>
              <a:rPr lang="en-AU" sz="2800" dirty="0"/>
              <a:t>of the ten issues studied was a major differentiator between the organisations - averaging 68%.  </a:t>
            </a:r>
          </a:p>
          <a:p>
            <a:pPr marL="285750" lvl="0" indent="-285750">
              <a:spcBef>
                <a:spcPts val="600"/>
              </a:spcBef>
              <a:buFont typeface="Arial" pitchFamily="34" charset="0"/>
              <a:buChar char="•"/>
            </a:pPr>
            <a:r>
              <a:rPr lang="en-AU" sz="2400" i="1" dirty="0" smtClean="0"/>
              <a:t>Being adaptable </a:t>
            </a:r>
            <a:r>
              <a:rPr lang="en-AU" sz="2400" i="1" dirty="0"/>
              <a:t>and easily </a:t>
            </a:r>
            <a:r>
              <a:rPr lang="en-AU" sz="2400" i="1" dirty="0" smtClean="0"/>
              <a:t>embracing </a:t>
            </a:r>
            <a:r>
              <a:rPr lang="en-AU" sz="2400" i="1" dirty="0"/>
              <a:t>change.</a:t>
            </a:r>
            <a:endParaRPr lang="en-AU" sz="2400" dirty="0"/>
          </a:p>
          <a:p>
            <a:pPr marL="285750" lvl="0" indent="-285750">
              <a:spcBef>
                <a:spcPts val="600"/>
              </a:spcBef>
              <a:buFont typeface="Arial" pitchFamily="34" charset="0"/>
              <a:buChar char="•"/>
            </a:pPr>
            <a:r>
              <a:rPr lang="en-AU" sz="2400" i="1" dirty="0" smtClean="0"/>
              <a:t>Values </a:t>
            </a:r>
            <a:r>
              <a:rPr lang="en-AU" sz="2400" i="1" dirty="0"/>
              <a:t>doing, taking risks and experimenting over detailed and methodical planning.</a:t>
            </a:r>
            <a:endParaRPr lang="en-AU" sz="2400" dirty="0"/>
          </a:p>
          <a:p>
            <a:pPr marL="285750" lvl="0" indent="-285750">
              <a:spcBef>
                <a:spcPts val="600"/>
              </a:spcBef>
              <a:buFont typeface="Arial" pitchFamily="34" charset="0"/>
              <a:buChar char="•"/>
            </a:pPr>
            <a:r>
              <a:rPr lang="en-AU" sz="2400" i="1" dirty="0"/>
              <a:t>Organisations </a:t>
            </a:r>
            <a:r>
              <a:rPr lang="en-AU" sz="2400" i="1" dirty="0" smtClean="0"/>
              <a:t>are part of an </a:t>
            </a:r>
            <a:r>
              <a:rPr lang="en-AU" sz="2400" i="1" dirty="0"/>
              <a:t>interlinked </a:t>
            </a:r>
            <a:r>
              <a:rPr lang="en-AU" sz="2400" i="1" dirty="0" smtClean="0"/>
              <a:t>community.</a:t>
            </a:r>
            <a:endParaRPr lang="en-AU" sz="2400" dirty="0"/>
          </a:p>
          <a:p>
            <a:pPr marL="285750" lvl="0" indent="-285750">
              <a:spcBef>
                <a:spcPts val="600"/>
              </a:spcBef>
              <a:buFont typeface="Arial" pitchFamily="34" charset="0"/>
              <a:buChar char="•"/>
            </a:pPr>
            <a:r>
              <a:rPr lang="en-AU" sz="2400" i="1" dirty="0" smtClean="0"/>
              <a:t>Actively encouraging </a:t>
            </a:r>
            <a:r>
              <a:rPr lang="en-AU" sz="2400" i="1" dirty="0"/>
              <a:t>and </a:t>
            </a:r>
            <a:r>
              <a:rPr lang="en-AU" sz="2400" i="1" dirty="0" smtClean="0"/>
              <a:t>rewarding </a:t>
            </a:r>
            <a:r>
              <a:rPr lang="en-AU" sz="2400" i="1" dirty="0"/>
              <a:t>people who generate and drive ideas.</a:t>
            </a:r>
            <a:endParaRPr lang="en-AU" sz="2400" dirty="0"/>
          </a:p>
          <a:p>
            <a:pPr marL="285750" lvl="0" indent="-285750">
              <a:spcBef>
                <a:spcPts val="600"/>
              </a:spcBef>
              <a:buFont typeface="Arial" pitchFamily="34" charset="0"/>
              <a:buChar char="•"/>
            </a:pPr>
            <a:r>
              <a:rPr lang="en-AU" sz="2350" i="1" dirty="0" smtClean="0"/>
              <a:t>Build a </a:t>
            </a:r>
            <a:r>
              <a:rPr lang="en-AU" sz="2350" i="1" dirty="0"/>
              <a:t>network of innovation resources internally and </a:t>
            </a:r>
            <a:r>
              <a:rPr lang="en-AU" sz="2350" i="1" dirty="0" smtClean="0"/>
              <a:t>externally</a:t>
            </a:r>
            <a:r>
              <a:rPr lang="en-AU" sz="2350" i="1" dirty="0"/>
              <a:t>.</a:t>
            </a:r>
            <a:endParaRPr lang="en-AU" sz="2350" dirty="0"/>
          </a:p>
        </p:txBody>
      </p:sp>
      <p:sp>
        <p:nvSpPr>
          <p:cNvPr id="4" name="TextBox 3"/>
          <p:cNvSpPr txBox="1"/>
          <p:nvPr/>
        </p:nvSpPr>
        <p:spPr>
          <a:xfrm>
            <a:off x="8316416" y="6439959"/>
            <a:ext cx="648072" cy="369332"/>
          </a:xfrm>
          <a:prstGeom prst="rect">
            <a:avLst/>
          </a:prstGeom>
          <a:noFill/>
        </p:spPr>
        <p:txBody>
          <a:bodyPr wrap="square" rtlCol="0">
            <a:spAutoFit/>
          </a:bodyPr>
          <a:lstStyle/>
          <a:p>
            <a:pPr algn="ctr"/>
            <a:r>
              <a:rPr lang="en-US" dirty="0" smtClean="0"/>
              <a:t>9.</a:t>
            </a:r>
            <a:endParaRPr lang="en-AU" dirty="0"/>
          </a:p>
        </p:txBody>
      </p:sp>
    </p:spTree>
    <p:extLst>
      <p:ext uri="{BB962C8B-B14F-4D97-AF65-F5344CB8AC3E}">
        <p14:creationId xmlns:p14="http://schemas.microsoft.com/office/powerpoint/2010/main" val="160885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12968" cy="1143000"/>
          </a:xfrm>
        </p:spPr>
        <p:txBody>
          <a:bodyPr>
            <a:noAutofit/>
          </a:bodyPr>
          <a:lstStyle/>
          <a:p>
            <a:r>
              <a:rPr lang="en-US" sz="4000" dirty="0" smtClean="0"/>
              <a:t>6.0 Additional Research Outcomes</a:t>
            </a:r>
            <a:endParaRPr lang="en-AU" sz="4000" dirty="0"/>
          </a:p>
        </p:txBody>
      </p:sp>
      <p:sp>
        <p:nvSpPr>
          <p:cNvPr id="3" name="Rectangle 2"/>
          <p:cNvSpPr/>
          <p:nvPr/>
        </p:nvSpPr>
        <p:spPr>
          <a:xfrm>
            <a:off x="467544" y="1582341"/>
            <a:ext cx="8208912" cy="3385542"/>
          </a:xfrm>
          <a:prstGeom prst="rect">
            <a:avLst/>
          </a:prstGeom>
        </p:spPr>
        <p:txBody>
          <a:bodyPr wrap="square">
            <a:spAutoFit/>
          </a:bodyPr>
          <a:lstStyle/>
          <a:p>
            <a:pPr>
              <a:spcBef>
                <a:spcPts val="600"/>
              </a:spcBef>
              <a:spcAft>
                <a:spcPts val="600"/>
              </a:spcAft>
            </a:pPr>
            <a:r>
              <a:rPr lang="en-AU" sz="2800" dirty="0" smtClean="0"/>
              <a:t>More details on CEO Circle website including</a:t>
            </a:r>
            <a:r>
              <a:rPr lang="en-AU" sz="2800" dirty="0"/>
              <a:t>: </a:t>
            </a:r>
          </a:p>
          <a:p>
            <a:pPr marL="342900" indent="-342900">
              <a:spcBef>
                <a:spcPts val="600"/>
              </a:spcBef>
              <a:spcAft>
                <a:spcPts val="600"/>
              </a:spcAft>
              <a:buFont typeface="Arial" pitchFamily="34" charset="0"/>
              <a:buChar char="•"/>
            </a:pPr>
            <a:r>
              <a:rPr lang="en-AU" sz="2600" dirty="0" smtClean="0"/>
              <a:t>Why </a:t>
            </a:r>
            <a:r>
              <a:rPr lang="en-AU" sz="2600" dirty="0"/>
              <a:t>Brisbane has created an edge over Melbourne </a:t>
            </a:r>
            <a:r>
              <a:rPr lang="en-AU" sz="2600" dirty="0" smtClean="0"/>
              <a:t>and Sydney. </a:t>
            </a:r>
            <a:endParaRPr lang="en-AU" sz="2600" dirty="0"/>
          </a:p>
          <a:p>
            <a:pPr marL="285750" lvl="0" indent="-285750">
              <a:spcBef>
                <a:spcPts val="600"/>
              </a:spcBef>
              <a:spcAft>
                <a:spcPts val="600"/>
              </a:spcAft>
              <a:buFont typeface="Arial" pitchFamily="34" charset="0"/>
              <a:buChar char="•"/>
            </a:pPr>
            <a:r>
              <a:rPr lang="en-AU" sz="2600" dirty="0"/>
              <a:t>Why medium-sized companies in the digital age </a:t>
            </a:r>
            <a:r>
              <a:rPr lang="en-AU" sz="2600" dirty="0" smtClean="0"/>
              <a:t>have trouble </a:t>
            </a:r>
            <a:r>
              <a:rPr lang="en-AU" sz="2600" dirty="0"/>
              <a:t>being successful.</a:t>
            </a:r>
          </a:p>
          <a:p>
            <a:pPr marL="285750" lvl="0" indent="-285750">
              <a:spcBef>
                <a:spcPts val="600"/>
              </a:spcBef>
              <a:spcAft>
                <a:spcPts val="600"/>
              </a:spcAft>
              <a:buFont typeface="Arial" pitchFamily="34" charset="0"/>
              <a:buChar char="•"/>
            </a:pPr>
            <a:r>
              <a:rPr lang="en-AU" sz="2600" dirty="0" smtClean="0"/>
              <a:t>How you can compare your organisation’s performance with your industry.</a:t>
            </a:r>
            <a:endParaRPr lang="en-AU" sz="2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593" y="4664945"/>
            <a:ext cx="248761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52420" y="6439959"/>
            <a:ext cx="648072" cy="369332"/>
          </a:xfrm>
          <a:prstGeom prst="rect">
            <a:avLst/>
          </a:prstGeom>
          <a:noFill/>
        </p:spPr>
        <p:txBody>
          <a:bodyPr wrap="square" rtlCol="0">
            <a:spAutoFit/>
          </a:bodyPr>
          <a:lstStyle/>
          <a:p>
            <a:pPr algn="ctr"/>
            <a:r>
              <a:rPr lang="en-US" dirty="0" smtClean="0"/>
              <a:t>10.</a:t>
            </a:r>
            <a:endParaRPr lang="en-AU" dirty="0"/>
          </a:p>
        </p:txBody>
      </p:sp>
    </p:spTree>
    <p:extLst>
      <p:ext uri="{BB962C8B-B14F-4D97-AF65-F5344CB8AC3E}">
        <p14:creationId xmlns:p14="http://schemas.microsoft.com/office/powerpoint/2010/main" val="308453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4000" dirty="0" smtClean="0"/>
              <a:t>7.0 Summary</a:t>
            </a:r>
            <a:endParaRPr lang="en-AU" sz="4000" dirty="0"/>
          </a:p>
        </p:txBody>
      </p:sp>
      <p:sp>
        <p:nvSpPr>
          <p:cNvPr id="3" name="Rectangle 2"/>
          <p:cNvSpPr/>
          <p:nvPr/>
        </p:nvSpPr>
        <p:spPr>
          <a:xfrm>
            <a:off x="555208" y="1189768"/>
            <a:ext cx="7905224" cy="3262432"/>
          </a:xfrm>
          <a:prstGeom prst="rect">
            <a:avLst/>
          </a:prstGeom>
        </p:spPr>
        <p:txBody>
          <a:bodyPr wrap="square">
            <a:spAutoFit/>
          </a:bodyPr>
          <a:lstStyle/>
          <a:p>
            <a:pPr marL="285750" lvl="0" indent="-285750">
              <a:spcBef>
                <a:spcPts val="600"/>
              </a:spcBef>
              <a:spcAft>
                <a:spcPts val="600"/>
              </a:spcAft>
              <a:buFont typeface="Arial" pitchFamily="34" charset="0"/>
              <a:buChar char="•"/>
            </a:pPr>
            <a:r>
              <a:rPr lang="en-AU" sz="2800" dirty="0" smtClean="0"/>
              <a:t>The </a:t>
            </a:r>
            <a:r>
              <a:rPr lang="en-AU" sz="2800" dirty="0"/>
              <a:t>research showed a very high correlation between success and the ability of organisations to deal with digital disruption and create an innovative culture.</a:t>
            </a:r>
          </a:p>
          <a:p>
            <a:pPr marL="285750" lvl="0" indent="-285750">
              <a:spcBef>
                <a:spcPts val="600"/>
              </a:spcBef>
              <a:spcAft>
                <a:spcPts val="600"/>
              </a:spcAft>
              <a:buFont typeface="Arial" pitchFamily="34" charset="0"/>
              <a:buChar char="•"/>
            </a:pPr>
            <a:r>
              <a:rPr lang="en-AU" sz="2800" dirty="0"/>
              <a:t>We recommend that CEOs and Boards explore their own employees’ views and compare their progress with the successful organisations.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820" y="4869159"/>
            <a:ext cx="2286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16416" y="6439959"/>
            <a:ext cx="648072" cy="369332"/>
          </a:xfrm>
          <a:prstGeom prst="rect">
            <a:avLst/>
          </a:prstGeom>
          <a:noFill/>
        </p:spPr>
        <p:txBody>
          <a:bodyPr wrap="square" rtlCol="0">
            <a:spAutoFit/>
          </a:bodyPr>
          <a:lstStyle/>
          <a:p>
            <a:pPr algn="ctr"/>
            <a:r>
              <a:rPr lang="en-US" dirty="0" smtClean="0"/>
              <a:t>11.</a:t>
            </a:r>
            <a:endParaRPr lang="en-AU" dirty="0"/>
          </a:p>
        </p:txBody>
      </p:sp>
    </p:spTree>
    <p:extLst>
      <p:ext uri="{BB962C8B-B14F-4D97-AF65-F5344CB8AC3E}">
        <p14:creationId xmlns:p14="http://schemas.microsoft.com/office/powerpoint/2010/main" val="413000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Background</a:t>
            </a:r>
            <a:endParaRPr lang="en-AU" sz="4000" dirty="0"/>
          </a:p>
        </p:txBody>
      </p:sp>
      <p:sp>
        <p:nvSpPr>
          <p:cNvPr id="3" name="Content Placeholder 2"/>
          <p:cNvSpPr>
            <a:spLocks noGrp="1"/>
          </p:cNvSpPr>
          <p:nvPr>
            <p:ph idx="1"/>
          </p:nvPr>
        </p:nvSpPr>
        <p:spPr>
          <a:xfrm>
            <a:off x="457200" y="1671843"/>
            <a:ext cx="8229600" cy="4525963"/>
          </a:xfrm>
        </p:spPr>
        <p:txBody>
          <a:bodyPr>
            <a:normAutofit/>
          </a:bodyPr>
          <a:lstStyle/>
          <a:p>
            <a:pPr>
              <a:spcBef>
                <a:spcPts val="600"/>
              </a:spcBef>
              <a:spcAft>
                <a:spcPts val="600"/>
              </a:spcAft>
            </a:pPr>
            <a:r>
              <a:rPr lang="en-AU" sz="2800" dirty="0" smtClean="0"/>
              <a:t>New era of disruptive technology began in 2013, forged by ubiquitous development software and AI. </a:t>
            </a:r>
          </a:p>
          <a:p>
            <a:pPr>
              <a:spcBef>
                <a:spcPts val="600"/>
              </a:spcBef>
              <a:spcAft>
                <a:spcPts val="600"/>
              </a:spcAft>
            </a:pPr>
            <a:r>
              <a:rPr lang="en-US" sz="2800" dirty="0" smtClean="0"/>
              <a:t>New insights emerging from creative industries on how to foster an innovative culture.</a:t>
            </a:r>
            <a:endParaRPr lang="en-AU" sz="2800" dirty="0"/>
          </a:p>
          <a:p>
            <a:endParaRPr lang="en-AU" sz="2800" dirty="0"/>
          </a:p>
        </p:txBody>
      </p:sp>
      <p:sp>
        <p:nvSpPr>
          <p:cNvPr id="4" name="AutoShape 2" descr="Image result for artificial intellig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artificial intellige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data:image/jpeg;base64,/9j/4AAQSkZJRgABAQAAAQABAAD/2wCEAAkGBxITEhUTExMVFhUXFxcaGBYXGBcdGBgYGBoXFxoXHhcfHSggHRslHRkYITEhJyktLi4uGCAzODMtNygtLisBCgoKDg0OGxAQGy0mHyU1Ly01LS4tLS02NS8tLS0uNS0tNS0tLS8tLy0tLS0tLy0vLS0tLS0tLS8tLS0tLS0tLf/AABEIAMIBAwMBIgACEQEDEQH/xAAcAAACAgMBAQAAAAAAAAAAAAAEBQMGAAIHAQj/xABDEAACAQIEBAMEBwYEBgIDAAABAhEDIQAEEjEFIkFRBhNhMnGBkRQjQqGxwfAHM1Ji0eFDcoKiFSRTkrLxFtJjwsP/xAAaAQADAQEBAQAAAAAAAAAAAAABAgMEAAUG/8QANhEAAgIBAgMGBAMHBQAAAAAAAAECEQMSIQQxQRMiUWFx8JGhwdEygbEUM0JSYpLxBSNyguH/2gAMAwEAAhEDEQA/AFXi/IK1B65FQOlKlp1wJRm3KwDMVULHozEbXHLbHe3eO3WMdc8V00XLV1U0xFPLcqwNyxD6dwTt2gdxjkTJBg3GAt2vEo3sXJ2q/wDGpoDVUkQCVgjyOe5YAgrqvN/XbDuto+gZjy/MA+hUZH1ZA+tzED4N5gIFgBYSARW/D/FfM4pSrlQJmRJIkUSm7AnpP6nDbjmf+h2KrmEzVKmykmAirVqVNEaSCpDx0mJjCyTc/fv0FrulALRjF5rCZODM8hr1HajRIDEsKVMFtA67Db4ACcCoWXmC8g0ydNpIG5jfFHMFGy5Gte3TuP64jOTqdvvGHOTzYYXI23/XXGzle4+YwqkNpQjOUft9+IzQbD4MvcEfC2IcxSBMqRirjatC9RRSyrswVRLEwB3OMo2wzyLaaqN2YYA04numGjwuMRs2DuGcJr5l/LoUmqN1Ciw9WY2UepIxe+FfsuAhs3mI/wDx0QCfjUYQD7lPvwJZUuZ2mzmoGPFx3PJeHOGUI05VHP8AFWLVCf8ASTp+S4bDPJSOmlTpUwOiIigfIDCPNtaQVDfmfOuPRj6Oo8cchjIhQDB9SF/PEdWplK377LUKnq1JCfnEjEXxennH5jLDfU+dgMN6WTpHKK7HS5zOgvzELT0KSdI3gkmwnHXc9+zzhdf92r0G3mm5In/K+oR6CMVXj/7M83Ry+mgVzKioX5V01Y0afZLGdtlJOGjxeKeydPzA8UonPBl1PsuCegIIn0k2nEOjFq8Z8BpZWlkCqsr1strrBiZ8zVB5T7PuxXM23snqUEnvcifkBi6d7iAwGMGPSMZGCA1jGRjbHhxxx4cP87mhUOpSSAEkkAXEk9ukH+2EMYtGVo0zUWsdCBWpqaUCGDCz9B1J22Q4y8Q0qb98iuNN7CXNZp9KoSeUOse9pa/c7E9gBgE4f5nL+cGIXy1ppWqL9WAXGsn0MRA6xB74rxw+GSa25izTR7ht4Yz1WjVZqMavKqTMRpVfMYwTcgJIHcbHDTjPCqJoU6gq0qbrlaLeXpAaqzapO4k23vM4XeEsoalZgrFSKVQ2BMiNJW3QgnAeVPG5MOnvJHSKWYrFUINUgohkUqJBJVZO5i82m23THuKnWqZ0kQXUaUABoajZVEyVvO/xxmPL/Zsfl7/6lffvctniOrUbKVyQ8eXlplUAvcWDG82i/v6Y5ZRqg22PY7fA9PcbevTHTvFTL9Hqw8ErQhADDIPMAIN9xD9xp0zaDy4KDv8AP4Y91xtkbpDrwuqpnKTsGKKx1qBzQVYEDmW995tvfYzeJxmAaS1G1pTpKqghYFMGAsAA+t7jvjPAtIvn8ujHlmpeJgClUaPdb3DfAnFaM1CxsHZijfZZSxgj0/rg3Uqe/P6HJJq0F+DqzrXY0lk+VVt6adQvI+0Fvf3YU5Rm0Opk0vq2dQBJAC36HtsRgjhuZag2sKGMMNLTB1CDsb2/UwRvkMhTrJVMkOi0+UCxNhO1jvbax92ITkouxtLaEbwWMCBJgHoOn3YOynCw+zx6ad/vxq+VEsOo1Ag79tvyxFRdkNjHrim7WwlJPcN/4MQZ1/7f749Xh3833f3wVlKeYqezUB9IE/8Aji3cP8HlstUqVa4Sqn+GRB/CcdHMoc2U7NPoe/8AwrLDI5TOGo/m1amlkcDyjasYHLYnQNyRv8FHhrwG9U+ZmS1OiPg9QjovZe7fAT06PkeB+fwvIJUJCU6pdzrJ1geeugJ9mSwk2sD3xPnaxIAtpAAAAsALAAdAMSfEN2lzOjjAaVWnQpilQRaaD7K9fUndj6mTgapmicaVxfHq5ViiuFIWY1303IXttM3+GK4McW7kdO1yGHhoH6ZRVxYsZDC0aWOxwuz9Wcw4/ncfInDvIUAmZT7ZU73kQpDGNwJt8PXEJzVJqxVlGovCyoMJYmDvM6t+h+VM+OCb08qJ4221YgpVyKdU9IW/+teuNWqsjFTuDfFozPiTLQFglRcwvL7ZiAyg7E7C0m+0JqPCVr5hwKhUAiZAJGowOon1OMc4blUzzK8QI64f5bip6nqf1t+eKuuTem06S6K28HSwB3sbA2+eC0eZYWBYwL9enw+eMOXApIrHJTH3irw/leIU0FYFXCclZfbS/wAmX+U/CDfHEPF/hytkaq06okafq6izoqAE3B7iRKm4nsQT2s5i1MA/ZE3GJuI8Po52g2WriUa4YRqpvfTUX1HbqCR1xPFxj4fIsc3cX8hp4VOOqPM+cIx4Rhz4k4ZWoZqvSrA+YtRpMzq1HUHB6hgQ0+uFbKRj2rsxURAY9enGPSI9+CcoQ3K3X7sLJ0rClYFGHOWqO9VEqGQxpk2FwFLJexsGPXr1wdT8J1WUsASoEz0j398DfRjSqBiLBluR7/w3+GMss+PJai7Zo7DJBJyWwb50rVp01/c0a6tqiwLAHSwM7Bt94HecVEnFhq5ZKiapK/V12AA/hfUAd+8Ht9+K7h+GSV0Syuy2cfyD1RklSxOXy6jUREudIuOk99hGPfC+SehnK1FoLrTYcukiQyMpGoXggEHoQD0xtlsui5WsUcMTlqLNIB0sXZYEXEEqNrE9Yxt4J4PU81qlUIq+VVvVDH2lgmAZBgm/3SRiKUp45QT25LbrzHS3Toty1OIwopqhUKok1GU6lAV+UjbUGgyZEGTOMw9qDKLCuEDAKL5aq1tI03FtotuNjcYzGf8AZ34R/tOteJWfE2VCUq2pqYbTlQugsdYFN1b0+wDHRUTuJ5qtTuMdW4tnzUyGZJP/AEiPUM+vqSYkttYQFAAEDlalWO0HHvQW9WQm2NfDPEly2ap12DMqFpCxq5kZREkCxYG/bAeYzDVCCWJiw1ROkbAmLne+MTLS1jHcHaP835H54noUT9JRAsE1lCevPAvf074DaWRpgS7tkdKraGGGHDssxVirmAUaBN4Ybr1wV4qoUEdwru1UVWDowsqxKkMFAnbqZmYGNeB1Io1VBJLNTtaQJF7+k9MY5vbUjRCuTFlRlNRyTfU3NuNzvj1snraAL2+M9sFPTDEQYnUADHxBHQ+oscE5eQ6qRsV/XriLyVyKqF8wfhamm6gkgagAeszscW3xKs5qvNdlmoeU2iw2nE/h7gtCqrtWqBSJI/mOprY2zFL/AJ1lcA03qgK0CBJA0kRF8T7TW3XQaOPQ9y85LI+Vw/LUtQ12JIWGJOs3aYMTHw9MKGHr78XXP0SaaC/tcsxpnm2G8x+eEB4eSRsCCA47Dv8AniUMlbsrCCaBeG8MZh5128llYrA5lBBI37T06Y84zxPzGKosAhdLTcQQxYeszfscWHimYIphafsCAQAQPLiPxvhM2Q0qRF1M/wCg/o/LGr9oSdIWOHVuxNk6p81Dc7ybybE42yOWBq02JA537Tedz8PhhlSyTo8Amzqe50kQInpc/L0xOOFl9YaLTaL3k9MejgSzRfoQyY9DspTZAlapkcoFpF5YCN7bzgrPZdjVqlZNt+9/T4YtScHChwIN6YNj0ZWjfG2ZpQx0CD5lyB/DEm/uicPLCtDlJ+9jC5NPYQZHPsi6HXWLLBGwMCO/QW9BjfOZDygGBBQhheZtN4iItvgjMZdg5YsRoGsnV1+z13xlHhlQUgGYHUHZwSOWQRG+0fgcePkmkrZox2wBK5hbbgRhtlKhGkel8ePlVUU2dCJELpKkmbgi8YrlLP1qVUowbmFlYiZlzrAWPsg22AF8edk4KXEypOvU9Hhu86CP2mcLWqtHNxLIRRf1UguhPuIYf6hih1KNNYkrLbCPf6bTi857M1KmVrUndtL09QGhfapsHDBrG2lh2ucUVjS8ygksSVWbC/tHeYGPXhjnCKhJ7pdCHFcO8WXQ3zEecpraXEx2OI8rURWB9ozuZAA+YJP69x/iilTo12pUjqVQnM2hyCyKzJIGnlYlZ9PmnGaYTZLgj93T62ty2PqLjFlHVEx3pZ2vwj4qy30c06iqIFjeZ7/hij+Kwr1W0EAFkIk7jmtHwU+8AYpa5xwIBxeeB8IzOZgUlmfLIZp0xYk6ouAI6/LHkR/07sMryRfM9GfF9rHTXr76FezdQrTQBiJSuDDe1cCP5rfP4YF4X4erVuaNCfxN29B1x0un9GoJWWfpFenlsy1XSg8tWBFpMfatbUR1iCccw4rx2tXs7Qv8C2X5dfjj08UJxVNUYpaE99/I6RwXI0aFCroZazGjlzJqEDS9Q8oAUz9pYHeBMyK8tVv+I1qNcq6ItYBVqinTkIdJBIlrwQpvMTEHBD8TzX0OaSB6aZTLCowYjQFesq2FXtrBi4ImFgaUvhSj9LzVZqzOWanUclTB9pdUcrbKWIWLkKJG40qMYPclKblshoviLMQJrVJgbPUHQdAP797zjMWxszSYIzNR1GnSJLLQJP1a3u5Mdrm0YzDdtj/lXyE0vxIPECFcnWUsp5cuYEC+kAkheVibmR/+uOU0/ni98a4w65KtTrM7VD5GiyFIYsd9yeSpJ/iAHUjFBpOO+Oh+NWNJ2gqkp1cp9b9QN8OlijXy7Al9TU6hWABPmkaJ1EEnT7QgibgEEBNSZpOmPZM+7rh/xCs3m5NmJ5FowQFBCiprgW3Grc9+mGm32tc1vt+R0UtFjDi3APOqPmDXSl5j1JR91KQsEki5idrAjfC7h9KzExqBy5A1fypMdJufhOLBxea6IxR3U1K5Asuy1AsFTKrywCd4MidIwk4IrEMXufq9oupCEekabH4Y87tU07deX5/E0Rg0C1gG6QQW5h1v1wbRqyVDKDccw2/sfTb0GIRRUs2k3+skG15MW/pj3KEgiRH4YWcUymJjigjoD9oGBPvYmT/XFoyFAjMa410y4JEXU6lv6jrhVwmkASAZkLvtuCR9+LWMw7aRSAlT7MXN8YJ5HB15noQgplzdVFMBiNMwHE6gbm/T0+WIqAQjzCbrqBAHtgDeD1649zal6FtQB+yRabmVPvxnDV1IVNjH3Rgdsk1ttRnS7rd9TMvUoglSZT7PKdjusRgyhkUgNuFBXbdDtPqMDpw49TEYZrSOmBiuCcpveOwmSSX4WJopi5P2SpMHdTKn43xKiIWZgfaA774KbKza3wAxtRo6YiN8elwvEPFswTcWgPVTE33Ytsdgo/PHkUSbmNIvYxLEE/h9+C6nD2cXt36fljWvlQgJ98EnufUYpxXFWrSdGVwTezKlWz2WPtEwWNSpynZIFOntfof9PriJM5RiKhMOSapCtb+GkLTHSfT1w1q8BQhmjYGIJuY6nSLYDzfAfOqch5JUsDCwJE3m+x7YxwkpXqRbHijTt7mrtVLNVLU1oijVidX1fsCmdEXaxAInf3AhGiauWMhC2qmob6vWAQSxfSJgsvKWGo804Oy2Y10mYqVQKZCqGIAaYhwQ8AA7dNsA5ZgwFRWppSIGrRTVNZsyiygmFP8AvMYs+RoUtGLpdoS8USn5xp01VVtJJY3Ik6iSRHYAdcc88U01SsrEmSgMaRAAkQYIg/1x2Tx3llpcJq10phazGkqsFlwpqLIG5nTr9ROOF5nLVqqzocaZmVM6SQAfnb4j1jTF6opMnxXHrLhWNp2urfqL6yU0ZhLNBIAIgWMXIO3uj4YM4Nwitmm00cuG3Bb6wKsjctqiRMx6bHHvE8pVdy4psdQU2Q25VsQBY/jg7jPG87VQUtDUaAECjSpsiEC3MYlvWTHoMBqVKjBDT/ETtlMhkv3rDN1x/hofqlPZm2P3+4YsNTxBUraaxcUkpvQAyyPE262vN7EH2GNokcyqIRYgg9iIOLh4cyZ0F6qzQFSiXiJ5FZRAJso82DFxq6nYLGlu9375DSyt7LZe+Y54i6JQd0hDWy+dZivPr1VU5W2YxqYSNpJIhTjmOOpURW8rMGoG8r6HnPItT16CUUB7EltApTeyqTvty3Ah637+nImdNYUqeUNItRBzGTyUtr0kSXBJWebSCJ90YReDimXzldS6MBRqqH16QbrcESJjp0v2xN4hybZrLUK1EErlcnQFXUUG5ZRpi7ew++wHeZXeAeHLWzDhlLBaNRgBYyNKi/qWjY77ETisnF/jXqDfoW2vksqdJepldRp0ifNeh5l6aRN42i4sREWxmIc/wN2ZSch5pFKgutXqBToo00gQrC0adybXvbGY7WzqRp4vXy8rVQUbFMoPMSmwUaQV5ixbSeXfUTLgblhjm2Ol+L8y/wBEqLYg0snqlrgCSYAYgyxW0kSHPaKHwluY+788Z4zkoWyijcqBKLEGxPY+49MO+K5imWy6o0nQgqWHI2o2kG9r+kxvONvKQ7qMb1OG020sszrWVuZBN7ATPuwI51q8CssLUQnLGkQFauoAeobxb91zQW2IZ57imQLsMR8OrgtMgmKVxJHspAt1AEbbjAXF+COhaopUp5rUxp1bruZKiVmRIJuDiThPD6nl1HAJClR6zI6YlkcWnLV7s6GpOqD1KknmX/E6Hva/b3xibK1r3vFv0cJkZlPbext92D8rmSD19ex9+EprkWg0XngOcXS1MKJqFFViJgm34jF2yGUpECZVltq7xBkx+Bxzrw1xUJTZAqklhBO4629bD5Y6ZwpgyeaDpm5B2k7/AH48jiJuGVqtmegv3aY/FEGmGIAPRhsRiTIUuvp8MeUac0h0HdY0n88ZwyQTJt9xx2Tu5IVyfv39TE33ZBeXomO+PMw5XbEqVwtsJs/xIL6ifvtjfhm4pRjzEhFyke+eS1h0/X69cEZCmSbg2IN57/8ArC+sEdRvuNxhtwMAKMepjwad58yuSS0WgyjTMGRHxOIMxk9Z79we2C80w74U8TquaZCGAd+5/PFclVbMuOLk75G75dLJ1BjT0t92BK2UCyVtMAgAAEgb2AHywtNVlpAN7QZFFgPq72LdpjDiHakVUAsRYCD8LkDp1xlyO+ZolHQIFVKa1vMzBQG07sfagKLwSRtGwxHwfJVfolMVKZ5HC0XcQ3labkjpeNI7YUUM04r6Dr53qklUBZtBCrAOwuxkd8X7w1lVGt7ywSQf5dfNGwNyD7sdFVsDPJKLXXx+3tgHjbhNKtlaVCrOjUrEhoI0qb7EHfaDihZ3wnwxcjnMwKJISmxpVKlRi3mfYAAIAXUVBted8W79ov0ipVpUKRSmhUl6rHYTe0josycUz9qOdp0spl6FJ3cVB7Sj2hTaXO4A5vL+Ax6EIpRXizyW25M5Fmq0mYn3C2B6TElgYgq0j1CsQfeD+ffBXEKZBkQFIXpEEqCQRsOptbttYOj7Rv8AZf8A8GwckthoKjWqZpr6MwHuhTHukn5nHQxmnWIyoYH6OTFN7EQZlVMnoCNhaxOOeP8Aux/mb/xTF24bn0GapLTUik1ShKwGOoJUVTMEgKFTbop2nGVp3fqU6CvxfRanToOGZfN+kBkgpp+t5qemAInpAuDYCMVTFp8W8TpPpoBW1UXzQNgFl6gKxDXgLBMCbWxWIwW+pyGfFeMtWSigXQKdFKTQx+sCMWBYWG5Mdu+0a+HqdQ1SKSszaHkKrsYjsoJjYH34XRix+BMytPMOWEg0KoiF7erDtFu/xDQb1KgPkXTNcJzRKlK1TT5dICMrQcWpoJ1tUBJMSbRNhaMeYXcQ8PF2UmhlT9XREu2cVuWki+yphRaw6CBjMLpXgGwTxGcw+VqvVRVAXLgFQYK6jBkMVmT+XYYpvD2gn3YvXjKlUehVq+aqqKWW1UhVL6ixEX2LDb18sm0Lig5U3OMuF6sb/Tw5FeUkNqRJMDfElHMFXRhurqb7WMwfTBHhEK2cpK4DKdcg7H6t46HrGA89naZ0AJo0AKWBQljJ5jCjVvE9QBeThK71I0attztHAPDFHNp57KutgSwFgT3IP4Yq3FeB/Riw6a9/fEfl88B+D/E2ZQaaSmp05dJgDa/Qe+MP6uVr5pGNRkpsWWQXDGAQTZZE274+elHNizPtJbev0PTjkg43HddPI57maoOaXYiwv1EnB2ap0/NpAKAGJ1abdsOR4MpedqqZliQdkpgDr1LHDM+FcrqQmrWJG0GmJ/2HGufG4VVSfLwf2Iwi6la6iOhkqep1BgAA3v8ACbYvXg1vq41EyJW8gTpnf9XwDR8O5UE89a4H2k/+mHHC8jl6QGgmQpALsNrdgOwxjycQsqqL38y7cUmq92W9EdaVlU+okH/t2+/GvCQ4kkdDhcMwfIkMsyNqhI/7TiXI54gteSJ/CQLYfNtkht4cvX0X1MaTcZBr5vUImCIj1v0GAc1l3Kg6hvYmPltgQMmsPtYnYX3mb4JzWfHlQbsJKgBbCLTe3wx7HBz1u2t0dKOlpR6hFauDCppLExAjlO8n5YmOXqoLVKZYD2Zhj3A7nCfw6pJd2ZTeQo3Avc/OMPETmkxYEyD8rY9XJOTVMFaNjelNVEYMLi97g+7A1TN6G0mTfcCcZwpvLUKfaG3uNzeMCceztJHBDrrVWGjUAZcAAmTYAEnv+OIY7kzlWtx6DBnDK3IIIvIH57XwLluLUqaszQCrBAomxNtRk+vfAtbjoEAMrBjplfSN/W+KhxzNE0mVZ0u5KyIY01amTUuAY1lV1ddRHSBRY01TNGLhtS7y2bXzdFxz3DDUr06iM6OCQGBiAwkg2uOUfGcWjhWSampDEE9xO1/vknHmT1BFuCet53M9cHLgRSas8fJkbekof7TiEFN1FEO4Ks1SZ0KCQoHbU07jpjlH7Tqo+kpQaqwNChTQqq21OPNY9x+8j4DHZuMcLFXiNIstJkFLUQyzUBDRY/wnl+Iwv49+zbKZqs9erUzAdzLaGphZAC2BpkgQB1xtjNKKXkZGt2fOtcr7S3JCqV0tBVVAkksTJIB95kRAAHo1VDXpoBDCfrLSCP4vXHd8z+yHhon63Ng9xUpz99KMVzOfs0yAYha2an1akf8A+YxKSsopI5pm6SmjTACq4NQlRq5gYuCSQbAG24Pph5QfNo2ry1JVqB5zddNqYnWDBIfc7gzucWDN+AacrozDDSNnpgzyx7QYfhgDiHA8+lJ2p1NUNTA0VTIABMwwXbSLAmSZ9RLS6+49opXHMpWVzUq09HnNUYbQYchoEkgA2vg7h+VBy6mry0DXhqgF9QpsQs36ekeowr4jWrnSlY1OWdKvNtRkwD3gfIYs3AMr9JyyZPVoL5osKjXQaaLkiB3tuexHXBi5Jg6Ff4JAzNCZjzqcxMxrWYgg/Izi58Jh+L5soSw8usZ5gdlBhYve17HftiqcV4acv5LCqjmpTSqChuhP2T6jv/TDDwdxApmalRzJajUBJqFbnT9r4fDf7OF03tW4W+vQbtxnMNpJy+WMolzTY20rF/M7RjMa1fElG05asvKllqlR7K9PKbfeZvM2mMZjXcP5fmvuS73iGeLkWlk61PVW1FMtyvpZAoIXSGG37vm66h/Njm9E46T4j4en0bMMQGbRl4czqHM3IJawAi0bEXkY5xQW+PH4OUZY214/RGuaaaLH4Gpk52ibwPMkiP8ApuIvh3S8O5emuqqrF2VWp6o0mSZlBYWix27YQ8NWqlUIFqLUH2QGDi0+z7Q5b+7Fo4hJShpBaKCaoHsz3gd++MfFSl2m0qtLl5W/mWx1RPkqlQH6sCwPLYADbbbrifJZuKbibkrG3cdcLNbp9lgRY2IPuwJUzTqDCt8jjGsDk+RZTocZjifPzGCIn5YmHGlEQRit0uIVCRqIAClQKgOneeW0AzJ+JPWzV6y1BT8hVZlSasEe1qsRJ2iLxHvxd8BFgjmk9kNqnGiu7ICQLFltab33vt064my3G+ZQXTobDUTIBsAcJuHVOYgwtradBBY2iRaYlpM+z12wZnK5NJAjOCSksdSkyTC6kE82kbxGoCxma4/9PglaNEYylj1t+9vuXM8Sd6TJT3S7zTUKLxAMzPTHlDi1Xy6joRr0MVkKArra5IgXixOEXCaleioq3VTqUw+sOCxvqZpboe4gd7ljPEpEIxLWVjZtQIJbSwAmSIJi+NOfBibhGrdr/wBs19ljcVCNb9f1sa8QJ+h+bOhlZF7cpmxEx0/HE3h7L1C5Z1ZgwVtgZHlUwbDmmfyPXFZ4nmqj0oUDy1YE0163IjRqM2i3N1wFTzFRyadStWNJQXU1EqTcQ1oZhTUBb7e6TjatKi1FVV9DHO4/7b6N7839Cy5PiQSonl6lDMDEqTBtcmDcfPD2q9RlFXnUEAwDIk7qD1A+G4xSqg0NpapDIe3VQO298WThviAFGpvFQEagLqVgTIMRFtv64ZpPvEpcSllclyfiHf8AyFToRgVOvQBDayTtMd8IePkedVdqVR5JUKFb7IUBpAgixFjiPiGYIq06lOiakNTqFVkvpkGVURJWCCP5weoOC6jV4arRSorKSwOYUoUB1WhuX7RFid8GOXs5UkNOWPVqhyYKqORSFGjqIK1Coca7qhK6d1AIjqcN8r4brVQQ+mir6C8mpUrsYsrs5JIUkxzQO03CvwNw6pTzFXMV2GrRMLcATBP+2PljpmYMgi02/U9MNW4M/HODjGKVrr728zyhSCkgeh/H+mGE4Eo02AvHznt1jBBNsLDHpPKk9wPPVkUswALhY3EwJMT2nCqvxoKQIsRvPXthPxvistUANGpIZYurgSbGZn7sVvMcVTzVLK6AKQeon4H8saJQlGNonFxk9yxVuOKzP6H+uENfjVIuwi4n8cLspm1Z6v1lmIgExIknY/D7sL8ugatUEjrf/UBiWt278B9CpDLMcWJNugtYdABjTM5hAhSoSAxQx/L1IIB93ff1BDegNUTIvf5YO41w1QjNrkhRA67e+bYEXZ0kkUXioViw9pJOnUOk2Md4w44DlH8mlTpFhOblQpWQfJeSJBI02adrX74DpZdSKuoqCtMkT1Pp64P4ZQU0qZeqFX6SRDbA+UxDbxMgDDzS6uhIvY5sEjcRg/gK0PNb6QxC+VUiJEtFhIVoETePnsX3GjTo0qaeTTY1spShwIKtqZ/MuCSxkCQRYXEQAt8Jqnnv5lLzV8irK6dUQJmN56SL83TfEYupWWe6L3r4lCwjeys2y2+kTvUMXm3TbGYYU2BVCadGTTpzqBJB0LIlSRba3QDGYr2y8iWh+ZX+OVi2TrXcqKeV9rTMsEctbcHWp23npMczyzQy+8fiOuLp4xJ8xZi+Xp+yrKJhhs3YyPh3nFHQ483gsemMvPfw6V9DXmfI6JmAf+N+9lN9Jt5APfeNjuDBwSSxpala9OhT1HYj6wwP9vuOkHqMVLgjDMZxNZ0aybqDuEMR7yB88N61UpTCoFcPQpK7EEFQKhbUD0MllMgxokjGPNhqUY9Uor9epWEtn+YFxHiBZiSZJMk9zgTKU3rPoSJhjzMFACgsxLGAAADgXicK7qCbMRfeB1OCOBZ9aNaWWVddDGQCoYrLAkR0gzuCwkb43YsUVFUT1XLvcgrN5WtlTzsE1qLqzFWBIYLrQFTcAxPQHDrwjWZ3cebylVDACZF2jnW3s7iDbfFo8D+KcjUqVfpDJT0lVQ1mU6k1OzEEqV+1pAH2VUascy4lm1XM1zl2K0mq1NAQlQaZY6RA+zHTFElq5F4ShiyKfNfDp4+TOk5ChlXal5ddjXNUKKaBGgANcKbhjJ2a8bWx54s4rS+kq9Fy4Ipz5LLBKqA2ptr3BB9/XHN8pWJ1ATMSNJIMi249CR8cWPhGUAVPOYqCx000E1HstgBf8B64VwlLaJOfEOvAtlbNo1NAs61XS2phYbgRJgm/WTA7YvXh/gFPy5YAiJIIknrEHbFWo56nQSih8ugDVpxQUBnZS0M9Wp0sTZYE9WxYM14g8l2QnSpET/D64GbA+7fNFP23tMSitmr38f8AADmVVPJULEOtjEjm7dB7+Y9cLK+UDkMWaSjISIko0SJIMdL72sRhfm86V0gmLSI63PNPWe+Nc7m5ETMbfAAn88VjjaISzO7CM1ltbsdXtHoDANtr7QY+GPMzQaimtalzpEBdrWv8/lhXTryO99vdpxtXzMg80iV92zD8sXhFpohKV2OylUllNWpURYglBp9oAMFLWttbrjfJ5VnUJUcxBnXqK9TtNjbf0wLT4+dTX9qQLbGbfr1xicbMQGt05fu3wVrvdIKcVyZZaGSemZWpqVlAkAgLvPc3kYsmYzJ5+4IvuLjr1B9RbFT4bxsmxa3uG0WwZV4iC25LWiPjKkfK+Lwi7uieSercvCOYE7wPniRqognooOFNfPgKFnnYW9Nh877YKzMigbA6vsnqOo+7AcNyKkUHxKjzDlaoA3YBX+YsfkMU/MMNQAJBINj3g2vbFi47WgkIxAFjTfce47x8xitZjNU2IDSp7i4+X9MehOF4mov4+/sQxvfcBYkmDE+tvngOlmGBOkkG2x9fwxO1IoQw5lG+m4I7R0wupV/aNuk/MYyLFLVpnsXtVaDG4lWSGJBEsBPpE4NbxA1RSHAkiLW6RthFn2lmNrnpjShTYkKoJJ2GJzgoNX4WHU2jMxmyNQBiRHwO4w4y9acupMmkK8WI9o02j16YrGeBBM4e+FKAUUK92P0lk0EGCDQfYxd7mBaSQJFiFu2n4BWyN+PcPqVkymki2Wy681vbOlbXtbfaBI3jCrg4q5bN1EmGFN1bTEESptqFwbRbtiXKr5mVrsx0Gnl6JQAEgjUR376RPSZ96vwvnSlZnMEilU9oNB1CDIBE2J/K8EBY1HJGtxnK4Ox7mq/D2IJasvJTEBoAARQLaxFgMZh3V4xliQT5LHSt1pyPZFgfNWw2iLRF9zmDo/pBb8Ss8W4mlVXJUlyqgMYtpEHb0t8fcBUBh7nKDJZhGpAwuDKsLGQSL4lrZaj9FoNVcg+TW8vSZmoKrkKwgwsMO1yb9MebikoLbe369DbkVsV8JzJp1VcbifvUj88WSrR5KZXSA1HL6hq3lj0IgRJPvtitcMyxqVEQbk9wOhO5thnRyFOFDFgzLTItuS7Kfs9gIPrN8DiIpyTvwFxt0L+MAedUgWLT16wTveb7HbEDn1mww0z3D9RNOnrZw5mRYA7XiO39MOa/D6VBC9XVUIFPkWwEkxqJ6SPv2wVlSjFLdjdm3beyK7w7h1WsYpoT3Oyj3tiXP8NWmQorK5jnK+ypn2Q3X34nz3GKlUaRCp/00svx/i/D0wBYXa/YYvCE27lt5fdk5uCVR38/shlwto9kaQRBqHceoHXD2hWZABQhmYH6zUpZrwSJO21zawscVWnrqGNl+7+5xYKIhAlIgcvPVsSLm3+aOnSZ64tT/hI7dQs045SddVmGp5kJPTeSfv8Adi7cZPn0Fqjdqak++wb7wcc/ypWVA5aYYHUZljN22JI9Yk4vHhvMa6TUjuAGX4hSw/P545rc69ir0s66QjL5iCeW8rebEXX8PQ4tIydKqSUqqOX2ahCFeWIk2PvFsV/jWTGoyMKc07ay0CSO0C6xsPfODR1lofKs+pVqB2kzDhu24BJ6HEI4fUXe1jYhr9Y2/XpiqVcvraTJ237gCfvxY+F8UrUKbaWO2zcy/wDabYpFIRs2+jvqWxiQdrgTg/I8LqlZKmJG+3Xrg/wF4sqV6yKyUoO5CCfaYflhx44y2osSJmNPYCD0xRK1ZNunQPw/yRY16Q786W+/8Jx7m/EuXokrl/rHO7mdI9FEffihPlDNpw54JwyWEicMm2B0ty++FabVjrbc7b9wfyxZfEFcKum+lRcjdbb/ACxFwWktCjrboLepOwxXuK8QLSUb6wSSp2cdR/fpho47lt0/UnOdR9f0Kt4kzGo8xkRy1BE/HFUzgg37Ez0sJ+GG3E8yGlkt/HTP2T7v1OEWarwbCRBt1ErBj3Tjskmlt79+Y+NJoEp1SrrBIuPdjXL1w8hwATHMLdfvxCV6rcXt+tse0FkNHyx2LM7oaUdgjNZKBPtAlut/T9TiPhNSKyAjrsZHQ/qOu3XEdakwQEWueuI8lnAKqeZa4v79rjDZknXR1+Xv4iRbpg/GaylyACCHeTMzzGL9ff64Y8KbVl0ph/L/AOYeXJYKo8hpJgGBE7bXPbEWcymVOplqPqIqkKRbXq5AOXbefxGIctWqigtOBp8+d1nV5bQImYN/liChLVv8ehTUq2GfCaFNqLo5pMWo5MiXgrNXTDJbV7StAkQo2LDCvLZijl8/XNWgCg80CnTYwv2lgz2ETuJmARYmnmGpZapqTfL5Zkut4qcrx1A1d5BI7yAvCnFfLzNSqQOalVGlbSSAQBIO7ATPSTfYze8rTv37RRbLdGooU4WVWdK/4g/hHpjMWI8S4iQpVBpKpp0u8FdIg2rdRB+OMxo7df0/3L7Euxfn8GVHMV2aSzMxiJYkmO0nphpWyVOrlcvDor06NdzemWMMGCGCCLlj1IkkiL4UBCbATizeH8kqUKxctbLVpgLEGJkkTf4bjrGPFk1FLy+zPScXIR5LhjDOClRqeZBgVUPKQVk3BsLkG/f3Yf5bw4qKj1a41ClScJqizPHU7BmAmIkxGAPCeeNTN0aVJQoOvcCbIxnaABEz6bjD/MceonKOoNQVBlqC3WiVNRHB1TFzqWnfsBEkXbsck95Pbb19fIXXCPLcrHiziLrXq06ZVaYcgGmZDR/OOnoPdjRazPSalcgmiNf8Nxyxsep3G/phdnarPJYyZnYb4b5nL1aLLSACahTaBBvbUZMkXWIn7I7xjTCEILTFEpSlLdsDyuVBbQGG7A+mkxO/XEb5PcnbHuSJFZ53lp9+q+C8q2s823QYo0tKYoPQvtZe/wCOGNPMoaQgwom203/DEGby8gfw9u/9sAV3kwfZHTvgPvJIG6Y2FVCA2sb2WDtAg/iI9MOshxDyyCrc0JFtrKfy29cUzz7zhjSzWzA/wg+hAj5GJxyAzpzClmqfmLAbZh/C39D0P9DhVmuGgGWI2A6CwAA+4DFf4RxhqTh1v0ZTsy9Qf69MXOpWy9al5ihyD0BEqeqm2+LRSZJ7FfqIkHTFgT6wMDVmGgjoVkYlNJSSVkRIZTvBEEjvvhTxqqVAUdBGO5HIsH7LV+vSQIUET35maT680e4DHUOPNS0san2Un5mAPmccb8GZ0owjc46jxpfMphSYJUM57ItwPeT09MXxfhI5X3iroUdrDFv8OcKAIP49B1Puwj4JGqFoiJsWJJ98C3wxD4t8VABsrRIjas46x/hA9h9rvt0Mv+FX1J/iddBn4k8Tiq+ikfqqdkP8R6v7u3p78VbiGfL8wsw2M7YRVc/64FfOnpGFUqVD6bdsM4jmdZ1ezVAv2YfmMKWzOsmBzQ0j/SQT8pPwx7mWd4jTI63n/wBYGFMsezD9fLCZO+hodw8ywabYY0lEdjjXKqFubHAb1iZjoNsKlpdsLlq5HmbqmDufa5eo2vGF3DXHmoWuuoTMRG15tGDKFWSdUk846T02/XXGi5VTUUICAQu56kTv2gj78BybktxlSTRtn6AKq1K8+YzAC6qGGktGwjqY64kydfTQViGZvpBUCNw1OCAReZ02i/SYMThKaLUDqQxpVQCD9oOVve3swe4JHvzg7V/LTy3AAzFpCwHNN+YkqbQCJ2HpisW1K1sJs1TCKWWXyijZmmRWy+XC66ijy9VVeUAmT5Y5jBFht1C/gtKjl83WSoyVaQpVQKgjSbAgi+9oESZOFPEKJQUj/FSDDbYsw2FtwcE+G8q1aqyAbU2YyYAAiSSdvw+GJVDXvt5otb0jB6ubt9c45VsdU+yPXHuAG8VZg7upMDelSOwjcpOMwdS8F8X9gdn5v4IZ5dVPD8zXptpNOpTWCk6tRAs2y7zf+ED7WHeSWMgGTTUNTIZvzGCEEEPSBBab6RJ9Sp6E459S4pWWi9BXIpOQzJAgkQQZieg+QxfqLMnD6YJJDZPNRdmCgmkSBqUgTy+yYkEbg4yY8fNI0zm3zK9xXMonEy+WdSo0FWSNIJpKGHJYwxIIFjfB1biAGXWl5NGamWpLrCw1ndzUlmMvNQyZW6A7QMIPCnDjXzVOmApLa4DEgHSjNBZbiYiemG/G6CU1yulQrNlVLANMsGdTs7AXUmBG94MgCVdnT3f+ARVyAcxQSm7qrBwrMA4iGUEgMIMXEHfrhvm6oVkRlW60CWKkFSqgdQN9IIPdpxW6jYsvEGka6gXUtOhBVgeU+1YNvq1bHtecST5WUkuiF2gBzBBnX025/wAMAI0Gen4/2xPUzCyWUR7Uyd72xF/xE9hjTGpRSbJvYKTM6rHEFejO2NRxE9hgheInqMNUPH5CbiurSIx6jkKf8yfhUwxbNz0GI6jEqVnlJDEdJAYKfeAzf9xwHFeJ1kNHNkYccI42aTd1NmXuO/vHTCFqGNYIxybQGkzob5mmQGPMjCzCxjuD0I+7CnO0qb2NVSPssbGOzDb4j/0n4VxIpKMNVM7jqD3Hr6dcMmyK1L02DDt1HvXcYtepEmqY14CMvQIY1kZuijURPckDb0G/pvi0U+MhxoXU7MZd2ABY9AFFlUdFGKTl+GBLsVQd2IA+ZxtnvFiUFKZTmqGxrEcqf5ARzH+Y2HSdxSMtK3JSjqexYvFXib6Opy9JvrmH1jD/AAlP2QelQj/tHqbUdc1bCZahJJJJJJJJMkk3JJ6nE6NiTyOTsqsaiqD2zM4xST1wNTYYJFdccgMIo0GP2jg1MrF9Un1/rhauZ7HGNmHPX78VjSJytkmZrk+kYApve+NqgY33+OBg8z8PxwknvuNFUhjTjmIAN3tHS39sQ5ViCImZHvxFSzYSQZ6i3w/piTLVAzoE5dhzHqBc4DpNUdvvYRnKoRBpaWqK6shF6fMOl7nmH37xjTIVHeitBacg1p1hWJko3LYb6Z+A+OIq/DKjKzApCLUZpJkhGvAj+2DfDZrFKehyAazQJMahSfmiCNiR8ROAp967X58g6e7sKU4rFKpTKK2tKaqSTKBSWEdftbWFhvibwtxUZeq7lUOqk6cxgXjqL9IteCcCcT4a9IUixB82mtRY1SFbaZAv7pHrhfPfE9V89y+nbYs1TxYpiMsgACiNNBtgBu1Anp3tsLYzFYOMxOkMeIpNhjoPF+ItSyGQAVT5lDMU21IRy6qd1YEXmb/Hriq13Q6CiBBaR3Im/wCu2Htbi1IZWhTqqKx+j11QGA1F2qAK43EQgA+1ysdmWE177Mpool8K8VqZji9Ku6oGfXqADaYWgy2ksZ0ruTvuRvgCr4lq1VakadEKKS0AQhDeWjhluWsZUT0sLWwH4Xps2boqtTyiWMVASNPKZMggxG/p32wKrCSBvEM0zqMmWnrPfAkrhuGP4jyohAmLEkA+oF8WPNZkcslZIy/sgkEyYv8AAx7sKs1TH0WmZB+sewNxE9PX+nfDLO0lUe0pMZeSGFyCVB6Cwj7jtiba6BYgzr6r9OfTY7avuwHg/NGdv5up6tOBjS/vimoXSRpj13xuUxoUwFI6jwVMSfSMR6MaMuH1C6Qj6TjVq4wKRjU4bULQWK+NmzeADjJw2o6iZ6l5xr5mNGWMeYFhJlq43844Gx6cGwUTGscbJWnA+PVGOtnUg5a2JPpOA5xmGUmI4oM+mD1xG1YG43t+OB9PrjanTvv1GDqbBpRPmWJUWvqb9fr0x7waqfOQfzfkcQZjVcgmO07YjyVcJUVyCQDsN8Bvc7T3WiTiKnW7REu5G3ft03wflOEeZlVdNbVWzAphAOU8hbfv6zG/vwszWYLsTeCWIBJtJnBuX4uyUBSQujir5gdXIjlKwANsLqSY1OkC5JFNRFYkKzKGIEkKSJIEGTB2jB3G+FeUzlb0hUemrErq1J7SlRcEe4dO+BeHVQK1JyJC1EJExIDCb/ngnxJm2qVqj8+gu5QMxYAmC0HaZ3HSw6YDTfe6fUNrl1PP/jmZMEIpBAIIqUoIIkH2uxxmLZV4rlCZfIJUMDmaqAYgaV9nZRCg7kKCce4p2OT+VidtDxKf9lff+eITucZjMYomyRoNjibL+zjMZhpchY8yVhixcKpg0mkD95T6dmGMxmBHkwzE+e/eN/mf8TgXGYzCs5cjDvjU4zGY5HGuImx7jMMhWRNiM4zGYohGaPjXGYzDgJszuPdiLGYzHHGY9O2MxmCjjBj0Y9xmOOJFx7jMZhhT3E1LY/D8cZjMMhWeHfAb7nGYzAmGJqcerjMZiY4Tkv3tP/On4jFj8Rn/AJRB01IY9S2bk/HGYzDy/cr/AJfQnH97+X1K7m8w4YAMwGinYE/wKce4zGYM5S1PcMIrStj/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34995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9" y="4390128"/>
            <a:ext cx="2847975" cy="183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16416" y="6439959"/>
            <a:ext cx="648072" cy="369332"/>
          </a:xfrm>
          <a:prstGeom prst="rect">
            <a:avLst/>
          </a:prstGeom>
          <a:noFill/>
        </p:spPr>
        <p:txBody>
          <a:bodyPr wrap="square" rtlCol="0">
            <a:spAutoFit/>
          </a:bodyPr>
          <a:lstStyle/>
          <a:p>
            <a:pPr algn="ctr"/>
            <a:r>
              <a:rPr lang="en-US" dirty="0" smtClean="0"/>
              <a:t>1.</a:t>
            </a:r>
            <a:endParaRPr lang="en-AU" dirty="0"/>
          </a:p>
        </p:txBody>
      </p:sp>
    </p:spTree>
    <p:extLst>
      <p:ext uri="{BB962C8B-B14F-4D97-AF65-F5344CB8AC3E}">
        <p14:creationId xmlns:p14="http://schemas.microsoft.com/office/powerpoint/2010/main" val="86962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2.0 Overview</a:t>
            </a:r>
            <a:endParaRPr lang="en-AU" sz="4000" dirty="0"/>
          </a:p>
        </p:txBody>
      </p:sp>
      <p:sp>
        <p:nvSpPr>
          <p:cNvPr id="3" name="Content Placeholder 2"/>
          <p:cNvSpPr>
            <a:spLocks noGrp="1"/>
          </p:cNvSpPr>
          <p:nvPr>
            <p:ph idx="1"/>
          </p:nvPr>
        </p:nvSpPr>
        <p:spPr>
          <a:xfrm>
            <a:off x="323528" y="1412776"/>
            <a:ext cx="8589640" cy="4896544"/>
          </a:xfrm>
        </p:spPr>
        <p:txBody>
          <a:bodyPr>
            <a:normAutofit/>
          </a:bodyPr>
          <a:lstStyle/>
          <a:p>
            <a:pPr marL="0" indent="0" algn="ctr">
              <a:spcBef>
                <a:spcPts val="0"/>
              </a:spcBef>
              <a:buNone/>
            </a:pPr>
            <a:r>
              <a:rPr lang="en-US" sz="2800" dirty="0" smtClean="0"/>
              <a:t>Relationship between Success and Harnessing Disruptive Technology &amp; Fostering an Innovation Culture</a:t>
            </a:r>
            <a:endParaRPr lang="en-AU" sz="2800" dirty="0"/>
          </a:p>
          <a:p>
            <a:endParaRPr lang="en-AU"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3748" t="24665" r="9490" b="14227"/>
          <a:stretch/>
        </p:blipFill>
        <p:spPr bwMode="auto">
          <a:xfrm>
            <a:off x="1910729" y="2420888"/>
            <a:ext cx="5271770" cy="3553460"/>
          </a:xfrm>
          <a:prstGeom prst="rect">
            <a:avLst/>
          </a:prstGeom>
          <a:ln>
            <a:solidFill>
              <a:schemeClr val="accent1"/>
            </a:solidFill>
          </a:ln>
          <a:extLst>
            <a:ext uri="{53640926-AAD7-44D8-BBD7-CCE9431645EC}">
              <a14:shadowObscured xmlns:a14="http://schemas.microsoft.com/office/drawing/2010/main"/>
            </a:ext>
          </a:extLst>
        </p:spPr>
      </p:pic>
      <p:sp>
        <p:nvSpPr>
          <p:cNvPr id="5" name="TextBox 4"/>
          <p:cNvSpPr txBox="1"/>
          <p:nvPr/>
        </p:nvSpPr>
        <p:spPr>
          <a:xfrm>
            <a:off x="8316416" y="6439959"/>
            <a:ext cx="648072" cy="369332"/>
          </a:xfrm>
          <a:prstGeom prst="rect">
            <a:avLst/>
          </a:prstGeom>
          <a:noFill/>
        </p:spPr>
        <p:txBody>
          <a:bodyPr wrap="square" rtlCol="0">
            <a:spAutoFit/>
          </a:bodyPr>
          <a:lstStyle/>
          <a:p>
            <a:pPr algn="ctr"/>
            <a:r>
              <a:rPr lang="en-US" dirty="0" smtClean="0"/>
              <a:t>2.</a:t>
            </a:r>
            <a:endParaRPr lang="en-AU" dirty="0"/>
          </a:p>
        </p:txBody>
      </p:sp>
    </p:spTree>
    <p:extLst>
      <p:ext uri="{BB962C8B-B14F-4D97-AF65-F5344CB8AC3E}">
        <p14:creationId xmlns:p14="http://schemas.microsoft.com/office/powerpoint/2010/main" val="186775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2.0 Overview</a:t>
            </a:r>
            <a:endParaRPr lang="en-AU" sz="4000" dirty="0"/>
          </a:p>
        </p:txBody>
      </p:sp>
      <p:sp>
        <p:nvSpPr>
          <p:cNvPr id="3" name="Content Placeholder 2"/>
          <p:cNvSpPr>
            <a:spLocks noGrp="1"/>
          </p:cNvSpPr>
          <p:nvPr>
            <p:ph idx="1"/>
          </p:nvPr>
        </p:nvSpPr>
        <p:spPr/>
        <p:txBody>
          <a:bodyPr>
            <a:normAutofit/>
          </a:bodyPr>
          <a:lstStyle/>
          <a:p>
            <a:r>
              <a:rPr lang="en-AU" sz="2800" dirty="0" smtClean="0"/>
              <a:t>Urgency intensifying as more business models are disrupted. </a:t>
            </a:r>
          </a:p>
          <a:p>
            <a:r>
              <a:rPr lang="en-US" sz="2800" dirty="0" smtClean="0"/>
              <a:t>Strong relationship between success and ability to harness disruptive technology and foster an innovation culture.</a:t>
            </a:r>
            <a:endParaRPr lang="en-AU" sz="2800" dirty="0" smtClean="0"/>
          </a:p>
          <a:p>
            <a:r>
              <a:rPr lang="en-US" sz="2800" dirty="0" smtClean="0"/>
              <a:t>61% of respondent organisations had less than satisfactory results.</a:t>
            </a:r>
          </a:p>
          <a:p>
            <a:r>
              <a:rPr lang="en-US" sz="2800" dirty="0" smtClean="0"/>
              <a:t>Senior leaders can learn from the palette of insights from best-in-class organisations.</a:t>
            </a:r>
            <a:endParaRPr lang="en-AU" sz="2800" dirty="0"/>
          </a:p>
          <a:p>
            <a:endParaRPr lang="en-AU" dirty="0"/>
          </a:p>
        </p:txBody>
      </p:sp>
      <p:sp>
        <p:nvSpPr>
          <p:cNvPr id="4" name="TextBox 3"/>
          <p:cNvSpPr txBox="1"/>
          <p:nvPr/>
        </p:nvSpPr>
        <p:spPr>
          <a:xfrm>
            <a:off x="8316416" y="6439959"/>
            <a:ext cx="648072" cy="369332"/>
          </a:xfrm>
          <a:prstGeom prst="rect">
            <a:avLst/>
          </a:prstGeom>
          <a:noFill/>
        </p:spPr>
        <p:txBody>
          <a:bodyPr wrap="square" rtlCol="0">
            <a:spAutoFit/>
          </a:bodyPr>
          <a:lstStyle/>
          <a:p>
            <a:pPr algn="ctr"/>
            <a:r>
              <a:rPr lang="en-US" dirty="0" smtClean="0"/>
              <a:t>3.</a:t>
            </a:r>
            <a:endParaRPr lang="en-AU" dirty="0"/>
          </a:p>
        </p:txBody>
      </p:sp>
    </p:spTree>
    <p:extLst>
      <p:ext uri="{BB962C8B-B14F-4D97-AF65-F5344CB8AC3E}">
        <p14:creationId xmlns:p14="http://schemas.microsoft.com/office/powerpoint/2010/main" val="360135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4000" dirty="0" smtClean="0"/>
              <a:t>3.0 Disruptive Technology Results</a:t>
            </a:r>
            <a:endParaRPr lang="en-AU" sz="4000" dirty="0"/>
          </a:p>
        </p:txBody>
      </p:sp>
      <p:sp>
        <p:nvSpPr>
          <p:cNvPr id="3" name="Content Placeholder 2"/>
          <p:cNvSpPr>
            <a:spLocks noGrp="1"/>
          </p:cNvSpPr>
          <p:nvPr>
            <p:ph idx="1"/>
          </p:nvPr>
        </p:nvSpPr>
        <p:spPr>
          <a:xfrm>
            <a:off x="457200" y="1124744"/>
            <a:ext cx="8435280" cy="5112568"/>
          </a:xfrm>
        </p:spPr>
        <p:txBody>
          <a:bodyPr>
            <a:normAutofit fontScale="25000" lnSpcReduction="20000"/>
          </a:bodyPr>
          <a:lstStyle/>
          <a:p>
            <a:pPr marL="0" indent="0">
              <a:lnSpc>
                <a:spcPct val="120000"/>
              </a:lnSpc>
              <a:spcAft>
                <a:spcPts val="600"/>
              </a:spcAft>
              <a:buNone/>
            </a:pPr>
            <a:r>
              <a:rPr lang="en-AU" sz="9400" dirty="0" smtClean="0"/>
              <a:t>Of the </a:t>
            </a:r>
            <a:r>
              <a:rPr lang="en-AU" sz="9400" dirty="0"/>
              <a:t>five issues </a:t>
            </a:r>
            <a:r>
              <a:rPr lang="en-AU" sz="9400" dirty="0" smtClean="0"/>
              <a:t>examined, there were very large differences (44%) for the </a:t>
            </a:r>
            <a:r>
              <a:rPr lang="en-AU" sz="9400" dirty="0"/>
              <a:t>top two issues of digital imperatives and digital </a:t>
            </a:r>
            <a:r>
              <a:rPr lang="en-AU" sz="9400" dirty="0" smtClean="0"/>
              <a:t>growth. </a:t>
            </a:r>
          </a:p>
          <a:p>
            <a:pPr marL="0" lvl="0" indent="0">
              <a:lnSpc>
                <a:spcPct val="120000"/>
              </a:lnSpc>
              <a:spcBef>
                <a:spcPts val="1200"/>
              </a:spcBef>
              <a:buNone/>
            </a:pPr>
            <a:r>
              <a:rPr lang="en-AU" sz="9600" dirty="0" smtClean="0"/>
              <a:t>3.1  Digital </a:t>
            </a:r>
            <a:r>
              <a:rPr lang="en-AU" sz="9600" dirty="0"/>
              <a:t>Imperatives</a:t>
            </a:r>
          </a:p>
          <a:p>
            <a:pPr marL="0" indent="0">
              <a:lnSpc>
                <a:spcPct val="120000"/>
              </a:lnSpc>
              <a:spcBef>
                <a:spcPts val="600"/>
              </a:spcBef>
              <a:spcAft>
                <a:spcPts val="600"/>
              </a:spcAft>
              <a:buNone/>
            </a:pPr>
            <a:r>
              <a:rPr lang="en-AU" sz="9200" b="1" dirty="0"/>
              <a:t>Handling the six digital imperatives well was the largest differentiator </a:t>
            </a:r>
            <a:r>
              <a:rPr lang="en-AU" sz="9200" b="1" dirty="0" smtClean="0"/>
              <a:t>for success, the top four being:</a:t>
            </a:r>
            <a:endParaRPr lang="en-AU" sz="9200" dirty="0"/>
          </a:p>
          <a:p>
            <a:pPr lvl="0">
              <a:lnSpc>
                <a:spcPct val="120000"/>
              </a:lnSpc>
              <a:spcBef>
                <a:spcPts val="600"/>
              </a:spcBef>
            </a:pPr>
            <a:r>
              <a:rPr lang="en-AU" sz="9600" i="1" dirty="0"/>
              <a:t>Thinks about digital innovation end-to-end</a:t>
            </a:r>
            <a:r>
              <a:rPr lang="en-AU" sz="9600" dirty="0"/>
              <a:t> – </a:t>
            </a:r>
            <a:r>
              <a:rPr lang="en-AU" sz="9600" dirty="0" smtClean="0"/>
              <a:t>optimises value.  </a:t>
            </a:r>
            <a:endParaRPr lang="en-AU" sz="9600" dirty="0"/>
          </a:p>
          <a:p>
            <a:pPr lvl="0">
              <a:lnSpc>
                <a:spcPct val="120000"/>
              </a:lnSpc>
              <a:spcBef>
                <a:spcPts val="600"/>
              </a:spcBef>
            </a:pPr>
            <a:r>
              <a:rPr lang="en-AU" sz="9600" i="1" dirty="0"/>
              <a:t>Frequently tests products with customers </a:t>
            </a:r>
            <a:r>
              <a:rPr lang="en-AU" sz="9600" dirty="0" smtClean="0"/>
              <a:t>– strong </a:t>
            </a:r>
            <a:r>
              <a:rPr lang="en-AU" sz="9600" dirty="0"/>
              <a:t>customer </a:t>
            </a:r>
            <a:r>
              <a:rPr lang="en-AU" sz="9600" dirty="0" smtClean="0"/>
              <a:t>focus.</a:t>
            </a:r>
            <a:endParaRPr lang="en-AU" sz="9600" dirty="0"/>
          </a:p>
          <a:p>
            <a:pPr lvl="0">
              <a:lnSpc>
                <a:spcPct val="120000"/>
              </a:lnSpc>
              <a:spcBef>
                <a:spcPts val="0"/>
              </a:spcBef>
            </a:pPr>
            <a:r>
              <a:rPr lang="en-AU" sz="9600" i="1" dirty="0"/>
              <a:t>Secures a place in a network of companies and customers </a:t>
            </a:r>
            <a:r>
              <a:rPr lang="en-AU" sz="9600" dirty="0"/>
              <a:t>– creates opportunities for mutual value.</a:t>
            </a:r>
          </a:p>
          <a:p>
            <a:pPr lvl="0">
              <a:lnSpc>
                <a:spcPct val="120000"/>
              </a:lnSpc>
              <a:spcBef>
                <a:spcPts val="0"/>
              </a:spcBef>
            </a:pPr>
            <a:r>
              <a:rPr lang="en-AU" sz="9600" i="1" dirty="0"/>
              <a:t>Often rethinks its business model </a:t>
            </a:r>
            <a:r>
              <a:rPr lang="en-AU" sz="9600" dirty="0"/>
              <a:t>– </a:t>
            </a:r>
            <a:r>
              <a:rPr lang="en-AU" sz="9600" dirty="0" smtClean="0"/>
              <a:t>major disruption risk.  </a:t>
            </a:r>
            <a:endParaRPr lang="en-AU" sz="9600" dirty="0"/>
          </a:p>
          <a:p>
            <a:pPr marL="0" indent="0">
              <a:buNone/>
            </a:pPr>
            <a:endParaRPr lang="en-AU" dirty="0"/>
          </a:p>
        </p:txBody>
      </p:sp>
      <p:sp>
        <p:nvSpPr>
          <p:cNvPr id="4" name="TextBox 3"/>
          <p:cNvSpPr txBox="1"/>
          <p:nvPr/>
        </p:nvSpPr>
        <p:spPr>
          <a:xfrm>
            <a:off x="8316416" y="6439959"/>
            <a:ext cx="648072" cy="369332"/>
          </a:xfrm>
          <a:prstGeom prst="rect">
            <a:avLst/>
          </a:prstGeom>
          <a:noFill/>
        </p:spPr>
        <p:txBody>
          <a:bodyPr wrap="square" rtlCol="0">
            <a:spAutoFit/>
          </a:bodyPr>
          <a:lstStyle/>
          <a:p>
            <a:pPr algn="ctr"/>
            <a:r>
              <a:rPr lang="en-US" dirty="0" smtClean="0"/>
              <a:t>4.</a:t>
            </a:r>
            <a:endParaRPr lang="en-AU" dirty="0"/>
          </a:p>
        </p:txBody>
      </p:sp>
    </p:spTree>
    <p:extLst>
      <p:ext uri="{BB962C8B-B14F-4D97-AF65-F5344CB8AC3E}">
        <p14:creationId xmlns:p14="http://schemas.microsoft.com/office/powerpoint/2010/main" val="51918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3.0 Disruptive Technology Results</a:t>
            </a:r>
            <a:endParaRPr lang="en-AU" sz="4000" dirty="0"/>
          </a:p>
        </p:txBody>
      </p:sp>
      <p:sp>
        <p:nvSpPr>
          <p:cNvPr id="3" name="Rectangle 2"/>
          <p:cNvSpPr/>
          <p:nvPr/>
        </p:nvSpPr>
        <p:spPr>
          <a:xfrm>
            <a:off x="467544" y="1412776"/>
            <a:ext cx="8280920" cy="4154984"/>
          </a:xfrm>
          <a:prstGeom prst="rect">
            <a:avLst/>
          </a:prstGeom>
        </p:spPr>
        <p:txBody>
          <a:bodyPr wrap="square">
            <a:spAutoFit/>
          </a:bodyPr>
          <a:lstStyle/>
          <a:p>
            <a:pPr lvl="0"/>
            <a:r>
              <a:rPr lang="en-AU" sz="2800" dirty="0" smtClean="0"/>
              <a:t>3.2  Digital </a:t>
            </a:r>
            <a:r>
              <a:rPr lang="en-AU" sz="2800" dirty="0"/>
              <a:t>Growth Strategies</a:t>
            </a:r>
          </a:p>
          <a:p>
            <a:pPr>
              <a:spcBef>
                <a:spcPts val="600"/>
              </a:spcBef>
              <a:spcAft>
                <a:spcPts val="600"/>
              </a:spcAft>
            </a:pPr>
            <a:r>
              <a:rPr lang="en-AU" sz="2400" b="1" dirty="0"/>
              <a:t>Successful companies will generate much more of their planned future growth from digital initiatives.  </a:t>
            </a:r>
            <a:r>
              <a:rPr lang="en-AU" sz="2400" b="1" dirty="0" smtClean="0"/>
              <a:t>For </a:t>
            </a:r>
            <a:r>
              <a:rPr lang="en-AU" sz="2400" b="1" dirty="0"/>
              <a:t>the three growth initiatives, the differences were very large and close to 50%.  The ranking order was:</a:t>
            </a:r>
            <a:r>
              <a:rPr lang="en-AU" sz="2400" i="1" dirty="0"/>
              <a:t> </a:t>
            </a:r>
            <a:endParaRPr lang="en-AU" sz="2400" dirty="0"/>
          </a:p>
          <a:p>
            <a:pPr marL="285750" lvl="0" indent="-285750">
              <a:spcBef>
                <a:spcPts val="600"/>
              </a:spcBef>
              <a:spcAft>
                <a:spcPts val="600"/>
              </a:spcAft>
              <a:buFont typeface="Arial" pitchFamily="34" charset="0"/>
              <a:buChar char="•"/>
            </a:pPr>
            <a:r>
              <a:rPr lang="en-AU" sz="2400" i="1" dirty="0"/>
              <a:t>Building competitive advantage with existing businesses. </a:t>
            </a:r>
            <a:r>
              <a:rPr lang="en-AU" sz="2400" dirty="0"/>
              <a:t> </a:t>
            </a:r>
          </a:p>
          <a:p>
            <a:pPr marL="285750" lvl="0" indent="-285750">
              <a:spcBef>
                <a:spcPts val="600"/>
              </a:spcBef>
              <a:spcAft>
                <a:spcPts val="600"/>
              </a:spcAft>
              <a:buFont typeface="Arial" pitchFamily="34" charset="0"/>
              <a:buChar char="•"/>
            </a:pPr>
            <a:r>
              <a:rPr lang="en-AU" sz="2400" i="1" dirty="0"/>
              <a:t>Creating new business. </a:t>
            </a:r>
            <a:endParaRPr lang="en-AU" sz="2400" dirty="0"/>
          </a:p>
          <a:p>
            <a:pPr marL="285750" lvl="0" indent="-285750">
              <a:spcBef>
                <a:spcPts val="600"/>
              </a:spcBef>
              <a:spcAft>
                <a:spcPts val="600"/>
              </a:spcAft>
              <a:buFont typeface="Arial" pitchFamily="34" charset="0"/>
              <a:buChar char="•"/>
            </a:pPr>
            <a:r>
              <a:rPr lang="en-AU" sz="2400" i="1" dirty="0"/>
              <a:t>Improving existing business. </a:t>
            </a:r>
            <a:endParaRPr lang="en-AU" sz="2400" dirty="0"/>
          </a:p>
          <a:p>
            <a:r>
              <a:rPr lang="en-AU" sz="2800"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047" y="4437112"/>
            <a:ext cx="2999492" cy="15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6416" y="6439959"/>
            <a:ext cx="648072" cy="369332"/>
          </a:xfrm>
          <a:prstGeom prst="rect">
            <a:avLst/>
          </a:prstGeom>
          <a:noFill/>
        </p:spPr>
        <p:txBody>
          <a:bodyPr wrap="square" rtlCol="0">
            <a:spAutoFit/>
          </a:bodyPr>
          <a:lstStyle/>
          <a:p>
            <a:pPr algn="ctr"/>
            <a:r>
              <a:rPr lang="en-US" dirty="0" smtClean="0"/>
              <a:t>5.</a:t>
            </a:r>
            <a:endParaRPr lang="en-AU" dirty="0"/>
          </a:p>
        </p:txBody>
      </p:sp>
    </p:spTree>
    <p:extLst>
      <p:ext uri="{BB962C8B-B14F-4D97-AF65-F5344CB8AC3E}">
        <p14:creationId xmlns:p14="http://schemas.microsoft.com/office/powerpoint/2010/main" val="357190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4000" dirty="0" smtClean="0"/>
              <a:t>3.0 Disruptive Technology Results</a:t>
            </a:r>
            <a:endParaRPr lang="en-AU" sz="4000" dirty="0"/>
          </a:p>
        </p:txBody>
      </p:sp>
      <p:sp>
        <p:nvSpPr>
          <p:cNvPr id="3" name="Rectangle 2"/>
          <p:cNvSpPr/>
          <p:nvPr/>
        </p:nvSpPr>
        <p:spPr>
          <a:xfrm>
            <a:off x="467544" y="1172162"/>
            <a:ext cx="8280920" cy="3154710"/>
          </a:xfrm>
          <a:prstGeom prst="rect">
            <a:avLst/>
          </a:prstGeom>
        </p:spPr>
        <p:txBody>
          <a:bodyPr wrap="square">
            <a:spAutoFit/>
          </a:bodyPr>
          <a:lstStyle/>
          <a:p>
            <a:pPr lvl="0">
              <a:spcBef>
                <a:spcPts val="600"/>
              </a:spcBef>
              <a:spcAft>
                <a:spcPts val="600"/>
              </a:spcAft>
            </a:pPr>
            <a:r>
              <a:rPr lang="en-AU" sz="2500" dirty="0" smtClean="0"/>
              <a:t>3.3  Management &amp; </a:t>
            </a:r>
            <a:r>
              <a:rPr lang="en-AU" sz="2500" dirty="0"/>
              <a:t>Board Engagement with Digital Strategies</a:t>
            </a:r>
          </a:p>
          <a:p>
            <a:pPr>
              <a:spcBef>
                <a:spcPts val="600"/>
              </a:spcBef>
              <a:spcAft>
                <a:spcPts val="600"/>
              </a:spcAft>
            </a:pPr>
            <a:r>
              <a:rPr lang="en-AU" sz="2400" b="1" dirty="0"/>
              <a:t>Successful </a:t>
            </a:r>
            <a:r>
              <a:rPr lang="en-AU" sz="2400" b="1" dirty="0" smtClean="0"/>
              <a:t>organisations achieve </a:t>
            </a:r>
            <a:r>
              <a:rPr lang="en-AU" sz="2400" b="1" dirty="0"/>
              <a:t>a </a:t>
            </a:r>
            <a:r>
              <a:rPr lang="en-AU" sz="2400" b="1" dirty="0" smtClean="0"/>
              <a:t>higher </a:t>
            </a:r>
            <a:r>
              <a:rPr lang="en-AU" sz="2400" b="1" dirty="0"/>
              <a:t>level of engagement and support </a:t>
            </a:r>
            <a:r>
              <a:rPr lang="en-AU" sz="2400" b="1" dirty="0" smtClean="0"/>
              <a:t>from their Boards </a:t>
            </a:r>
            <a:r>
              <a:rPr lang="en-AU" sz="2400" b="1" dirty="0"/>
              <a:t>and </a:t>
            </a:r>
            <a:r>
              <a:rPr lang="en-AU" sz="2400" b="1" dirty="0" smtClean="0"/>
              <a:t>Management Teams.</a:t>
            </a:r>
            <a:endParaRPr lang="en-AU" sz="2400" dirty="0"/>
          </a:p>
          <a:p>
            <a:pPr marL="285750" lvl="0" indent="-285750">
              <a:spcBef>
                <a:spcPts val="600"/>
              </a:spcBef>
              <a:spcAft>
                <a:spcPts val="600"/>
              </a:spcAft>
              <a:buFont typeface="Arial" pitchFamily="34" charset="0"/>
              <a:buChar char="•"/>
            </a:pPr>
            <a:r>
              <a:rPr lang="en-AU" sz="2400" dirty="0"/>
              <a:t>CEOs of the </a:t>
            </a:r>
            <a:r>
              <a:rPr lang="en-AU" sz="2400" dirty="0" smtClean="0"/>
              <a:t>least </a:t>
            </a:r>
            <a:r>
              <a:rPr lang="en-AU" sz="2400" dirty="0"/>
              <a:t>successful organisations gave much higher scores for their organisations than their Boards and C-levels.</a:t>
            </a:r>
          </a:p>
          <a:p>
            <a:pPr marL="285750" lvl="0" indent="-285750">
              <a:spcBef>
                <a:spcPts val="600"/>
              </a:spcBef>
              <a:spcAft>
                <a:spcPts val="600"/>
              </a:spcAft>
              <a:buFont typeface="Arial" pitchFamily="34" charset="0"/>
              <a:buChar char="•"/>
            </a:pPr>
            <a:r>
              <a:rPr lang="en-AU" sz="2400" dirty="0" smtClean="0"/>
              <a:t>On average </a:t>
            </a:r>
            <a:r>
              <a:rPr lang="en-AU" sz="2400" dirty="0"/>
              <a:t>respondents gave their NEDs </a:t>
            </a:r>
            <a:r>
              <a:rPr lang="en-AU" sz="2400" dirty="0" smtClean="0"/>
              <a:t>a </a:t>
            </a:r>
            <a:r>
              <a:rPr lang="en-AU" sz="2400" dirty="0"/>
              <a:t>lower score for engagement and </a:t>
            </a:r>
            <a:r>
              <a:rPr lang="en-AU" sz="2400" dirty="0" smtClean="0"/>
              <a:t>support than Management.    </a:t>
            </a:r>
            <a:endParaRPr lang="en-AU"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04" y="4671992"/>
            <a:ext cx="2200275" cy="180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989" y="4671992"/>
            <a:ext cx="2048828" cy="180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16416" y="6439959"/>
            <a:ext cx="648072" cy="369332"/>
          </a:xfrm>
          <a:prstGeom prst="rect">
            <a:avLst/>
          </a:prstGeom>
          <a:noFill/>
        </p:spPr>
        <p:txBody>
          <a:bodyPr wrap="square" rtlCol="0">
            <a:spAutoFit/>
          </a:bodyPr>
          <a:lstStyle/>
          <a:p>
            <a:pPr algn="ctr"/>
            <a:r>
              <a:rPr lang="en-US" dirty="0" smtClean="0"/>
              <a:t>6.</a:t>
            </a:r>
            <a:endParaRPr lang="en-AU" dirty="0"/>
          </a:p>
        </p:txBody>
      </p:sp>
    </p:spTree>
    <p:extLst>
      <p:ext uri="{BB962C8B-B14F-4D97-AF65-F5344CB8AC3E}">
        <p14:creationId xmlns:p14="http://schemas.microsoft.com/office/powerpoint/2010/main" val="88385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4.0 Prerequisites for an Innovation Culture</a:t>
            </a:r>
            <a:endParaRPr lang="en-AU" sz="4000" dirty="0"/>
          </a:p>
        </p:txBody>
      </p:sp>
      <p:sp>
        <p:nvSpPr>
          <p:cNvPr id="3" name="Rectangle 2"/>
          <p:cNvSpPr/>
          <p:nvPr/>
        </p:nvSpPr>
        <p:spPr>
          <a:xfrm>
            <a:off x="611560" y="1268760"/>
            <a:ext cx="8208912" cy="4170372"/>
          </a:xfrm>
          <a:prstGeom prst="rect">
            <a:avLst/>
          </a:prstGeom>
        </p:spPr>
        <p:txBody>
          <a:bodyPr wrap="square">
            <a:spAutoFit/>
          </a:bodyPr>
          <a:lstStyle/>
          <a:p>
            <a:r>
              <a:rPr lang="en-AU" sz="2400" dirty="0" smtClean="0"/>
              <a:t>Despite growing </a:t>
            </a:r>
            <a:r>
              <a:rPr lang="en-AU" sz="2400" dirty="0"/>
              <a:t>awareness of the </a:t>
            </a:r>
            <a:r>
              <a:rPr lang="en-AU" sz="2400" dirty="0" smtClean="0"/>
              <a:t>important prerequisites, </a:t>
            </a:r>
            <a:r>
              <a:rPr lang="en-AU" sz="2400" dirty="0"/>
              <a:t>only successful organisations implement these well.  </a:t>
            </a:r>
          </a:p>
          <a:p>
            <a:endParaRPr lang="en-AU" sz="2000" dirty="0"/>
          </a:p>
          <a:p>
            <a:pPr lvl="0">
              <a:spcBef>
                <a:spcPts val="600"/>
              </a:spcBef>
              <a:spcAft>
                <a:spcPts val="600"/>
              </a:spcAft>
            </a:pPr>
            <a:r>
              <a:rPr lang="en-AU" sz="2800" dirty="0" smtClean="0"/>
              <a:t>4.1  Leadership</a:t>
            </a:r>
            <a:endParaRPr lang="en-AU" sz="2800" dirty="0"/>
          </a:p>
          <a:p>
            <a:pPr>
              <a:spcBef>
                <a:spcPts val="600"/>
              </a:spcBef>
              <a:spcAft>
                <a:spcPts val="600"/>
              </a:spcAft>
            </a:pPr>
            <a:r>
              <a:rPr lang="en-AU" sz="2400" b="1" dirty="0"/>
              <a:t>The role of leadership for successful organisations is becoming critically important, even as the skills and requirements for success change. </a:t>
            </a:r>
            <a:endParaRPr lang="en-AU" sz="2400" dirty="0"/>
          </a:p>
          <a:p>
            <a:pPr marL="285750" lvl="0" indent="-285750">
              <a:spcBef>
                <a:spcPts val="600"/>
              </a:spcBef>
              <a:spcAft>
                <a:spcPts val="600"/>
              </a:spcAft>
              <a:buFont typeface="Arial" pitchFamily="34" charset="0"/>
              <a:buChar char="•"/>
            </a:pPr>
            <a:r>
              <a:rPr lang="en-AU" sz="2400" dirty="0" smtClean="0"/>
              <a:t>‘</a:t>
            </a:r>
            <a:r>
              <a:rPr lang="en-AU" sz="2400" i="1" dirty="0"/>
              <a:t>my CEO demonstrates leadership</a:t>
            </a:r>
            <a:r>
              <a:rPr lang="en-AU" sz="2400" dirty="0"/>
              <a:t>’ was universally scored well, </a:t>
            </a:r>
            <a:r>
              <a:rPr lang="en-AU" sz="2400" dirty="0" smtClean="0"/>
              <a:t>but there </a:t>
            </a:r>
            <a:r>
              <a:rPr lang="en-AU" sz="2400" dirty="0"/>
              <a:t>was a large difference in the question ‘</a:t>
            </a:r>
            <a:r>
              <a:rPr lang="en-AU" sz="2400" i="1" dirty="0"/>
              <a:t>my organisation has the necessary network of leaders</a:t>
            </a:r>
            <a:r>
              <a:rPr lang="en-AU" sz="2400" dirty="0"/>
              <a:t>’.</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22" b="15693"/>
          <a:stretch/>
        </p:blipFill>
        <p:spPr bwMode="auto">
          <a:xfrm>
            <a:off x="5364088" y="5453018"/>
            <a:ext cx="2828925" cy="115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6416" y="6439959"/>
            <a:ext cx="648072" cy="369332"/>
          </a:xfrm>
          <a:prstGeom prst="rect">
            <a:avLst/>
          </a:prstGeom>
          <a:noFill/>
        </p:spPr>
        <p:txBody>
          <a:bodyPr wrap="square" rtlCol="0">
            <a:spAutoFit/>
          </a:bodyPr>
          <a:lstStyle/>
          <a:p>
            <a:pPr algn="ctr"/>
            <a:r>
              <a:rPr lang="en-US" dirty="0" smtClean="0"/>
              <a:t>7.</a:t>
            </a:r>
            <a:endParaRPr lang="en-AU" dirty="0"/>
          </a:p>
        </p:txBody>
      </p:sp>
    </p:spTree>
    <p:extLst>
      <p:ext uri="{BB962C8B-B14F-4D97-AF65-F5344CB8AC3E}">
        <p14:creationId xmlns:p14="http://schemas.microsoft.com/office/powerpoint/2010/main" val="61833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US" sz="4000" dirty="0" smtClean="0"/>
              <a:t>4.0 Prerequisites for an Innovation Culture</a:t>
            </a:r>
            <a:endParaRPr lang="en-AU" sz="4000" dirty="0"/>
          </a:p>
        </p:txBody>
      </p:sp>
      <p:sp>
        <p:nvSpPr>
          <p:cNvPr id="3" name="Rectangle 2"/>
          <p:cNvSpPr/>
          <p:nvPr/>
        </p:nvSpPr>
        <p:spPr>
          <a:xfrm>
            <a:off x="471324" y="1484784"/>
            <a:ext cx="8208912" cy="4370427"/>
          </a:xfrm>
          <a:prstGeom prst="rect">
            <a:avLst/>
          </a:prstGeom>
        </p:spPr>
        <p:txBody>
          <a:bodyPr wrap="square">
            <a:spAutoFit/>
          </a:bodyPr>
          <a:lstStyle/>
          <a:p>
            <a:pPr lvl="0">
              <a:spcBef>
                <a:spcPts val="600"/>
              </a:spcBef>
              <a:spcAft>
                <a:spcPts val="600"/>
              </a:spcAft>
            </a:pPr>
            <a:r>
              <a:rPr lang="en-AU" sz="2800" dirty="0" smtClean="0"/>
              <a:t>4.2  Organisational </a:t>
            </a:r>
            <a:r>
              <a:rPr lang="en-AU" sz="2800" dirty="0"/>
              <a:t>Structure and Design</a:t>
            </a:r>
          </a:p>
          <a:p>
            <a:pPr>
              <a:spcBef>
                <a:spcPts val="600"/>
              </a:spcBef>
              <a:spcAft>
                <a:spcPts val="600"/>
              </a:spcAft>
            </a:pPr>
            <a:r>
              <a:rPr lang="en-AU" sz="2400" b="1" dirty="0"/>
              <a:t>Only successful organisations have been able to implement a structure that encourages multiple collaborations, quick decision making and flexibility. </a:t>
            </a:r>
            <a:endParaRPr lang="en-AU" sz="2400" b="1" dirty="0" smtClean="0"/>
          </a:p>
          <a:p>
            <a:pPr lvl="0">
              <a:spcBef>
                <a:spcPts val="600"/>
              </a:spcBef>
              <a:spcAft>
                <a:spcPts val="600"/>
              </a:spcAft>
            </a:pPr>
            <a:r>
              <a:rPr lang="en-AU" sz="2800" dirty="0" smtClean="0"/>
              <a:t>4.3  Corporate </a:t>
            </a:r>
            <a:r>
              <a:rPr lang="en-AU" sz="2800" dirty="0"/>
              <a:t>Values</a:t>
            </a:r>
          </a:p>
          <a:p>
            <a:pPr>
              <a:spcBef>
                <a:spcPts val="600"/>
              </a:spcBef>
              <a:spcAft>
                <a:spcPts val="600"/>
              </a:spcAft>
            </a:pPr>
            <a:r>
              <a:rPr lang="en-AU" sz="2400" b="1" dirty="0"/>
              <a:t>Many leading </a:t>
            </a:r>
            <a:r>
              <a:rPr lang="en-AU" sz="2400" b="1" dirty="0" smtClean="0"/>
              <a:t>organisations </a:t>
            </a:r>
            <a:r>
              <a:rPr lang="en-AU" sz="2400" b="1" dirty="0"/>
              <a:t>emphasised Management by Values (MBV), by humanising the attitudes and actions required to establish an innovative culture, rather than the historic higher emphasis on the importance of ethical and social values.  </a:t>
            </a:r>
            <a:endParaRPr lang="en-AU" sz="2400" dirty="0"/>
          </a:p>
        </p:txBody>
      </p:sp>
      <p:sp>
        <p:nvSpPr>
          <p:cNvPr id="4" name="TextBox 3"/>
          <p:cNvSpPr txBox="1"/>
          <p:nvPr/>
        </p:nvSpPr>
        <p:spPr>
          <a:xfrm>
            <a:off x="8316416" y="6439959"/>
            <a:ext cx="648072" cy="369332"/>
          </a:xfrm>
          <a:prstGeom prst="rect">
            <a:avLst/>
          </a:prstGeom>
          <a:noFill/>
        </p:spPr>
        <p:txBody>
          <a:bodyPr wrap="square" rtlCol="0">
            <a:spAutoFit/>
          </a:bodyPr>
          <a:lstStyle/>
          <a:p>
            <a:pPr algn="ctr"/>
            <a:r>
              <a:rPr lang="en-US" dirty="0" smtClean="0"/>
              <a:t>8.</a:t>
            </a:r>
            <a:endParaRPr lang="en-AU" dirty="0"/>
          </a:p>
        </p:txBody>
      </p:sp>
    </p:spTree>
    <p:extLst>
      <p:ext uri="{BB962C8B-B14F-4D97-AF65-F5344CB8AC3E}">
        <p14:creationId xmlns:p14="http://schemas.microsoft.com/office/powerpoint/2010/main" val="3559361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7367</TotalTime>
  <Words>673</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Decoding Disruptive Technology and Fostering an Innovation Culture</vt:lpstr>
      <vt:lpstr>1.0 Background</vt:lpstr>
      <vt:lpstr>2.0 Overview</vt:lpstr>
      <vt:lpstr>2.0 Overview</vt:lpstr>
      <vt:lpstr>3.0 Disruptive Technology Results</vt:lpstr>
      <vt:lpstr>3.0 Disruptive Technology Results</vt:lpstr>
      <vt:lpstr>3.0 Disruptive Technology Results</vt:lpstr>
      <vt:lpstr>4.0 Prerequisites for an Innovation Culture</vt:lpstr>
      <vt:lpstr>4.0 Prerequisites for an Innovation Culture</vt:lpstr>
      <vt:lpstr>5.0 Establishing an Innovation Culture</vt:lpstr>
      <vt:lpstr>6.0 Additional Research Outcomes</vt:lpstr>
      <vt:lpstr>7.0 Summary</vt:lpstr>
    </vt:vector>
  </TitlesOfParts>
  <Company>Faculty of Engineering &amp;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Burdon</dc:creator>
  <cp:lastModifiedBy>Stephen Burdon</cp:lastModifiedBy>
  <cp:revision>34</cp:revision>
  <cp:lastPrinted>2016-11-02T23:40:29Z</cp:lastPrinted>
  <dcterms:created xsi:type="dcterms:W3CDTF">2016-10-27T02:43:25Z</dcterms:created>
  <dcterms:modified xsi:type="dcterms:W3CDTF">2016-11-02T23:53:12Z</dcterms:modified>
</cp:coreProperties>
</file>