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416175"/>
            <a:ext cx="86106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Tool Box for Success from </a:t>
            </a:r>
            <a:r>
              <a:rPr lang="en-US" dirty="0" smtClean="0"/>
              <a:t>Using Disruptive </a:t>
            </a:r>
            <a:r>
              <a:rPr lang="en-US" dirty="0" smtClean="0"/>
              <a:t>Technology and Creating an Innovation Culture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Professor Steve Burdon</a:t>
            </a:r>
          </a:p>
          <a:p>
            <a:r>
              <a:rPr lang="en-US" sz="2800" dirty="0" smtClean="0"/>
              <a:t>CEO Circle Seminar, Park Hyatt Sydney</a:t>
            </a:r>
          </a:p>
          <a:p>
            <a:r>
              <a:rPr lang="en-US" sz="2800" dirty="0" smtClean="0"/>
              <a:t>17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November 2016 </a:t>
            </a:r>
            <a:endParaRPr lang="en-AU" sz="2800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95513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0"/>
            <a:ext cx="236220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4538" y="0"/>
            <a:ext cx="2286000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0"/>
            <a:ext cx="2339975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857043"/>
            <a:ext cx="1021556" cy="99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986" r="26636"/>
          <a:stretch/>
        </p:blipFill>
        <p:spPr bwMode="auto">
          <a:xfrm>
            <a:off x="7525952" y="5971540"/>
            <a:ext cx="1590675" cy="7823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C:\Users\000687\Downloads\EUROPCAR-CLASSIC-LOGO.PN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613" y="6038910"/>
            <a:ext cx="2154555" cy="6475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57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500" dirty="0" smtClean="0"/>
              <a:t>5.0 Additional Major Research Outcomes </a:t>
            </a:r>
            <a:endParaRPr lang="en-AU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You are able to access more useful tools to create your own success from a detailed report on the CEO Circle website. You can also learn more about other issues, including: </a:t>
            </a:r>
          </a:p>
          <a:p>
            <a:r>
              <a:rPr lang="en-US" sz="2400" dirty="0" smtClean="0"/>
              <a:t>Why Brisbane has created an edge over Melbourne and Sydney in building an attractive ecosystem </a:t>
            </a:r>
          </a:p>
          <a:p>
            <a:r>
              <a:rPr lang="en-US" sz="2400" dirty="0" smtClean="0"/>
              <a:t>Why medium sized companies in the digital age have more trouble being successful and how they can deal with it</a:t>
            </a:r>
          </a:p>
          <a:p>
            <a:r>
              <a:rPr lang="en-US" sz="2400" dirty="0" smtClean="0"/>
              <a:t>Find out how other organisations in your industry sector have performed and compare those with your own scores</a:t>
            </a:r>
          </a:p>
          <a:p>
            <a:r>
              <a:rPr lang="en-US" sz="2400" dirty="0" smtClean="0"/>
              <a:t>Find out whether your industry sector is one of those that is not dealing with disruptive technology and creating an innovation culture, but is being disrupted</a:t>
            </a:r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10190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500" dirty="0" smtClean="0"/>
              <a:t>6.0 Summary</a:t>
            </a:r>
            <a:endParaRPr lang="en-AU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The research showed a very high correlation between success and the ability of organisations to deal successfully with digital disruption and create an innovative culture.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We recommend </a:t>
            </a:r>
            <a:r>
              <a:rPr lang="en-US" sz="2400" dirty="0" smtClean="0"/>
              <a:t>that CEOs and Boards pay </a:t>
            </a:r>
            <a:r>
              <a:rPr lang="en-US" sz="2400" smtClean="0"/>
              <a:t>strong </a:t>
            </a:r>
            <a:r>
              <a:rPr lang="en-US" sz="2400" smtClean="0"/>
              <a:t>attention </a:t>
            </a:r>
            <a:r>
              <a:rPr lang="en-US" sz="2400" dirty="0" smtClean="0"/>
              <a:t>to the breakthrough actions of </a:t>
            </a:r>
            <a:r>
              <a:rPr lang="en-US" sz="2400" smtClean="0"/>
              <a:t>winning </a:t>
            </a:r>
            <a:r>
              <a:rPr lang="en-US" sz="2400" smtClean="0"/>
              <a:t>organisations</a:t>
            </a:r>
            <a:r>
              <a:rPr lang="en-US" sz="2400" baseline="30000" smtClean="0"/>
              <a:t>*</a:t>
            </a:r>
            <a:r>
              <a:rPr lang="en-US" sz="2400" smtClean="0"/>
              <a:t>.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1200" dirty="0" smtClean="0"/>
              <a:t>*  The results are based on a very strong and uniform correlation, but do not constitute a causal relationship.</a:t>
            </a:r>
            <a:endParaRPr lang="en-US" sz="1200" dirty="0" smtClean="0"/>
          </a:p>
        </p:txBody>
      </p:sp>
      <p:pic>
        <p:nvPicPr>
          <p:cNvPr id="5" name="Picture 4" descr="http://media.economist.com/sites/default/files/imagecache/full-width/images/print-edition/20120512_WBD000_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810000"/>
            <a:ext cx="3967162" cy="22336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962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500" dirty="0" smtClean="0"/>
              <a:t>1.0 Research Objectives &amp; Methodology</a:t>
            </a:r>
            <a:endParaRPr lang="en-AU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smtClean="0"/>
              <a:t>1.1 Overall Objective </a:t>
            </a:r>
          </a:p>
          <a:p>
            <a:pPr marL="0" indent="0">
              <a:buNone/>
            </a:pPr>
            <a:r>
              <a:rPr lang="en-US" sz="2400" dirty="0" smtClean="0"/>
              <a:t>Our </a:t>
            </a:r>
            <a:r>
              <a:rPr lang="en-US" sz="2400" dirty="0"/>
              <a:t>objective is to build a box containing valuable tools that CEOs and Boards can use </a:t>
            </a:r>
            <a:r>
              <a:rPr lang="en-US" sz="2400" dirty="0" smtClean="0"/>
              <a:t>to facilitate future success from using disruptive technology and creating a total </a:t>
            </a:r>
            <a:r>
              <a:rPr lang="en-US" sz="2400" dirty="0" err="1" smtClean="0"/>
              <a:t>organisation</a:t>
            </a:r>
            <a:r>
              <a:rPr lang="en-US" sz="2400" dirty="0" smtClean="0"/>
              <a:t> innovation culture. 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/>
              <a:t>1.2 Key </a:t>
            </a:r>
            <a:r>
              <a:rPr lang="en-US" sz="2400" b="1" dirty="0"/>
              <a:t>I</a:t>
            </a:r>
            <a:r>
              <a:rPr lang="en-US" sz="2400" b="1" dirty="0" smtClean="0"/>
              <a:t>ssues facing CEOs</a:t>
            </a:r>
            <a:endParaRPr lang="en-US" sz="2400" b="1" dirty="0"/>
          </a:p>
          <a:p>
            <a:pPr marL="0" indent="0">
              <a:buNone/>
            </a:pPr>
            <a:r>
              <a:rPr lang="en-US" sz="2400" dirty="0" smtClean="0"/>
              <a:t>According to PwC, the top two issues facing Australian CEOs are disruptive technology and building an innovation culture.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/>
              <a:t>1.3 Survey Responses</a:t>
            </a:r>
            <a:endParaRPr lang="en-US" sz="2400" b="1" dirty="0"/>
          </a:p>
          <a:p>
            <a:pPr marL="0" indent="0">
              <a:buNone/>
            </a:pPr>
            <a:r>
              <a:rPr lang="en-US" sz="2400" dirty="0" smtClean="0"/>
              <a:t>Exceptionally good response, with 185 completed surveys and a response rate of 75% of members, with 110 CEOs, 18 NEDs and 48 C-Level Executives</a:t>
            </a:r>
            <a:r>
              <a:rPr lang="en-US" sz="2400" dirty="0"/>
              <a:t> </a:t>
            </a:r>
            <a:r>
              <a:rPr lang="en-US" sz="2400" dirty="0" smtClean="0"/>
              <a:t>and Business Unit Heads. 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06561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500" dirty="0" smtClean="0"/>
              <a:t>2.0 Disruptive Technology </a:t>
            </a:r>
            <a:endParaRPr lang="en-AU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There were five </a:t>
            </a:r>
            <a:r>
              <a:rPr lang="en-US" sz="2400" dirty="0" smtClean="0"/>
              <a:t>section topics and the most important were:</a:t>
            </a:r>
          </a:p>
          <a:p>
            <a:pPr marL="0" indent="0">
              <a:buNone/>
            </a:pP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2.1  Dealing with the Six </a:t>
            </a:r>
            <a:r>
              <a:rPr lang="en-US" sz="2400" b="1" dirty="0"/>
              <a:t>D</a:t>
            </a:r>
            <a:r>
              <a:rPr lang="en-US" sz="2400" b="1" dirty="0" smtClean="0"/>
              <a:t>igital </a:t>
            </a:r>
            <a:r>
              <a:rPr lang="en-US" sz="2400" b="1" dirty="0"/>
              <a:t>I</a:t>
            </a:r>
            <a:r>
              <a:rPr lang="en-US" sz="2400" b="1" dirty="0" smtClean="0"/>
              <a:t>mperatives for Transformation</a:t>
            </a:r>
          </a:p>
          <a:p>
            <a:r>
              <a:rPr lang="en-US" sz="2400" dirty="0" smtClean="0"/>
              <a:t>50% of the respondents have considerable work to do on these issues, as </a:t>
            </a:r>
            <a:r>
              <a:rPr lang="en-US" sz="2400" dirty="0" smtClean="0"/>
              <a:t>their scores were </a:t>
            </a:r>
            <a:r>
              <a:rPr lang="en-US" sz="2400" dirty="0" smtClean="0"/>
              <a:t>below average</a:t>
            </a:r>
            <a:r>
              <a:rPr lang="en-US" sz="2400" dirty="0"/>
              <a:t> </a:t>
            </a:r>
            <a:r>
              <a:rPr lang="en-US" sz="2400" dirty="0" smtClean="0"/>
              <a:t>or poor</a:t>
            </a:r>
            <a:r>
              <a:rPr lang="en-US" sz="2400" dirty="0" smtClean="0"/>
              <a:t>.  Successful </a:t>
            </a:r>
            <a:r>
              <a:rPr lang="en-US" sz="2400" dirty="0" smtClean="0"/>
              <a:t>organisations had good scores for all six </a:t>
            </a:r>
            <a:r>
              <a:rPr lang="en-US" sz="2400" dirty="0" smtClean="0"/>
              <a:t>imperatives.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i="1" dirty="0" smtClean="0"/>
              <a:t>Top Twelve Breakthrough Actions of Winning Organisations*</a:t>
            </a:r>
            <a:endParaRPr lang="en-US" sz="2400" i="1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They had excellent strategies, </a:t>
            </a:r>
            <a:r>
              <a:rPr lang="en-US" sz="2400" dirty="0"/>
              <a:t>processes and plans for </a:t>
            </a:r>
            <a:r>
              <a:rPr lang="en-US" sz="2400" dirty="0" smtClean="0"/>
              <a:t>both incremental </a:t>
            </a:r>
            <a:r>
              <a:rPr lang="en-US" sz="2400" dirty="0"/>
              <a:t>and radical </a:t>
            </a:r>
            <a:r>
              <a:rPr lang="en-US" sz="2400" dirty="0" smtClean="0"/>
              <a:t>projects 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They </a:t>
            </a:r>
            <a:r>
              <a:rPr lang="en-US" sz="2400" dirty="0"/>
              <a:t>often rethink their business model and create their own digital attack businesses. </a:t>
            </a:r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04800" y="6520190"/>
            <a:ext cx="7315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* Defined as having a very large or major difference in scores between the least and most successful organisations </a:t>
            </a:r>
          </a:p>
        </p:txBody>
      </p:sp>
    </p:spTree>
    <p:extLst>
      <p:ext uri="{BB962C8B-B14F-4D97-AF65-F5344CB8AC3E}">
        <p14:creationId xmlns:p14="http://schemas.microsoft.com/office/powerpoint/2010/main" val="168717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500" dirty="0" smtClean="0"/>
              <a:t>2.0 Disruptive Technology </a:t>
            </a:r>
            <a:endParaRPr lang="en-AU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2.2 Building a High Percentage of Growth from Digital Initiatives</a:t>
            </a:r>
          </a:p>
          <a:p>
            <a:r>
              <a:rPr lang="en-US" sz="2400" dirty="0" smtClean="0"/>
              <a:t>50% of the organisations scored poorly. </a:t>
            </a:r>
            <a:r>
              <a:rPr lang="en-US" sz="2400" dirty="0" smtClean="0"/>
              <a:t>Successful companies’ scores </a:t>
            </a:r>
            <a:r>
              <a:rPr lang="en-US" sz="2400" dirty="0" smtClean="0"/>
              <a:t>were </a:t>
            </a:r>
            <a:r>
              <a:rPr lang="en-US" sz="2400" dirty="0" smtClean="0"/>
              <a:t>excellent.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i="1" dirty="0"/>
              <a:t>Top Twelve Breakthrough Actions of Winning </a:t>
            </a:r>
            <a:r>
              <a:rPr lang="en-US" sz="2400" i="1" dirty="0" smtClean="0"/>
              <a:t>Organisations</a:t>
            </a:r>
            <a:endParaRPr lang="en-US" sz="2400" i="1" dirty="0"/>
          </a:p>
          <a:p>
            <a:pPr marL="457200" indent="-457200">
              <a:buFont typeface="+mj-lt"/>
              <a:buAutoNum type="arabicPeriod" startAt="3"/>
            </a:pPr>
            <a:r>
              <a:rPr lang="en-US" sz="2400" dirty="0" smtClean="0"/>
              <a:t>The most successful organisations </a:t>
            </a:r>
            <a:r>
              <a:rPr lang="en-US" sz="2400" dirty="0" smtClean="0"/>
              <a:t>focused on </a:t>
            </a:r>
            <a:r>
              <a:rPr lang="en-US" sz="2400" dirty="0" smtClean="0"/>
              <a:t>building a large percentage of their </a:t>
            </a:r>
            <a:r>
              <a:rPr lang="en-US" sz="2400" dirty="0" smtClean="0"/>
              <a:t>growth </a:t>
            </a:r>
            <a:r>
              <a:rPr lang="en-US" sz="2400" dirty="0" smtClean="0"/>
              <a:t>from digital initiatives, via building new businesses, creating competitive advantage or creating existing business. </a:t>
            </a:r>
          </a:p>
        </p:txBody>
      </p:sp>
    </p:spTree>
    <p:extLst>
      <p:ext uri="{BB962C8B-B14F-4D97-AF65-F5344CB8AC3E}">
        <p14:creationId xmlns:p14="http://schemas.microsoft.com/office/powerpoint/2010/main" val="335634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500" dirty="0" smtClean="0"/>
              <a:t>2.0 Disruptive Technology </a:t>
            </a:r>
            <a:endParaRPr lang="en-AU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2.3 Level of Engagement of Management and Board in Digital Strategy </a:t>
            </a:r>
          </a:p>
          <a:p>
            <a:r>
              <a:rPr lang="en-US" sz="2400" dirty="0" smtClean="0"/>
              <a:t>50% of respondents thought, at best, their </a:t>
            </a:r>
            <a:r>
              <a:rPr lang="en-US" sz="2400" dirty="0" err="1"/>
              <a:t>organisational</a:t>
            </a:r>
            <a:r>
              <a:rPr lang="en-US" sz="2400" dirty="0"/>
              <a:t> board was </a:t>
            </a:r>
            <a:r>
              <a:rPr lang="en-US" sz="2400" dirty="0" smtClean="0"/>
              <a:t>only supportive, </a:t>
            </a:r>
            <a:r>
              <a:rPr lang="en-US" sz="2400" dirty="0"/>
              <a:t>but not </a:t>
            </a:r>
            <a:r>
              <a:rPr lang="en-US" sz="2400" dirty="0" smtClean="0"/>
              <a:t>engaged. </a:t>
            </a:r>
            <a:r>
              <a:rPr lang="en-US" sz="2400" dirty="0" smtClean="0"/>
              <a:t>Successful </a:t>
            </a:r>
            <a:r>
              <a:rPr lang="en-US" sz="2400" dirty="0" smtClean="0"/>
              <a:t>organisations thought their boards were </a:t>
            </a:r>
            <a:r>
              <a:rPr lang="en-US" sz="2400" dirty="0"/>
              <a:t>highly supportive and directly </a:t>
            </a:r>
            <a:r>
              <a:rPr lang="en-US" sz="2400" dirty="0" smtClean="0"/>
              <a:t>engaged.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i="1" dirty="0"/>
              <a:t>Top Twelve Breakthrough Actions of Winning Organisations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sz="2400" dirty="0" smtClean="0"/>
              <a:t>Boards having the skill and will to be directly engaged in digital strategy and implementation </a:t>
            </a:r>
            <a:r>
              <a:rPr lang="en-US" sz="2400" dirty="0" smtClean="0"/>
              <a:t>is an </a:t>
            </a:r>
            <a:r>
              <a:rPr lang="en-US" sz="2400" dirty="0" smtClean="0"/>
              <a:t>important requirement for </a:t>
            </a:r>
            <a:r>
              <a:rPr lang="en-US" sz="2400" dirty="0" err="1" smtClean="0"/>
              <a:t>organisational</a:t>
            </a:r>
            <a:r>
              <a:rPr lang="en-US" sz="2400" dirty="0" smtClean="0"/>
              <a:t> success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sz="2400" dirty="0" smtClean="0"/>
              <a:t>At a C-Level and Business Unit level, successful organisations had achieved much higher levels of support and engagement in digital initiatives. </a:t>
            </a:r>
          </a:p>
          <a:p>
            <a:pPr marL="457200" indent="-457200">
              <a:buFont typeface="+mj-lt"/>
              <a:buAutoNum type="alphaLcPeriod" startAt="2"/>
            </a:pPr>
            <a:endParaRPr lang="en-US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83507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500" dirty="0" smtClean="0"/>
              <a:t>3.0 Prerequisites of an Innovation Culture</a:t>
            </a:r>
            <a:endParaRPr lang="en-AU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There is growing evidence that there are three prerequisites required for creating a successful innovation culture: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3.1 Leadership </a:t>
            </a:r>
          </a:p>
          <a:p>
            <a:r>
              <a:rPr lang="en-US" sz="2400" dirty="0" smtClean="0"/>
              <a:t>On average, respondents gave a ‘good’ score for the two issues of leadership researched, with successful organisations scoring ‘excellent’.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i="1" dirty="0"/>
              <a:t>Top Twelve Breakthrough Actions of Winning Organisations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sz="2400" dirty="0" smtClean="0"/>
              <a:t>There was a large gap between successful organisations and others on the question of a network of leaders to implement the building of an innovation culture  </a:t>
            </a:r>
          </a:p>
          <a:p>
            <a:pPr marL="457200" indent="-457200">
              <a:buFont typeface="+mj-lt"/>
              <a:buAutoNum type="alphaLcPeriod" startAt="2"/>
            </a:pPr>
            <a:endParaRPr lang="en-US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144172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500" dirty="0" smtClean="0"/>
              <a:t>3.0 Prerequisites of an Innovation Culture</a:t>
            </a:r>
            <a:endParaRPr lang="en-AU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3.2 Organisational </a:t>
            </a:r>
            <a:r>
              <a:rPr lang="en-US" sz="2400" b="1" dirty="0" smtClean="0"/>
              <a:t>Design &amp; Structure</a:t>
            </a:r>
            <a:endParaRPr lang="en-US" sz="2400" b="1" dirty="0" smtClean="0"/>
          </a:p>
          <a:p>
            <a:r>
              <a:rPr lang="en-US" sz="2400" dirty="0" smtClean="0"/>
              <a:t>On average, respondents gave their </a:t>
            </a:r>
            <a:r>
              <a:rPr lang="en-US" sz="2400" dirty="0" err="1" smtClean="0"/>
              <a:t>organisation</a:t>
            </a:r>
            <a:r>
              <a:rPr lang="en-US" sz="2400" dirty="0" smtClean="0"/>
              <a:t> a ‘good’ score for having an </a:t>
            </a:r>
            <a:r>
              <a:rPr lang="en-US" sz="2400" dirty="0" err="1" smtClean="0"/>
              <a:t>organisational</a:t>
            </a:r>
            <a:r>
              <a:rPr lang="en-US" sz="2400" dirty="0" smtClean="0"/>
              <a:t> </a:t>
            </a:r>
            <a:r>
              <a:rPr lang="en-US" sz="2400" dirty="0" smtClean="0"/>
              <a:t>design </a:t>
            </a:r>
            <a:r>
              <a:rPr lang="en-US" sz="2400" dirty="0" smtClean="0"/>
              <a:t>that facilitated an innovation </a:t>
            </a:r>
            <a:r>
              <a:rPr lang="en-US" sz="2400" dirty="0" smtClean="0"/>
              <a:t>culture</a:t>
            </a:r>
            <a:r>
              <a:rPr lang="en-US" sz="2400" dirty="0"/>
              <a:t>;</a:t>
            </a:r>
            <a:r>
              <a:rPr lang="en-US" sz="2400" dirty="0" smtClean="0"/>
              <a:t> successful </a:t>
            </a:r>
            <a:r>
              <a:rPr lang="en-US" sz="2400" dirty="0" smtClean="0"/>
              <a:t>organisations </a:t>
            </a:r>
            <a:r>
              <a:rPr lang="en-US" sz="2400" dirty="0" smtClean="0"/>
              <a:t>scored </a:t>
            </a:r>
            <a:r>
              <a:rPr lang="en-US" sz="2400" dirty="0" smtClean="0"/>
              <a:t>‘excellent’.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i="1" dirty="0"/>
              <a:t>Top Twelve Breakthrough Actions of Winning Organisations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sz="2400" dirty="0" smtClean="0"/>
              <a:t>There was a large gap between successful organisations and others on their </a:t>
            </a:r>
            <a:r>
              <a:rPr lang="en-US" sz="2400" dirty="0" err="1" smtClean="0"/>
              <a:t>organisations’</a:t>
            </a:r>
            <a:r>
              <a:rPr lang="en-US" sz="2400" dirty="0" smtClean="0"/>
              <a:t> ability to encourage collaboration, quick decision making and flexibility </a:t>
            </a:r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91809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500" dirty="0" smtClean="0"/>
              <a:t>3.0 Prerequisites of an Innovation Culture</a:t>
            </a:r>
            <a:endParaRPr lang="en-AU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3.3 Corporate values – increasingly seen as </a:t>
            </a:r>
            <a:r>
              <a:rPr lang="en-US" sz="2400" b="1" dirty="0" err="1" smtClean="0"/>
              <a:t>humanising</a:t>
            </a:r>
            <a:r>
              <a:rPr lang="en-US" sz="2400" b="1" dirty="0" smtClean="0"/>
              <a:t> outputs rather than defining inputs </a:t>
            </a:r>
          </a:p>
          <a:p>
            <a:r>
              <a:rPr lang="en-US" sz="2400" dirty="0"/>
              <a:t>On the six values researched, the least successful </a:t>
            </a:r>
            <a:r>
              <a:rPr lang="en-US" sz="2400" dirty="0" err="1"/>
              <a:t>organisations’</a:t>
            </a:r>
            <a:r>
              <a:rPr lang="en-US" sz="2400" dirty="0"/>
              <a:t> scores were either ‘average’ or ‘poor, and the </a:t>
            </a:r>
            <a:r>
              <a:rPr lang="en-US" sz="2400" dirty="0" smtClean="0"/>
              <a:t>most successful </a:t>
            </a:r>
            <a:r>
              <a:rPr lang="en-US" sz="2400" dirty="0" smtClean="0"/>
              <a:t>were </a:t>
            </a:r>
            <a:r>
              <a:rPr lang="en-US" sz="2400" dirty="0" smtClean="0"/>
              <a:t>‘good’.</a:t>
            </a: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i="1" dirty="0"/>
              <a:t>Top Twelve Breakthrough Actions of Winning Organisations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sz="2400" dirty="0" smtClean="0"/>
              <a:t>Successful organisations established corporate value of celebrating </a:t>
            </a:r>
            <a:r>
              <a:rPr lang="en-US" sz="2400" dirty="0" smtClean="0"/>
              <a:t>“successful” </a:t>
            </a:r>
            <a:r>
              <a:rPr lang="en-US" sz="2400" dirty="0" smtClean="0"/>
              <a:t>failure as a manifestation of risk taking 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en-US" sz="2400" dirty="0" smtClean="0"/>
              <a:t>Successful organisations put a higher priority of viewing all staff as entrepreneurs</a:t>
            </a:r>
          </a:p>
        </p:txBody>
      </p:sp>
    </p:spTree>
    <p:extLst>
      <p:ext uri="{BB962C8B-B14F-4D97-AF65-F5344CB8AC3E}">
        <p14:creationId xmlns:p14="http://schemas.microsoft.com/office/powerpoint/2010/main" val="313103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500" dirty="0" smtClean="0"/>
              <a:t>4.0 Establishing an Innovation Culture</a:t>
            </a:r>
            <a:endParaRPr lang="en-AU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Managing the </a:t>
            </a:r>
            <a:r>
              <a:rPr lang="en-US" sz="2400" b="1" dirty="0" smtClean="0"/>
              <a:t>Ten Key Requirements for Building a Successful Innovation Culture </a:t>
            </a:r>
          </a:p>
          <a:p>
            <a:r>
              <a:rPr lang="en-US" sz="2400" dirty="0" smtClean="0"/>
              <a:t>Across the ten issues, the differences between the least and most successful was ‘major’, however differences between the mean and most successful was only ‘noteworthy’.  </a:t>
            </a:r>
          </a:p>
          <a:p>
            <a:pPr marL="0" indent="0">
              <a:buNone/>
            </a:pPr>
            <a:r>
              <a:rPr lang="en-US" sz="2400" i="1" dirty="0"/>
              <a:t>Top Twelve Breakthrough Actions of Winning Organisations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en-US" sz="2400" dirty="0" smtClean="0"/>
              <a:t>Successful organisations were much better in their ability to embrace change and be adaptable. 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en-US" sz="2400" dirty="0" smtClean="0"/>
              <a:t>Successful organisations were much better at valuing ‘doing’, taking risks and experimenting. </a:t>
            </a:r>
          </a:p>
          <a:p>
            <a:pPr marL="457200" indent="-457200">
              <a:buFont typeface="+mj-lt"/>
              <a:buAutoNum type="arabicPeriod" startAt="10"/>
            </a:pPr>
            <a:r>
              <a:rPr lang="en-US" sz="2400" dirty="0" smtClean="0"/>
              <a:t>Successful organisations are much stronger at seeing themselves as part of an interlinked community, not just a company of employees. 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38280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367</TotalTime>
  <Words>930</Words>
  <Application>Microsoft Office PowerPoint</Application>
  <PresentationFormat>On-screen Show 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 Tool Box for Success from Using Disruptive Technology and Creating an Innovation Culture</vt:lpstr>
      <vt:lpstr>1.0 Research Objectives &amp; Methodology</vt:lpstr>
      <vt:lpstr>2.0 Disruptive Technology </vt:lpstr>
      <vt:lpstr>2.0 Disruptive Technology </vt:lpstr>
      <vt:lpstr>2.0 Disruptive Technology </vt:lpstr>
      <vt:lpstr>3.0 Prerequisites of an Innovation Culture</vt:lpstr>
      <vt:lpstr>3.0 Prerequisites of an Innovation Culture</vt:lpstr>
      <vt:lpstr>3.0 Prerequisites of an Innovation Culture</vt:lpstr>
      <vt:lpstr>4.0 Establishing an Innovation Culture</vt:lpstr>
      <vt:lpstr>5.0 Additional Major Research Outcomes </vt:lpstr>
      <vt:lpstr>6.0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 in Class Lessons on Disruptive Technology and Innovation for CEOs and Boards</dc:title>
  <dc:creator>Stephen Burdon</dc:creator>
  <cp:lastModifiedBy>Stephen Burdon</cp:lastModifiedBy>
  <cp:revision>154</cp:revision>
  <cp:lastPrinted>2016-09-01T01:42:04Z</cp:lastPrinted>
  <dcterms:created xsi:type="dcterms:W3CDTF">2006-08-16T00:00:00Z</dcterms:created>
  <dcterms:modified xsi:type="dcterms:W3CDTF">2016-09-01T01:51:57Z</dcterms:modified>
</cp:coreProperties>
</file>